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60" r:id="rId2"/>
    <p:sldId id="261" r:id="rId3"/>
    <p:sldId id="303" r:id="rId4"/>
    <p:sldId id="262" r:id="rId5"/>
    <p:sldId id="263" r:id="rId6"/>
    <p:sldId id="264" r:id="rId7"/>
    <p:sldId id="266" r:id="rId8"/>
    <p:sldId id="265" r:id="rId9"/>
    <p:sldId id="267" r:id="rId10"/>
    <p:sldId id="294" r:id="rId11"/>
    <p:sldId id="269" r:id="rId12"/>
    <p:sldId id="297" r:id="rId13"/>
    <p:sldId id="295" r:id="rId14"/>
    <p:sldId id="274" r:id="rId15"/>
    <p:sldId id="275" r:id="rId16"/>
    <p:sldId id="277" r:id="rId17"/>
    <p:sldId id="276" r:id="rId18"/>
    <p:sldId id="278" r:id="rId19"/>
    <p:sldId id="280" r:id="rId20"/>
    <p:sldId id="298" r:id="rId21"/>
    <p:sldId id="270" r:id="rId22"/>
    <p:sldId id="281" r:id="rId23"/>
    <p:sldId id="296" r:id="rId24"/>
    <p:sldId id="287" r:id="rId25"/>
    <p:sldId id="288" r:id="rId26"/>
    <p:sldId id="289" r:id="rId27"/>
    <p:sldId id="291" r:id="rId28"/>
    <p:sldId id="282" r:id="rId29"/>
    <p:sldId id="284" r:id="rId30"/>
    <p:sldId id="285" r:id="rId31"/>
    <p:sldId id="286" r:id="rId32"/>
    <p:sldId id="290" r:id="rId33"/>
    <p:sldId id="271" r:id="rId34"/>
    <p:sldId id="306" r:id="rId35"/>
    <p:sldId id="307" r:id="rId36"/>
    <p:sldId id="308" r:id="rId37"/>
    <p:sldId id="302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E41C1D"/>
    <a:srgbClr val="E32025"/>
    <a:srgbClr val="E41C27"/>
    <a:srgbClr val="E51B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4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ktop\&#1087;&#1088;&#1077;&#1079;&#1077;&#1085;&#1090;&#1072;&#1094;&#1080;&#1103;%202024&#1075;.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ktop\&#1087;&#1088;&#1077;&#1079;&#1077;&#1085;&#1090;&#1072;&#1094;&#1080;&#1103;%202024&#1075;.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ktop\&#1087;&#1088;&#1077;&#1079;&#1077;&#1085;&#1090;&#1072;&#1094;&#1080;&#1103;%202024&#1075;.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esktop\&#1087;&#1088;&#1077;&#1079;&#1077;&#1085;&#1090;&#1072;&#1094;&#1080;&#1103;%202024&#1075;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6.8012904636920385E-3"/>
                  <c:y val="4.63972732575094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C08-4B56-A2BF-C7BF64A6EBA9}"/>
                </c:ext>
              </c:extLst>
            </c:dLbl>
            <c:dLbl>
              <c:idx val="1"/>
              <c:layout>
                <c:manualLayout>
                  <c:x val="2.4691601049868766E-3"/>
                  <c:y val="-6.29746281714785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C08-4B56-A2BF-C7BF64A6EBA9}"/>
                </c:ext>
              </c:extLst>
            </c:dLbl>
            <c:dLbl>
              <c:idx val="3"/>
              <c:layout>
                <c:manualLayout>
                  <c:x val="1.1134135342216748E-2"/>
                  <c:y val="-3.56754556995086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C08-4B56-A2BF-C7BF64A6EBA9}"/>
                </c:ext>
              </c:extLst>
            </c:dLbl>
            <c:dLbl>
              <c:idx val="4"/>
              <c:layout>
                <c:manualLayout>
                  <c:x val="7.547025371828521E-2"/>
                  <c:y val="-1.7769028871391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C08-4B56-A2BF-C7BF64A6EBA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Лист1!$A$4:$A$8</c:f>
              <c:strCache>
                <c:ptCount val="5"/>
                <c:pt idx="0">
                  <c:v>Членские профвзносы 1%</c:v>
                </c:pt>
                <c:pt idx="1">
                  <c:v>Членские профвзносы от организаций перешедших на ЦБУ</c:v>
                </c:pt>
                <c:pt idx="2">
                  <c:v>Гранты (субсидии) региональные</c:v>
                </c:pt>
                <c:pt idx="3">
                  <c:v>Поступления от ЦС</c:v>
                </c:pt>
                <c:pt idx="4">
                  <c:v>Иные поступления</c:v>
                </c:pt>
              </c:strCache>
            </c:strRef>
          </c:cat>
          <c:val>
            <c:numRef>
              <c:f>Лист1!$B$4:$B$8</c:f>
              <c:numCache>
                <c:formatCode>0.0</c:formatCode>
                <c:ptCount val="5"/>
                <c:pt idx="0">
                  <c:v>66.203360298693227</c:v>
                </c:pt>
                <c:pt idx="1">
                  <c:v>28.716199958514828</c:v>
                </c:pt>
                <c:pt idx="2">
                  <c:v>1.4801908317776395</c:v>
                </c:pt>
                <c:pt idx="3">
                  <c:v>0.6</c:v>
                </c:pt>
                <c:pt idx="4">
                  <c:v>2.9907488073013897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08-4B56-A2BF-C7BF64A6EB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439850818823286"/>
          <c:y val="0.1341370206373213"/>
          <c:w val="0.32674098334037921"/>
          <c:h val="0.8437150600287911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743287037037044E-2"/>
          <c:y val="0.19311740041928721"/>
          <c:w val="0.52158078703703714"/>
          <c:h val="0.59046881551362695"/>
        </c:manualLayout>
      </c:layout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Лист1!$A$18:$A$21</c:f>
              <c:strCache>
                <c:ptCount val="4"/>
                <c:pt idx="0">
                  <c:v>ТРОП</c:v>
                </c:pt>
                <c:pt idx="1">
                  <c:v>ПО на кассовом обслуживании</c:v>
                </c:pt>
                <c:pt idx="2">
                  <c:v>ПО работников Вузов</c:v>
                </c:pt>
                <c:pt idx="3">
                  <c:v>ПО обучающихся</c:v>
                </c:pt>
              </c:strCache>
            </c:strRef>
          </c:cat>
          <c:val>
            <c:numRef>
              <c:f>Лист1!$B$18:$B$21</c:f>
              <c:numCache>
                <c:formatCode>0.0</c:formatCode>
                <c:ptCount val="4"/>
                <c:pt idx="0">
                  <c:v>68.105665257997074</c:v>
                </c:pt>
                <c:pt idx="1">
                  <c:v>23.184395349886451</c:v>
                </c:pt>
                <c:pt idx="2">
                  <c:v>6.0883601782643781</c:v>
                </c:pt>
                <c:pt idx="3">
                  <c:v>2.621579213852085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3-407F-8993-816D29886A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Лист1!$B$35</c:f>
              <c:strCache>
                <c:ptCount val="1"/>
                <c:pt idx="0">
                  <c:v>2023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4008-4418-9815-D5D080DA4191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4008-4418-9815-D5D080DA4191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 b="1"/>
                      <a:t>ТРОП 15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008-4418-9815-D5D080DA4191}"/>
                </c:ext>
              </c:extLst>
            </c:dLbl>
            <c:dLbl>
              <c:idx val="1"/>
              <c:layout>
                <c:manualLayout>
                  <c:x val="0.21740853821843692"/>
                  <c:y val="-0.1082483960338291"/>
                </c:manualLayout>
              </c:layout>
              <c:tx>
                <c:rich>
                  <a:bodyPr/>
                  <a:lstStyle/>
                  <a:p>
                    <a:r>
                      <a:rPr lang="ru-RU" sz="1200" b="1"/>
                      <a:t>ППО 32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008-4418-9815-D5D080DA419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Лист1!$A$36:$A$37</c:f>
              <c:strCache>
                <c:ptCount val="2"/>
                <c:pt idx="0">
                  <c:v>ТРОП</c:v>
                </c:pt>
                <c:pt idx="1">
                  <c:v>ППО</c:v>
                </c:pt>
              </c:strCache>
            </c:strRef>
          </c:cat>
          <c:val>
            <c:numRef>
              <c:f>Лист1!$B$36:$B$37</c:f>
              <c:numCache>
                <c:formatCode>General</c:formatCode>
                <c:ptCount val="2"/>
                <c:pt idx="0">
                  <c:v>15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08-4418-9815-D5D080DA4191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Лист1!$B$39</c:f>
              <c:strCache>
                <c:ptCount val="1"/>
                <c:pt idx="0">
                  <c:v>2024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3B19-4633-A866-0E4809E07FF2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3B19-4633-A866-0E4809E07FF2}"/>
              </c:ext>
            </c:extLst>
          </c:dPt>
          <c:dLbls>
            <c:dLbl>
              <c:idx val="0"/>
              <c:layout>
                <c:manualLayout>
                  <c:x val="-0.23778708297300988"/>
                  <c:y val="5.9208588509769615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/>
                      <a:t>ТРОП 23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B19-4633-A866-0E4809E07FF2}"/>
                </c:ext>
              </c:extLst>
            </c:dLbl>
            <c:dLbl>
              <c:idx val="1"/>
              <c:layout>
                <c:manualLayout>
                  <c:x val="0.27996131263938828"/>
                  <c:y val="7.5747302420530764E-3"/>
                </c:manualLayout>
              </c:layout>
              <c:tx>
                <c:rich>
                  <a:bodyPr/>
                  <a:lstStyle/>
                  <a:p>
                    <a:r>
                      <a:rPr lang="ru-RU" sz="1200" b="1"/>
                      <a:t>ППО 35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B19-4633-A866-0E4809E07FF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Лист1!$A$40:$A$41</c:f>
              <c:strCache>
                <c:ptCount val="2"/>
                <c:pt idx="0">
                  <c:v>ТРОП</c:v>
                </c:pt>
                <c:pt idx="1">
                  <c:v>ППО</c:v>
                </c:pt>
              </c:strCache>
            </c:strRef>
          </c:cat>
          <c:val>
            <c:numRef>
              <c:f>Лист1!$B$40:$B$41</c:f>
              <c:numCache>
                <c:formatCode>General</c:formatCode>
                <c:ptCount val="2"/>
                <c:pt idx="0">
                  <c:v>23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19-4633-A866-0E4809E07FF2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09180-3D29-4519-ABD6-AA7E2A83A6ED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FBB43C-DA21-4AE4-907B-3AD776B20C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708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5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55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36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1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88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067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84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076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664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37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6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g"/><Relationship Id="rId7" Type="http://schemas.openxmlformats.org/officeDocument/2006/relationships/image" Target="../media/image32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6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7.wmf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282FF83-8A85-4400-814A-617C38FDF8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8" name="Рисунок 7" descr="Изображение выглядит как строительство, небо, на открытом воздухе, фонтан&#10;&#10;Автоматически созданное описание">
            <a:extLst>
              <a:ext uri="{FF2B5EF4-FFF2-40B4-BE49-F238E27FC236}">
                <a16:creationId xmlns:a16="http://schemas.microsoft.com/office/drawing/2014/main" id="{FF1B63C0-C403-4290-74E9-4F9358FE5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76" b="89905" l="9909" r="100000">
                        <a14:foregroundMark x1="37016" y1="19596" x2="35877" y2="19121"/>
                        <a14:foregroundMark x1="33257" y1="21971" x2="32005" y2="21140"/>
                        <a14:foregroundMark x1="60023" y1="18052" x2="61162" y2="17696"/>
                        <a14:foregroundMark x1="64920" y1="20665" x2="65376" y2="20546"/>
                        <a14:foregroundMark x1="78474" y1="27316" x2="72323" y2="255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425732" y="2295584"/>
            <a:ext cx="7176244" cy="685927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596030"/>
            <a:ext cx="8806350" cy="2248636"/>
          </a:xfrm>
        </p:spPr>
        <p:txBody>
          <a:bodyPr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400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Волгоградской областной организации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Общероссийского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Профсоюза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образования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ЗА 2024 ГОД</a:t>
            </a:r>
            <a:endParaRPr lang="ru-RU" sz="32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9137384" y="-576943"/>
            <a:ext cx="1560286" cy="8011886"/>
            <a:chOff x="9137384" y="-576943"/>
            <a:chExt cx="1560286" cy="801188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9137384" y="-576943"/>
              <a:ext cx="1560286" cy="8011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pic>
          <p:nvPicPr>
            <p:cNvPr id="4" name="Рисунок 3" descr="Изображение выглядит как Графика, дизайн, творческий подход&#10;&#10;Автоматически созданное описание">
              <a:extLst>
                <a:ext uri="{FF2B5EF4-FFF2-40B4-BE49-F238E27FC236}">
                  <a16:creationId xmlns:a16="http://schemas.microsoft.com/office/drawing/2014/main" id="{81DB9774-A5A7-E564-BABF-C983C68B3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67527" y="595160"/>
              <a:ext cx="900000" cy="900000"/>
            </a:xfrm>
            <a:prstGeom prst="rect">
              <a:avLst/>
            </a:prstGeom>
          </p:spPr>
        </p:pic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FE919E-497E-BE62-A68E-D63BD35AA9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04" b="1204"/>
          <a:stretch/>
        </p:blipFill>
        <p:spPr>
          <a:xfrm>
            <a:off x="9467527" y="1845584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61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A8972-A31E-7DBA-733C-47F94A2BE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FE25831-5952-89F8-093C-D5276BD8A9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E650303-F6A8-0B52-F94B-6F3922400604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B67DB4-509E-F575-2296-5B4BF0D9AE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FE89635B-3393-1828-026E-EFDE82A4B3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4F1D5A2C-E2DD-BB3F-562A-5B091CFC5F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00EDB558-3BFC-CE12-786D-CA59D5F2AF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2764F424-0069-1895-A0D3-76841D883E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B110F35-8CB6-B64E-A5B5-AD3A02F612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17617F08-7ABB-2E93-576F-9004427632C0}"/>
              </a:ext>
            </a:extLst>
          </p:cNvPr>
          <p:cNvSpPr/>
          <p:nvPr/>
        </p:nvSpPr>
        <p:spPr>
          <a:xfrm>
            <a:off x="285306" y="461766"/>
            <a:ext cx="6277420" cy="671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Охрана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труда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за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 2024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год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37367EB3-6DD2-9BC2-1D6A-AF64B3165369}"/>
              </a:ext>
            </a:extLst>
          </p:cNvPr>
          <p:cNvSpPr/>
          <p:nvPr/>
        </p:nvSpPr>
        <p:spPr>
          <a:xfrm>
            <a:off x="285306" y="1492019"/>
            <a:ext cx="877146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C1140F74-53AE-EB57-871D-5D337C194E27}"/>
              </a:ext>
            </a:extLst>
          </p:cNvPr>
          <p:cNvSpPr/>
          <p:nvPr/>
        </p:nvSpPr>
        <p:spPr>
          <a:xfrm>
            <a:off x="285306" y="1875249"/>
            <a:ext cx="8771467" cy="395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720687A1-7BB1-B5F9-BCCE-6DA37C1AC0B1}"/>
              </a:ext>
            </a:extLst>
          </p:cNvPr>
          <p:cNvSpPr/>
          <p:nvPr/>
        </p:nvSpPr>
        <p:spPr>
          <a:xfrm>
            <a:off x="13262270" y="5423401"/>
            <a:ext cx="3690818" cy="466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endParaRPr lang="en-US" sz="2900" dirty="0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C8CACAE0-4A82-CC86-87D7-20A921CED0C5}"/>
              </a:ext>
            </a:extLst>
          </p:cNvPr>
          <p:cNvSpPr/>
          <p:nvPr/>
        </p:nvSpPr>
        <p:spPr>
          <a:xfrm>
            <a:off x="17416242" y="6503325"/>
            <a:ext cx="3690818" cy="466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endParaRPr lang="en-US" sz="2900" dirty="0"/>
          </a:p>
        </p:txBody>
      </p:sp>
      <p:sp>
        <p:nvSpPr>
          <p:cNvPr id="33" name="Text 0">
            <a:extLst>
              <a:ext uri="{FF2B5EF4-FFF2-40B4-BE49-F238E27FC236}">
                <a16:creationId xmlns:a16="http://schemas.microsoft.com/office/drawing/2014/main" id="{6ABB0979-0BBD-69FD-060A-83A0CA1A0301}"/>
              </a:ext>
            </a:extLst>
          </p:cNvPr>
          <p:cNvSpPr/>
          <p:nvPr/>
        </p:nvSpPr>
        <p:spPr>
          <a:xfrm>
            <a:off x="285305" y="1172669"/>
            <a:ext cx="8771467" cy="7019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640048"/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V.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Возвращено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из СФР </a:t>
            </a:r>
            <a:endParaRPr lang="ru-RU" sz="2000" b="1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  <a:p>
            <a:pPr defTabSz="640048"/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на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предупредительные мероприятия по охране труда 936,0 тыс. руб.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75D5EB97-B25B-9C3A-11CE-36EE94958E33}"/>
              </a:ext>
            </a:extLst>
          </p:cNvPr>
          <p:cNvSpPr/>
          <p:nvPr/>
        </p:nvSpPr>
        <p:spPr>
          <a:xfrm>
            <a:off x="285302" y="1954382"/>
            <a:ext cx="7801421" cy="2874633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/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VI.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Финансирование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мероприятий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по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охране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труда</a:t>
            </a: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2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Всего: 190 245,3 тыс. руб. В т.ч.:</a:t>
            </a:r>
            <a:endParaRPr lang="ru-RU" sz="2000" kern="100" dirty="0">
              <a:solidFill>
                <a:srgbClr val="1A1A1A"/>
              </a:solidFill>
              <a:effectLst/>
              <a:latin typeface="Fira Sans" panose="020B05030500000200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2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- на СОУТ   7 769,00 тыс. руб.</a:t>
            </a:r>
            <a:endParaRPr lang="ru-RU" sz="2000" kern="100" dirty="0">
              <a:solidFill>
                <a:srgbClr val="1A1A1A"/>
              </a:solidFill>
              <a:effectLst/>
              <a:latin typeface="Fira Sans" panose="020B05030500000200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2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- на СИЗ 8 687,4 тыс. руб.</a:t>
            </a:r>
            <a:endParaRPr lang="ru-RU" sz="2000" kern="100" dirty="0">
              <a:solidFill>
                <a:srgbClr val="1A1A1A"/>
              </a:solidFill>
              <a:effectLst/>
              <a:latin typeface="Fira Sans" panose="020B05030500000200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kern="12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- </a:t>
            </a:r>
            <a:r>
              <a:rPr lang="en-US" sz="2000" kern="1200" dirty="0" err="1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на</a:t>
            </a:r>
            <a:r>
              <a:rPr lang="en-US" sz="2000" kern="12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 СИЗ 8 687,4 </a:t>
            </a:r>
            <a:r>
              <a:rPr lang="en-US" sz="2000" kern="1200" dirty="0" err="1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тыс</a:t>
            </a:r>
            <a:r>
              <a:rPr lang="en-US" sz="2000" kern="12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. </a:t>
            </a:r>
            <a:r>
              <a:rPr lang="en-US" sz="2000" kern="1200" dirty="0" err="1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руб</a:t>
            </a:r>
            <a:r>
              <a:rPr lang="en-US" sz="2000" kern="12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.</a:t>
            </a:r>
            <a:endParaRPr lang="ru-RU" sz="2000" kern="100" dirty="0">
              <a:solidFill>
                <a:srgbClr val="1A1A1A"/>
              </a:solidFill>
              <a:effectLst/>
              <a:latin typeface="Fira Sans" panose="020B05030500000200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2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- на обучение по охране труда 7 072,9 тыс. руб.</a:t>
            </a:r>
            <a:endParaRPr lang="ru-RU" sz="2000" kern="100" dirty="0">
              <a:solidFill>
                <a:srgbClr val="1A1A1A"/>
              </a:solidFill>
              <a:effectLst/>
              <a:latin typeface="Fira Sans" panose="020B05030500000200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2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MuseoModerno Medium"/>
                <a:cs typeface="MuseoModerno Medium"/>
              </a:rPr>
              <a:t>- на другие мероприятия по охране труда 108 009,9 тыс. руб.</a:t>
            </a:r>
            <a:endParaRPr lang="ru-RU" sz="2000" kern="100" dirty="0">
              <a:solidFill>
                <a:srgbClr val="1A1A1A"/>
              </a:solidFill>
              <a:effectLst/>
              <a:latin typeface="Fira Sans" panose="020B05030500000200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105E5AE-5166-9B51-817E-BBFE1AE451EE}"/>
              </a:ext>
            </a:extLst>
          </p:cNvPr>
          <p:cNvSpPr/>
          <p:nvPr/>
        </p:nvSpPr>
        <p:spPr>
          <a:xfrm>
            <a:off x="285302" y="4908782"/>
            <a:ext cx="10277923" cy="1015663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/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VII. </a:t>
            </a: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Участие в конкурсах:</a:t>
            </a:r>
          </a:p>
          <a:p>
            <a:pPr lvl="0"/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Участие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в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первом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Всероссийском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очном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заключительном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этапе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смотр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-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конкурс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на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звание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«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Лучший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внештатный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технический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инспектор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труда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Профсоюза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» - III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место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5" name="Рисунок 4" descr="Изображение выглядит как одежда, улыбка, Человеческое лицо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80AEF7E-6832-E15B-C012-FC369091B8D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877" y="2241820"/>
            <a:ext cx="2640000" cy="1980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одежда, человек, Человеческое лицо, костю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421EC9D-4A3C-99BA-8710-0C38FD80D49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938" y="2241820"/>
            <a:ext cx="148500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20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47BBE-6649-8E91-30F3-89A9EDEF5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41A6C3E-F17A-6FDA-52FA-DDD2BD231F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557AAA-05FC-EE39-1F23-923F6159CDAB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A0874E-CFE9-E9AE-5FD4-73511B8A56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AA953B73-AD9F-673B-9839-D6EDEF4A7A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DC3E92AA-143F-B5B9-0943-21CF6D701E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CC116A97-4286-C8A9-06ED-0DCB8CA368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2F5A09AB-8204-D03C-611A-9FCBA59E45E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9B38B7E-DDD0-BF1A-35CD-667D84FC95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8DCBCAE-55AC-E65A-E69F-F461B562F119}"/>
              </a:ext>
            </a:extLst>
          </p:cNvPr>
          <p:cNvSpPr/>
          <p:nvPr/>
        </p:nvSpPr>
        <p:spPr>
          <a:xfrm>
            <a:off x="285305" y="461766"/>
            <a:ext cx="10357295" cy="6008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Работа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с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молодежью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: </a:t>
            </a:r>
            <a:r>
              <a:rPr lang="ru-RU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</a:t>
            </a:r>
            <a:r>
              <a:rPr lang="en-US" sz="3600" dirty="0" err="1" smtClean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лючевые</a:t>
            </a:r>
            <a:r>
              <a:rPr lang="en-US" sz="3600" dirty="0" smtClean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мероприятия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5" name="Text 5">
            <a:extLst>
              <a:ext uri="{FF2B5EF4-FFF2-40B4-BE49-F238E27FC236}">
                <a16:creationId xmlns:a16="http://schemas.microsoft.com/office/drawing/2014/main" id="{C657A4CC-C8EB-78EA-94EE-E58ADC6C0F93}"/>
              </a:ext>
            </a:extLst>
          </p:cNvPr>
          <p:cNvSpPr/>
          <p:nvPr/>
        </p:nvSpPr>
        <p:spPr>
          <a:xfrm>
            <a:off x="285306" y="1244002"/>
            <a:ext cx="3602831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Форум «Думая о будущем»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99071097-12C3-65EB-0082-5B83E052A13C}"/>
              </a:ext>
            </a:extLst>
          </p:cNvPr>
          <p:cNvSpPr/>
          <p:nvPr/>
        </p:nvSpPr>
        <p:spPr>
          <a:xfrm>
            <a:off x="285304" y="1588448"/>
            <a:ext cx="10173146" cy="313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XV юбилейный межрегиональный образовательный форум молодых педагогов.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 10">
            <a:extLst>
              <a:ext uri="{FF2B5EF4-FFF2-40B4-BE49-F238E27FC236}">
                <a16:creationId xmlns:a16="http://schemas.microsoft.com/office/drawing/2014/main" id="{28DDF658-514D-1880-FFC7-23CD41440041}"/>
              </a:ext>
            </a:extLst>
          </p:cNvPr>
          <p:cNvSpPr/>
          <p:nvPr/>
        </p:nvSpPr>
        <p:spPr>
          <a:xfrm>
            <a:off x="285305" y="2265029"/>
            <a:ext cx="4260533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Интеллектуальная игра «КВИЗ»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B64B6CE7-18E8-E727-3601-E45CAEAF3C86}"/>
              </a:ext>
            </a:extLst>
          </p:cNvPr>
          <p:cNvSpPr/>
          <p:nvPr/>
        </p:nvSpPr>
        <p:spPr>
          <a:xfrm>
            <a:off x="285304" y="2596201"/>
            <a:ext cx="8115746" cy="313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Игра, посвященная Году семьи, для молодых педагогов региона.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15">
            <a:extLst>
              <a:ext uri="{FF2B5EF4-FFF2-40B4-BE49-F238E27FC236}">
                <a16:creationId xmlns:a16="http://schemas.microsoft.com/office/drawing/2014/main" id="{00E28872-FDFB-03CB-FDD1-F01D88A89186}"/>
              </a:ext>
            </a:extLst>
          </p:cNvPr>
          <p:cNvSpPr/>
          <p:nvPr/>
        </p:nvSpPr>
        <p:spPr>
          <a:xfrm>
            <a:off x="285304" y="3286056"/>
            <a:ext cx="7510712" cy="313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Всероссийск</a:t>
            </a:r>
            <a:r>
              <a:rPr lang="ru-RU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ий</a:t>
            </a: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 студенческий форум педагогических вузов</a:t>
            </a:r>
          </a:p>
          <a:p>
            <a:pPr marL="0" indent="0" algn="l">
              <a:lnSpc>
                <a:spcPts val="2700"/>
              </a:lnSpc>
              <a:buNone/>
            </a:pP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172BEAEB-ED53-55F3-6FC9-9B8BCDC42986}"/>
              </a:ext>
            </a:extLst>
          </p:cNvPr>
          <p:cNvSpPr/>
          <p:nvPr/>
        </p:nvSpPr>
        <p:spPr>
          <a:xfrm>
            <a:off x="285304" y="3595222"/>
            <a:ext cx="7565782" cy="313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Площадка Совета молодых педагогов и клуба «Наставник»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17" name="Рисунок 16" descr="Изображение выглядит как сцена, в помещении, Сценическое оборудование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2432945-36F6-D187-0CD9-746F53E0C83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826" y="4217456"/>
            <a:ext cx="2639999" cy="1980000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одежда, человек, на открытом воздухе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38FE15B-85D4-583F-E30A-C8733AB2E4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04" y="4217456"/>
            <a:ext cx="2970000" cy="1980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97395C0-E99B-4AB9-B8E3-AB4E37153F8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337" y="4217456"/>
            <a:ext cx="2640000" cy="1980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7072A76-758E-4474-91EA-9FB94F5B84F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370" y="4217456"/>
            <a:ext cx="296942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43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07F66-0BF7-4BA1-BD8E-BEF04D0B1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1B6CC66-8532-6D03-7D85-3C2AFADA77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202506-1E99-F270-8BA5-8C3CBB6792BD}"/>
              </a:ext>
            </a:extLst>
          </p:cNvPr>
          <p:cNvSpPr/>
          <p:nvPr/>
        </p:nvSpPr>
        <p:spPr>
          <a:xfrm>
            <a:off x="-1388723" y="-916973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3DECAA9-822A-9DA2-EB2E-09C4DF809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C7782DCA-1BF0-7E33-B0B8-D8E8A092BC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9117C819-0039-19C5-88FE-A4472D1BCD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808FE0B2-F568-D83E-7FA4-5B4F25E6098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598C96EB-7AF7-3227-1DC5-1179A37753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E8A70BB-1970-B456-4481-2F7CA81219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FC439E1B-F158-B5FE-F08C-5F3CA2F57C70}"/>
              </a:ext>
            </a:extLst>
          </p:cNvPr>
          <p:cNvSpPr/>
          <p:nvPr/>
        </p:nvSpPr>
        <p:spPr>
          <a:xfrm>
            <a:off x="285305" y="461765"/>
            <a:ext cx="108525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ru-RU" sz="3600" dirty="0">
                <a:latin typeface="+mj-lt"/>
              </a:rPr>
              <a:t>Студенческое профсоюзное движение </a:t>
            </a:r>
          </a:p>
          <a:p>
            <a:r>
              <a:rPr lang="ru-RU" sz="3600" dirty="0">
                <a:latin typeface="+mj-lt"/>
              </a:rPr>
              <a:t>в 2024 году</a:t>
            </a:r>
          </a:p>
        </p:txBody>
      </p:sp>
      <p:pic>
        <p:nvPicPr>
          <p:cNvPr id="6" name="Рисунок 5" descr="Изображение выглядит как Человеческое лицо, одежда, человек, костю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B3A8650-2472-234C-2D9C-7402CB0391F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228" y="2169327"/>
            <a:ext cx="1436059" cy="2160000"/>
          </a:xfrm>
          <a:prstGeom prst="rect">
            <a:avLst/>
          </a:prstGeom>
        </p:spPr>
      </p:pic>
      <p:pic>
        <p:nvPicPr>
          <p:cNvPr id="8" name="Рисунок 7" descr="Изображение выглядит как одежда, человек, Человеческое лицо, улы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C4A6BA3-B38D-3DF1-17C4-EDCEE9F81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31" y="2169327"/>
            <a:ext cx="3243169" cy="2160000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одежда, человек, Человеческое лицо, костю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6C6902A-68A6-1765-725B-D4E72DD5002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15" y="2169327"/>
            <a:ext cx="1535627" cy="2160000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одежда, человек, улыбка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02B89E1-C5B4-3C40-9E1D-2FBFED003F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31" y="4424430"/>
            <a:ext cx="3239363" cy="2160000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одежда, текст, Человеческое лицо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6A29F39-EA73-58E7-3282-5C19C52A114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770" y="2169327"/>
            <a:ext cx="2160000" cy="2160000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человек, одежда, концерт, событ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EBAA9B3-D2AE-F7BA-376D-10447A7A60A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310" y="4424430"/>
            <a:ext cx="3241265" cy="2160000"/>
          </a:xfrm>
          <a:prstGeom prst="rect">
            <a:avLst/>
          </a:prstGeom>
        </p:spPr>
      </p:pic>
      <p:pic>
        <p:nvPicPr>
          <p:cNvPr id="28" name="Рисунок 27" descr="Изображение выглядит как одежда, Человеческое лицо, человек, улы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BAAA480-B1C7-A510-BE3D-3AC65FD7A94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198" y="2169327"/>
            <a:ext cx="1436059" cy="216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DD27E2-87A6-4B74-97D6-3795CAB5E36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892" y="4424430"/>
            <a:ext cx="3239365" cy="216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DBBFB2-919F-286E-CB83-54FB41403CB2}"/>
              </a:ext>
            </a:extLst>
          </p:cNvPr>
          <p:cNvSpPr txBox="1"/>
          <p:nvPr/>
        </p:nvSpPr>
        <p:spPr>
          <a:xfrm>
            <a:off x="287697" y="1649335"/>
            <a:ext cx="10484295" cy="353943"/>
          </a:xfrm>
          <a:prstGeom prst="rect">
            <a:avLst/>
          </a:prstGeom>
          <a:noFill/>
        </p:spPr>
        <p:txBody>
          <a:bodyPr wrap="square" lIns="0" tIns="0">
            <a:spAutoFit/>
          </a:bodyPr>
          <a:lstStyle/>
          <a:p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Студенческий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координационный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совет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объединяет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более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15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тысяч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студентов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.</a:t>
            </a:r>
            <a:endParaRPr lang="ru-RU" sz="2000" dirty="0">
              <a:solidFill>
                <a:srgbClr val="1A1A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973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19A1E-C5A6-EA38-0A23-784D23D8D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8D68761-BF7A-C418-4C69-E000026C38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66546A-9C8E-FA28-72E3-EA2AC620415C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4E4FBD-0F34-0CCF-DE96-7767B57FA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75136029-16E4-3158-49FF-6A57BB65B2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81C624FC-727B-4EF6-C2B5-D1B6100E17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EBAEBF23-BD11-3965-7455-4FD6EDE7DE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D79F7EB0-E38E-BFB6-9E1D-E11674CD25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3F4166D-ED19-ACA1-863A-44A2729AAC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60A51C13-626A-398A-FC2E-8284DA50F10F}"/>
              </a:ext>
            </a:extLst>
          </p:cNvPr>
          <p:cNvSpPr/>
          <p:nvPr/>
        </p:nvSpPr>
        <p:spPr>
          <a:xfrm>
            <a:off x="285305" y="461765"/>
            <a:ext cx="103572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Instrument Sans Semi Bold" pitchFamily="34" charset="-122"/>
                <a:cs typeface="Instrument Sans Semi Bold" pitchFamily="34" charset="-120"/>
              </a:rPr>
              <a:t>Поддержка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Instrument Sans Semi Bold" pitchFamily="34" charset="-122"/>
                <a:cs typeface="Instrument Sans Semi Bold" pitchFamily="34" charset="-120"/>
              </a:rPr>
              <a:t>студенческих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Instrument Sans Semi Bold" pitchFamily="34" charset="-122"/>
                <a:cs typeface="Instrument Sans Semi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Instrument Sans Semi Bold" pitchFamily="34" charset="-122"/>
                <a:cs typeface="Instrument Sans Semi Bold" pitchFamily="34" charset="-120"/>
              </a:rPr>
              <a:t>инициатив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28" name="Text 1">
            <a:extLst>
              <a:ext uri="{FF2B5EF4-FFF2-40B4-BE49-F238E27FC236}">
                <a16:creationId xmlns:a16="http://schemas.microsoft.com/office/drawing/2014/main" id="{DF1C6B96-321B-6EA9-9887-7C066D41AB17}"/>
              </a:ext>
            </a:extLst>
          </p:cNvPr>
          <p:cNvSpPr/>
          <p:nvPr/>
        </p:nvSpPr>
        <p:spPr>
          <a:xfrm>
            <a:off x="285304" y="1187570"/>
            <a:ext cx="3005376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Semi Bold" pitchFamily="34" charset="-122"/>
                <a:cs typeface="Instrument Sans Semi Bold" pitchFamily="34" charset="-120"/>
              </a:rPr>
              <a:t>Финансовая поддержка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83AAF695-E774-6242-A831-E6A5795D96A6}"/>
              </a:ext>
            </a:extLst>
          </p:cNvPr>
          <p:cNvSpPr/>
          <p:nvPr/>
        </p:nvSpPr>
        <p:spPr>
          <a:xfrm>
            <a:off x="285304" y="1720256"/>
            <a:ext cx="3323630" cy="13311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00"/>
              </a:lnSpc>
              <a:buSzPct val="10000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Оплата транспортных расходов на мероприятия, награждение победителей и др.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0" name="Text 3">
            <a:extLst>
              <a:ext uri="{FF2B5EF4-FFF2-40B4-BE49-F238E27FC236}">
                <a16:creationId xmlns:a16="http://schemas.microsoft.com/office/drawing/2014/main" id="{4E875403-00CA-EC4B-E82E-3E9EA90193F4}"/>
              </a:ext>
            </a:extLst>
          </p:cNvPr>
          <p:cNvSpPr/>
          <p:nvPr/>
        </p:nvSpPr>
        <p:spPr>
          <a:xfrm>
            <a:off x="285304" y="3414079"/>
            <a:ext cx="3323630" cy="998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00"/>
              </a:lnSpc>
              <a:buSzPct val="10000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Вручение стипендии 
Л.Ф. Нестеренко лучшим студентам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 4">
            <a:extLst>
              <a:ext uri="{FF2B5EF4-FFF2-40B4-BE49-F238E27FC236}">
                <a16:creationId xmlns:a16="http://schemas.microsoft.com/office/drawing/2014/main" id="{F0CC6B9B-BA01-0E49-2C7D-5DC897E51AE0}"/>
              </a:ext>
            </a:extLst>
          </p:cNvPr>
          <p:cNvSpPr/>
          <p:nvPr/>
        </p:nvSpPr>
        <p:spPr>
          <a:xfrm>
            <a:off x="3700400" y="1187570"/>
            <a:ext cx="2938385" cy="649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Semi Bold" pitchFamily="34" charset="-122"/>
                <a:cs typeface="Instrument Sans Semi Bold" pitchFamily="34" charset="-120"/>
              </a:rPr>
              <a:t>Проект «Из рук в руки»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3CC4E3A3-6737-D9F9-9347-14EBEBB1B6E8}"/>
              </a:ext>
            </a:extLst>
          </p:cNvPr>
          <p:cNvSpPr/>
          <p:nvPr/>
        </p:nvSpPr>
        <p:spPr>
          <a:xfrm>
            <a:off x="3700400" y="1720256"/>
            <a:ext cx="2997985" cy="13311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V Всероссийский студенческий форум педагогических вузов – 2024.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DA1D1FC7-85F9-A4BD-F140-7091DD7DC232}"/>
              </a:ext>
            </a:extLst>
          </p:cNvPr>
          <p:cNvSpPr/>
          <p:nvPr/>
        </p:nvSpPr>
        <p:spPr>
          <a:xfrm>
            <a:off x="3700401" y="3042346"/>
            <a:ext cx="2997984" cy="13311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Инструктивные сборы "Тренды современных  каникул"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4" name="Text 7">
            <a:extLst>
              <a:ext uri="{FF2B5EF4-FFF2-40B4-BE49-F238E27FC236}">
                <a16:creationId xmlns:a16="http://schemas.microsoft.com/office/drawing/2014/main" id="{D107B248-32BA-35E8-07DD-233FE51E5691}"/>
              </a:ext>
            </a:extLst>
          </p:cNvPr>
          <p:cNvSpPr/>
          <p:nvPr/>
        </p:nvSpPr>
        <p:spPr>
          <a:xfrm>
            <a:off x="3716466" y="4373465"/>
            <a:ext cx="2997984" cy="998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Мотивация студентов педагогических специальностей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5" name="Text 8">
            <a:extLst>
              <a:ext uri="{FF2B5EF4-FFF2-40B4-BE49-F238E27FC236}">
                <a16:creationId xmlns:a16="http://schemas.microsoft.com/office/drawing/2014/main" id="{282D2587-059B-52D2-7494-0070E5FA2600}"/>
              </a:ext>
            </a:extLst>
          </p:cNvPr>
          <p:cNvSpPr/>
          <p:nvPr/>
        </p:nvSpPr>
        <p:spPr>
          <a:xfrm>
            <a:off x="7048506" y="1187570"/>
            <a:ext cx="3594093" cy="649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Semi Bold" pitchFamily="34" charset="-122"/>
                <a:cs typeface="Instrument Sans Semi Bold" pitchFamily="34" charset="-120"/>
              </a:rPr>
              <a:t>Благотворительные акции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6" name="Text 9">
            <a:extLst>
              <a:ext uri="{FF2B5EF4-FFF2-40B4-BE49-F238E27FC236}">
                <a16:creationId xmlns:a16="http://schemas.microsoft.com/office/drawing/2014/main" id="{7FED0CB1-8375-8B9B-C49D-335E5ED8E682}"/>
              </a:ext>
            </a:extLst>
          </p:cNvPr>
          <p:cNvSpPr/>
          <p:nvPr/>
        </p:nvSpPr>
        <p:spPr>
          <a:xfrm>
            <a:off x="7044245" y="1720256"/>
            <a:ext cx="3371843" cy="998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2024 г .Акция «Помогаем своим» для поддержки участников СВО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7" name="Text 10">
            <a:extLst>
              <a:ext uri="{FF2B5EF4-FFF2-40B4-BE49-F238E27FC236}">
                <a16:creationId xmlns:a16="http://schemas.microsoft.com/office/drawing/2014/main" id="{FDA09D6B-F982-7568-E56C-F44D3EBDD13A}"/>
              </a:ext>
            </a:extLst>
          </p:cNvPr>
          <p:cNvSpPr/>
          <p:nvPr/>
        </p:nvSpPr>
        <p:spPr>
          <a:xfrm>
            <a:off x="7044245" y="2911818"/>
            <a:ext cx="3323630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Международный день солидарности студентов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2A306EE6-C98C-F4FA-9176-204553E32172}"/>
              </a:ext>
            </a:extLst>
          </p:cNvPr>
          <p:cNvSpPr/>
          <p:nvPr/>
        </p:nvSpPr>
        <p:spPr>
          <a:xfrm>
            <a:off x="7044245" y="3708014"/>
            <a:ext cx="3757104" cy="7258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Поощрение профсоюзных студенческих активистов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20" name="Рисунок 19" descr="Изображение выглядит как одежда, человек, обувь, на открытом воздух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CBD5E30-7F75-310C-E1C0-8E1DC11728F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56" y="4454795"/>
            <a:ext cx="2304000" cy="172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620689-38D4-4E33-8161-7F62BD69BF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345" y="4454795"/>
            <a:ext cx="2294741" cy="172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325A19-CB35-E135-9648-06565A24748E}"/>
              </a:ext>
            </a:extLst>
          </p:cNvPr>
          <p:cNvSpPr txBox="1"/>
          <p:nvPr/>
        </p:nvSpPr>
        <p:spPr>
          <a:xfrm>
            <a:off x="552674" y="6149172"/>
            <a:ext cx="107858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Всего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на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работу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со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студентами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было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потрачено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 948 401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руб</a:t>
            </a:r>
            <a:r>
              <a:rPr lang="ru-RU" sz="2400" b="1" dirty="0">
                <a:solidFill>
                  <a:srgbClr val="1A1A1A"/>
                </a:solidFill>
                <a:latin typeface="Fira Sans" panose="020B05030500000200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endParaRPr lang="ru-RU" sz="2400" b="1" dirty="0">
              <a:solidFill>
                <a:srgbClr val="1A1A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44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AD1F1-3AE7-5C31-D19E-95AB10D91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D496D88-BF32-75A8-4BF3-F1DCD420B7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4CE032-68A4-A2B5-391D-8A29A8C9E2A8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54DCE2-7273-8165-304B-975F928A7E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B902B05F-EC6A-D085-B8AC-AEC88FE76D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056EE60C-317B-10F5-7365-1E4C92DBFE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B3652B3B-4CCB-3D53-9142-CB75D66DD4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990133A1-1B8A-34CD-09BC-F36F560D72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36F91D8-C9EE-357D-4BCF-6E5B775606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78FB5C29-749E-FDFE-A8FD-6CFB9774E812}"/>
              </a:ext>
            </a:extLst>
          </p:cNvPr>
          <p:cNvSpPr/>
          <p:nvPr/>
        </p:nvSpPr>
        <p:spPr>
          <a:xfrm>
            <a:off x="285305" y="461765"/>
            <a:ext cx="10357295" cy="13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Оздоровительная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работа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883B35E-DB75-7F3D-90BE-2302D2C5BFA4}"/>
              </a:ext>
            </a:extLst>
          </p:cNvPr>
          <p:cNvSpPr/>
          <p:nvPr/>
        </p:nvSpPr>
        <p:spPr>
          <a:xfrm>
            <a:off x="285304" y="1132582"/>
            <a:ext cx="10090596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Волгоградская областная организация Общероссийского Профсоюза образования предлагает комплекс мероприятий, направленных на оздоровление, профилактику заболеваний, укрепление здоровья, формирование здорового образа жизни, создание психологического комфорта, которые ведут к повышению работоспособности, улучшению качества и продолжительности жизни членов Профсоюза.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6A5501C-2E8A-4911-B6CB-7EA87216A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09" y="3672900"/>
            <a:ext cx="3356570" cy="2520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6969382-5C85-4173-85D0-D99D5F397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640" y="3672900"/>
            <a:ext cx="1828960" cy="252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9CE633-A3C2-4FBD-9C61-C46C065C3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562" y="3672900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42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0F8CF-5ED0-8A29-0EFD-E7C8914C7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E49381A-F0F1-3BE7-7819-EDC4355CA2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33C405A-4426-FB6E-C776-73FD4C0ACAC1}"/>
              </a:ext>
            </a:extLst>
          </p:cNvPr>
          <p:cNvSpPr/>
          <p:nvPr/>
        </p:nvSpPr>
        <p:spPr>
          <a:xfrm>
            <a:off x="-1739900" y="-69850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EAA47D-EC5D-32C2-279F-900D00FF6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DC6F440D-5E38-15C8-FBAC-ED9BDC3EBC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82B6C1AF-3717-C917-E9FC-351B8AD902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F6456E32-2B0C-4F94-D8C2-54957A628A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3364303E-00B8-0868-A3B3-A0D914B040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AFA683B-44B2-7268-F18A-88BA2BDF20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766C107-2F8C-5AFC-91FF-CDAE2A2A6CB0}"/>
              </a:ext>
            </a:extLst>
          </p:cNvPr>
          <p:cNvSpPr/>
          <p:nvPr/>
        </p:nvSpPr>
        <p:spPr>
          <a:xfrm>
            <a:off x="285305" y="461766"/>
            <a:ext cx="5766245" cy="7196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Профсоюзные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путевки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54BC4E91-3944-1C1E-8EC5-5EDBF322C2CB}"/>
              </a:ext>
            </a:extLst>
          </p:cNvPr>
          <p:cNvSpPr/>
          <p:nvPr/>
        </p:nvSpPr>
        <p:spPr>
          <a:xfrm>
            <a:off x="285305" y="11814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Скидки на путевки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422BC77C-0DCF-7CEA-D924-693995DC733F}"/>
              </a:ext>
            </a:extLst>
          </p:cNvPr>
          <p:cNvSpPr/>
          <p:nvPr/>
        </p:nvSpPr>
        <p:spPr>
          <a:xfrm>
            <a:off x="285305" y="1762560"/>
            <a:ext cx="5040000" cy="23331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 2016 году заключен договор с АО «СКО ФНПР «Профкурорт» о сотрудничестве и предоставлении возможности приобретения профсоюзных путевок в профсоюзные санатории России и ближайшего зарубежья до 20% скидкой.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DD6B1EDC-80A3-3014-F984-2274AAADC2F2}"/>
              </a:ext>
            </a:extLst>
          </p:cNvPr>
          <p:cNvSpPr/>
          <p:nvPr/>
        </p:nvSpPr>
        <p:spPr>
          <a:xfrm>
            <a:off x="5610610" y="1181732"/>
            <a:ext cx="46902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Условия для членов профсоюза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AF2DC61F-CC73-155E-44F0-0EB35237006E}"/>
              </a:ext>
            </a:extLst>
          </p:cNvPr>
          <p:cNvSpPr/>
          <p:nvPr/>
        </p:nvSpPr>
        <p:spPr>
          <a:xfrm>
            <a:off x="5610610" y="1762560"/>
            <a:ext cx="5040000" cy="28221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Скидки распространяются на близких родственников членов Профсоюза. 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/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 2024 году договор о сотрудничестве был перезаключен на новый, который предусматривает другой регламент работы, однако условия для членов профсоюза остались неизменными.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902466C-72EF-4216-890D-B935D065B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2835" y="4594478"/>
            <a:ext cx="1980000" cy="19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75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DCBE5-174F-8663-2E77-1FBED8A08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A77BB77-AADC-9BDE-1391-D9D7E86641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9C291D-B18D-8CF4-EEC9-AB91A00ED13C}"/>
              </a:ext>
            </a:extLst>
          </p:cNvPr>
          <p:cNvSpPr/>
          <p:nvPr/>
        </p:nvSpPr>
        <p:spPr>
          <a:xfrm>
            <a:off x="-1958064" y="-641668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216EF0-0FC2-EFC5-6FB4-F5FF68CC0F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D09F1588-AC48-1B20-DEE4-63ED9585E5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BB10194F-01A1-E1C4-4CFA-1F0C371C76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4422911C-9D29-39D6-EB5D-A78E39DFDD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C2A9DB93-A837-A978-9437-7C0605BBD2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F8F3B83-7FDA-27B5-370C-346F0044B1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6571A5D2-DDFB-1A39-497A-DF39305BE8C9}"/>
              </a:ext>
            </a:extLst>
          </p:cNvPr>
          <p:cNvSpPr/>
          <p:nvPr/>
        </p:nvSpPr>
        <p:spPr>
          <a:xfrm>
            <a:off x="285305" y="461765"/>
            <a:ext cx="10357295" cy="6558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Санаторно-курортное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направление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7526627-655C-BEDE-87A5-AC67A60C9FAF}"/>
              </a:ext>
            </a:extLst>
          </p:cNvPr>
          <p:cNvSpPr/>
          <p:nvPr/>
        </p:nvSpPr>
        <p:spPr>
          <a:xfrm>
            <a:off x="285304" y="1180799"/>
            <a:ext cx="2822258" cy="352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Профкурорт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54F1278-A941-941C-1592-398C2C7DE08D}"/>
              </a:ext>
            </a:extLst>
          </p:cNvPr>
          <p:cNvSpPr/>
          <p:nvPr/>
        </p:nvSpPr>
        <p:spPr>
          <a:xfrm>
            <a:off x="285304" y="1764000"/>
            <a:ext cx="5020792" cy="2166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00"/>
              </a:lnSpc>
              <a:buNone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2024 года направлением работы «Оздоровление и отдых» было охвачено 478 членов профсоюза и членов их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семей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.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</a:p>
          <a:p>
            <a:pPr marL="0" indent="0">
              <a:lnSpc>
                <a:spcPts val="2800"/>
              </a:lnSpc>
              <a:buNone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Услугами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«Профкурорта» воспользовались 292 члена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Профсоюза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/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и членов их семей. </a:t>
            </a: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>
              <a:lnSpc>
                <a:spcPts val="2800"/>
              </a:lnSpc>
              <a:buNone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Было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реализовано 178 путевок.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F1CF9E69-AB40-B9A7-0216-FED76AD90471}"/>
              </a:ext>
            </a:extLst>
          </p:cNvPr>
          <p:cNvSpPr/>
          <p:nvPr/>
        </p:nvSpPr>
        <p:spPr>
          <a:xfrm>
            <a:off x="5612400" y="1180800"/>
            <a:ext cx="4044791" cy="352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Санаторий «Качалинский»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00D6E48-FCD9-077F-401E-78FAF7F3EB36}"/>
              </a:ext>
            </a:extLst>
          </p:cNvPr>
          <p:cNvSpPr/>
          <p:nvPr/>
        </p:nvSpPr>
        <p:spPr>
          <a:xfrm>
            <a:off x="5610608" y="1759268"/>
            <a:ext cx="4046584" cy="1814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Услуги для членов профсоюза предоставляет санаторий, подведомственный Волгоградскому областному Совету профсоюзов - «Качалинский». Всего в санатории «Качалинский» оздоровились 170 членов профсоюза и членов их семей.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EBC4376-EDE6-4CC6-8A5E-09EEC87A7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835" y="2346551"/>
            <a:ext cx="1980000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EC27FE-4E98-2EAD-756E-CB0B4F31C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835" y="4594478"/>
            <a:ext cx="1980000" cy="19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568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37ADF-AC51-EC6B-44BA-F76F8B4FB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43A2AC-9CEE-BDA5-C8D9-5A28E804A6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E7A0306-900E-9208-9597-7C0FA243060C}"/>
              </a:ext>
            </a:extLst>
          </p:cNvPr>
          <p:cNvSpPr/>
          <p:nvPr/>
        </p:nvSpPr>
        <p:spPr>
          <a:xfrm>
            <a:off x="-1938539" y="-641668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6300139-4BA4-C45A-E09D-A04B046699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12503553-2F9E-90D3-4197-302A9CF950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0EE2B132-C70B-EC4C-AE19-11C7C7536A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3C2551C7-F687-620A-EAF8-152A6F6E56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0E0D6702-0375-2046-09A1-E3AB6F02B18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37D08EA-EB08-6313-B3CC-CBFF5F1E43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ABBA72F6-3637-A3F4-8268-1CF551AD75C6}"/>
              </a:ext>
            </a:extLst>
          </p:cNvPr>
          <p:cNvSpPr/>
          <p:nvPr/>
        </p:nvSpPr>
        <p:spPr>
          <a:xfrm>
            <a:off x="285305" y="461765"/>
            <a:ext cx="10357295" cy="6485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Компенсация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стоимости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путевок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D8C58117-5647-48BD-FF65-183AA290CCE5}"/>
              </a:ext>
            </a:extLst>
          </p:cNvPr>
          <p:cNvSpPr/>
          <p:nvPr/>
        </p:nvSpPr>
        <p:spPr>
          <a:xfrm>
            <a:off x="285305" y="1328162"/>
            <a:ext cx="9706420" cy="1257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С 2009 года обком Профсоюза производит частичную компенсацию стоимости санаторно-курортных путёвок членов профсоюза. Компенсация стоимости путевок санаторно-курортного лечения (оздоровление) для членов Профсоюза составляет 5000 (пять тысяч) рублей.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8479C435-ACC7-75CA-82EB-698DF5EDDCA3}"/>
              </a:ext>
            </a:extLst>
          </p:cNvPr>
          <p:cNvSpPr/>
          <p:nvPr/>
        </p:nvSpPr>
        <p:spPr>
          <a:xfrm>
            <a:off x="285305" y="3512165"/>
            <a:ext cx="9706420" cy="943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 2024 году компенсация на удешевление стоимости санаторно-курортных путевок из бюджета обкома Профсоюза выдана 86 членам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Профсоюза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/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на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сумму 422 400 рублей.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17" name="Рисунок 16" descr="Изображение выглядит как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82078F65-E3EE-4B95-A7D3-731086A91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2000" y="4593600"/>
            <a:ext cx="1980000" cy="174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92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453E0-BB8E-D274-9891-2EE77EFCF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73DD335-4FFD-AB29-1405-3BF17FE99C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3AF1842-0447-99CE-2185-AF00BF991B14}"/>
              </a:ext>
            </a:extLst>
          </p:cNvPr>
          <p:cNvSpPr/>
          <p:nvPr/>
        </p:nvSpPr>
        <p:spPr>
          <a:xfrm>
            <a:off x="-1930541" y="-421694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917796C-713D-4DDA-87EF-E8E044BDF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76" y="2930763"/>
            <a:ext cx="3932743" cy="1447169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1BCE6E-D50C-ED49-1A55-22CE3AE1B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C3CA8774-68DD-4705-CBC2-F7708840C4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2563ACE2-1E13-214C-EA7A-CD6A754A4E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1C5D25A2-3381-0166-5F2E-8F12E85A5F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993894CE-8982-9EB4-74FE-6B3CEE3895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EABABCF-AD4C-70D9-8297-80E8509E81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300B1A3F-2B52-227F-D3DA-E931D75F6B67}"/>
              </a:ext>
            </a:extLst>
          </p:cNvPr>
          <p:cNvSpPr/>
          <p:nvPr/>
        </p:nvSpPr>
        <p:spPr>
          <a:xfrm>
            <a:off x="285305" y="461765"/>
            <a:ext cx="10357295" cy="10939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Программа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«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Здоровый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член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профсоюза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–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здоровый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коллектив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–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здоровая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область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»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BA30257C-F999-F767-5A6B-3236E5BF7631}"/>
              </a:ext>
            </a:extLst>
          </p:cNvPr>
          <p:cNvSpPr/>
          <p:nvPr/>
        </p:nvSpPr>
        <p:spPr>
          <a:xfrm>
            <a:off x="285303" y="1733474"/>
            <a:ext cx="10135045" cy="1248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ts val="2850"/>
              </a:lnSpc>
              <a:buNone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Программа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направлена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на формирование здорового образа жизни, оказание социальной поддержки членам Профсоюза, повышение доступности лечения, оздоровления и отдыха, улучшение качества жизни семей членов Профсоюза.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F59C8D4-EABA-4ABE-84B8-4BFB9F6A7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94" y="4356684"/>
            <a:ext cx="3632015" cy="216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921AE0-3D56-4073-8EF4-D512A9A53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303" y="4356684"/>
            <a:ext cx="2877003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57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207B7-C74A-6329-10AA-8E866A61B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C529FF4-1CD1-23FA-A8BA-23A8120A8F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FFEFDF-6080-FDCF-3D0B-AB7274E3A9BB}"/>
              </a:ext>
            </a:extLst>
          </p:cNvPr>
          <p:cNvSpPr/>
          <p:nvPr/>
        </p:nvSpPr>
        <p:spPr>
          <a:xfrm>
            <a:off x="-1617059" y="-792587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BE0502-D40E-E4BA-AA24-A4569F314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82F0E385-10E3-9FAB-AD44-46351F88ED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3DF28181-20AB-32B8-C67C-4EF80B2FFA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534992A4-DCB0-0BDF-2747-72997D0A11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D9B8B42A-D249-4177-2910-D195973847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4651577C-AD97-98DB-81AA-0C8399E4AB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C2EA0AD2-2C94-B497-CE01-9D092AAA55CB}"/>
              </a:ext>
            </a:extLst>
          </p:cNvPr>
          <p:cNvSpPr/>
          <p:nvPr/>
        </p:nvSpPr>
        <p:spPr>
          <a:xfrm>
            <a:off x="285305" y="461765"/>
            <a:ext cx="10357295" cy="5288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Партнерство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и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достижения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BC5D6867-9F85-4039-5221-DD7D0D9FBA96}"/>
              </a:ext>
            </a:extLst>
          </p:cNvPr>
          <p:cNvSpPr/>
          <p:nvPr/>
        </p:nvSpPr>
        <p:spPr>
          <a:xfrm>
            <a:off x="285304" y="1229521"/>
            <a:ext cx="1892856" cy="236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Партнерская сеть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C7DBFC5-ACB1-3FA8-73C2-1CE747338FFD}"/>
              </a:ext>
            </a:extLst>
          </p:cNvPr>
          <p:cNvSpPr/>
          <p:nvPr/>
        </p:nvSpPr>
        <p:spPr>
          <a:xfrm>
            <a:off x="285303" y="1538948"/>
            <a:ext cx="3648551" cy="10882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Программа объединяет более 500 партнеров, предоставляющих скидки 
и льготы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членам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Профсоюза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ECE8699F-E2BB-124C-E45B-1C376E67A92E}"/>
              </a:ext>
            </a:extLst>
          </p:cNvPr>
          <p:cNvSpPr/>
          <p:nvPr/>
        </p:nvSpPr>
        <p:spPr>
          <a:xfrm>
            <a:off x="285304" y="2896763"/>
            <a:ext cx="1892856" cy="236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Дисконтная карта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08C9F8B-C2EB-2A1F-D1F4-5989F3B46481}"/>
              </a:ext>
            </a:extLst>
          </p:cNvPr>
          <p:cNvSpPr/>
          <p:nvPr/>
        </p:nvSpPr>
        <p:spPr>
          <a:xfrm>
            <a:off x="285303" y="3201405"/>
            <a:ext cx="4772587" cy="841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 2024 году 4892 члена Профсоюза стали владельцами  карт ПРОФДИСКОНТ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D7A9083E-36EB-C3E3-49BC-0DDD7DB4959B}"/>
              </a:ext>
            </a:extLst>
          </p:cNvPr>
          <p:cNvSpPr/>
          <p:nvPr/>
        </p:nvSpPr>
        <p:spPr>
          <a:xfrm>
            <a:off x="285303" y="3939852"/>
            <a:ext cx="4772588" cy="4845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На 01.01.2025 г.  52% от всех работающих членов Профсоюза имеют дисконтные карты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3ADC4D-B0F8-41ED-929F-A1E3BE8BF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696" y="1229521"/>
            <a:ext cx="457200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36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9B72B-600F-A9EB-7249-2CAF688C2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5548DD7-8F1A-E0CC-04B5-B153B84D23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4C5093-A7EB-4A57-A63B-E43EA8892260}"/>
              </a:ext>
            </a:extLst>
          </p:cNvPr>
          <p:cNvSpPr/>
          <p:nvPr/>
        </p:nvSpPr>
        <p:spPr>
          <a:xfrm>
            <a:off x="-1187368" y="-234241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EF7F79-E72B-332E-06CB-D81CC85BF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57EF2385-D7B6-9A5F-BEB5-B7209E1425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EA80F748-EE36-6DD5-C5C3-E45FE1A7ED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39EFE2DD-2C78-4DD7-DDE3-B85E6D93A1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80EC2A1E-CBF5-E54A-9DF2-583A1E7108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A962572-F30A-0889-A586-A2E39F0EA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AF5811DC-E884-7DD8-28EA-E8B40DCE97B8}"/>
              </a:ext>
            </a:extLst>
          </p:cNvPr>
          <p:cNvSpPr/>
          <p:nvPr/>
        </p:nvSpPr>
        <p:spPr>
          <a:xfrm>
            <a:off x="412124" y="88723"/>
            <a:ext cx="5704168" cy="963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Структура и численность</a:t>
            </a: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:</a:t>
            </a:r>
            <a:endParaRPr lang="en-US" sz="3600" dirty="0">
              <a:solidFill>
                <a:srgbClr val="1A1A1A"/>
              </a:solidFill>
              <a:highlight>
                <a:srgbClr val="FFFF00"/>
              </a:highlight>
            </a:endParaRPr>
          </a:p>
        </p:txBody>
      </p:sp>
      <p:sp>
        <p:nvSpPr>
          <p:cNvPr id="21" name="Text 0">
            <a:extLst>
              <a:ext uri="{FF2B5EF4-FFF2-40B4-BE49-F238E27FC236}">
                <a16:creationId xmlns:a16="http://schemas.microsoft.com/office/drawing/2014/main" id="{61069D10-C1B3-7EA0-F38E-7C1E332CD8A3}"/>
              </a:ext>
            </a:extLst>
          </p:cNvPr>
          <p:cNvSpPr/>
          <p:nvPr/>
        </p:nvSpPr>
        <p:spPr>
          <a:xfrm>
            <a:off x="289145" y="4401109"/>
            <a:ext cx="830305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710D1CE2-78B6-5BD7-8F18-10C0C1400235}"/>
              </a:ext>
            </a:extLst>
          </p:cNvPr>
          <p:cNvSpPr/>
          <p:nvPr/>
        </p:nvSpPr>
        <p:spPr>
          <a:xfrm>
            <a:off x="2641597" y="4991758"/>
            <a:ext cx="7827044" cy="292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44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территориальных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организаций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;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0" name="Text 4">
            <a:extLst>
              <a:ext uri="{FF2B5EF4-FFF2-40B4-BE49-F238E27FC236}">
                <a16:creationId xmlns:a16="http://schemas.microsoft.com/office/drawing/2014/main" id="{A692CA67-58A9-8DD1-E165-3FDF46FE0873}"/>
              </a:ext>
            </a:extLst>
          </p:cNvPr>
          <p:cNvSpPr/>
          <p:nvPr/>
        </p:nvSpPr>
        <p:spPr>
          <a:xfrm>
            <a:off x="2641595" y="5439443"/>
            <a:ext cx="7827044" cy="400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1162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первичных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профсоюзных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организаций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в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образовательных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учреждениях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;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A29CED5A-634F-3E59-65D2-C6CC168B5BAE}"/>
              </a:ext>
            </a:extLst>
          </p:cNvPr>
          <p:cNvSpPr/>
          <p:nvPr/>
        </p:nvSpPr>
        <p:spPr>
          <a:xfrm>
            <a:off x="2641595" y="6134609"/>
            <a:ext cx="7827044" cy="63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FF0000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79%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охват профсоюзным членством работающих и обучающихся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5122" name="Picture 2" descr="Выходное изображение">
            <a:extLst>
              <a:ext uri="{FF2B5EF4-FFF2-40B4-BE49-F238E27FC236}">
                <a16:creationId xmlns:a16="http://schemas.microsoft.com/office/drawing/2014/main" id="{710055A9-6C87-8A7E-CCFA-49948DA53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883" y="723389"/>
            <a:ext cx="6249993" cy="397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Изображение выглядит как текст, снимок экрана, диаграмма, Графи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1801462-0D02-BA80-735F-7573D943A5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9" y="723390"/>
            <a:ext cx="5375093" cy="397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858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339E6-7F63-63D5-4C4E-D6F52F1E2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2F6A2A-14CC-4EB9-373F-18677D689E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F8D8DE-510E-609E-0959-D78FDE051FC8}"/>
              </a:ext>
            </a:extLst>
          </p:cNvPr>
          <p:cNvSpPr/>
          <p:nvPr/>
        </p:nvSpPr>
        <p:spPr>
          <a:xfrm>
            <a:off x="-1483204" y="-817012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8A7612-A38A-69AA-1AD7-257D20842D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5FC70784-2A0D-A02A-58FB-F791BE8548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81D99068-5B2C-AD3F-C5DF-12B7DCB48A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1F5EBD90-9E0C-9EC4-9AE4-D73C923ED8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7923056D-A924-4710-6A13-31467ADD7D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82BDED97-A78B-2991-13B7-22BC941E36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EDE8A0EA-AB85-653E-946F-9A9B70092D21}"/>
              </a:ext>
            </a:extLst>
          </p:cNvPr>
          <p:cNvSpPr/>
          <p:nvPr/>
        </p:nvSpPr>
        <p:spPr>
          <a:xfrm>
            <a:off x="285305" y="461765"/>
            <a:ext cx="10357295" cy="5288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Партнерство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 и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Crimson Pro Bold" pitchFamily="34" charset="-122"/>
                <a:cs typeface="Crimson Pro Bold" pitchFamily="34" charset="-120"/>
              </a:rPr>
              <a:t>достижения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515355A7-ED2E-AC82-EDD7-24F98FA797C7}"/>
              </a:ext>
            </a:extLst>
          </p:cNvPr>
          <p:cNvSpPr/>
          <p:nvPr/>
        </p:nvSpPr>
        <p:spPr>
          <a:xfrm>
            <a:off x="285303" y="2524041"/>
            <a:ext cx="3413284" cy="258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Соревнования «Человек идущий»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2D08AF51-9295-86B0-873F-DAD5AAE82383}"/>
              </a:ext>
            </a:extLst>
          </p:cNvPr>
          <p:cNvSpPr/>
          <p:nvPr/>
        </p:nvSpPr>
        <p:spPr>
          <a:xfrm>
            <a:off x="285303" y="2940296"/>
            <a:ext cx="3896553" cy="1996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Волгоградская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областная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организация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Общероссийского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Профсоюза образования третий год подряд имеет самое большое представительство команд в соревнованиях «Человек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идущий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»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: 2024 год – 55 команд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 11">
            <a:extLst>
              <a:ext uri="{FF2B5EF4-FFF2-40B4-BE49-F238E27FC236}">
                <a16:creationId xmlns:a16="http://schemas.microsoft.com/office/drawing/2014/main" id="{2EE20736-701F-68BE-8BDB-2E1CA6453A87}"/>
              </a:ext>
            </a:extLst>
          </p:cNvPr>
          <p:cNvSpPr/>
          <p:nvPr/>
        </p:nvSpPr>
        <p:spPr>
          <a:xfrm>
            <a:off x="285303" y="4989637"/>
            <a:ext cx="4036531" cy="740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 Топ -10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лучших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региональных команд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России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в 2024 году вошли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2 наши команды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E3662058-4D05-6BE3-1E9B-E69DCA46C0AF}"/>
              </a:ext>
            </a:extLst>
          </p:cNvPr>
          <p:cNvSpPr/>
          <p:nvPr/>
        </p:nvSpPr>
        <p:spPr>
          <a:xfrm>
            <a:off x="5293424" y="990600"/>
            <a:ext cx="433132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Всероссийский конкурс "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Здоровые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решения</a:t>
            </a: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» </a:t>
            </a:r>
            <a:endParaRPr lang="ru-RU" sz="2000" b="1" dirty="0" smtClean="0">
              <a:solidFill>
                <a:srgbClr val="1A1A1A"/>
              </a:solidFill>
              <a:latin typeface="Fira Sans" panose="020B0503050000020004" pitchFamily="34" charset="0"/>
              <a:ea typeface="Crimson Pro Bold" pitchFamily="34" charset="-122"/>
              <a:cs typeface="Crimson Pro Bold" pitchFamily="34" charset="-120"/>
            </a:endParaRPr>
          </a:p>
          <a:p>
            <a:pPr marL="0" indent="0">
              <a:lnSpc>
                <a:spcPts val="1850"/>
              </a:lnSpc>
              <a:buNone/>
            </a:pPr>
            <a:r>
              <a:rPr lang="ru-RU" sz="2000" dirty="0" smtClean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в номинациях: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Text 14">
            <a:extLst>
              <a:ext uri="{FF2B5EF4-FFF2-40B4-BE49-F238E27FC236}">
                <a16:creationId xmlns:a16="http://schemas.microsoft.com/office/drawing/2014/main" id="{398D1FF3-A3E9-5F13-BB3A-1C43E3D69912}"/>
              </a:ext>
            </a:extLst>
          </p:cNvPr>
          <p:cNvSpPr/>
          <p:nvPr/>
        </p:nvSpPr>
        <p:spPr>
          <a:xfrm>
            <a:off x="5317807" y="1885852"/>
            <a:ext cx="4772585" cy="2199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«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Профессиональные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образовательные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организации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» - I 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место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- ППО ВТК</a:t>
            </a: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342900" indent="-34290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«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Региональные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организации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»   - II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место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-  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областная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организация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Общероссийского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Профсоюза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образования</a:t>
            </a: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342900" indent="-34290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«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Высшие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учебные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заведения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» -  II ППОО ВГСПУ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F2F747A9-BD91-4AD2-6B60-13B2740DB436}"/>
              </a:ext>
            </a:extLst>
          </p:cNvPr>
          <p:cNvSpPr/>
          <p:nvPr/>
        </p:nvSpPr>
        <p:spPr>
          <a:xfrm>
            <a:off x="5293424" y="5035904"/>
            <a:ext cx="3648551" cy="7268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2611FF1C-5E6E-ADD8-B0E3-66EDDFC160C6}"/>
              </a:ext>
            </a:extLst>
          </p:cNvPr>
          <p:cNvSpPr/>
          <p:nvPr/>
        </p:nvSpPr>
        <p:spPr>
          <a:xfrm>
            <a:off x="5293424" y="6051172"/>
            <a:ext cx="3648551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None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4C0740DD-F113-FC5A-C89B-F5886B17BD9A}"/>
              </a:ext>
            </a:extLst>
          </p:cNvPr>
          <p:cNvSpPr/>
          <p:nvPr/>
        </p:nvSpPr>
        <p:spPr>
          <a:xfrm>
            <a:off x="285303" y="5824286"/>
            <a:ext cx="10357295" cy="473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Получен региональный грант на реализацию проекта «Здоровый работник – счастливая семья!»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7" name="Text 21">
            <a:extLst>
              <a:ext uri="{FF2B5EF4-FFF2-40B4-BE49-F238E27FC236}">
                <a16:creationId xmlns:a16="http://schemas.microsoft.com/office/drawing/2014/main" id="{44B0F297-9428-D805-D571-C8ED7A394CB1}"/>
              </a:ext>
            </a:extLst>
          </p:cNvPr>
          <p:cNvSpPr/>
          <p:nvPr/>
        </p:nvSpPr>
        <p:spPr>
          <a:xfrm>
            <a:off x="285303" y="6316104"/>
            <a:ext cx="2793206" cy="236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Crimson Pro Bold" pitchFamily="34" charset="-122"/>
                <a:cs typeface="Crimson Pro Bold" pitchFamily="34" charset="-120"/>
              </a:rPr>
              <a:t>                                       891 970 рублей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22" name="Рисунок 21" descr="Изображение выглядит как текст, Шрифт, логотип,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4260A08-285E-E7FA-65DF-FB3EB98609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941" y="2442639"/>
            <a:ext cx="1548273" cy="1260736"/>
          </a:xfrm>
          <a:prstGeom prst="rect">
            <a:avLst/>
          </a:prstGeom>
        </p:spPr>
      </p:pic>
      <p:pic>
        <p:nvPicPr>
          <p:cNvPr id="25" name="Рисунок 24" descr="Изображение выглядит как Графика, логотип, Шрифт, симв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C02768-A223-4B49-913C-31506F9AF38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463" y="4110610"/>
            <a:ext cx="1534478" cy="140260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3D898A-43FD-4391-8FA1-0EA7DB072CD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47" y="964218"/>
            <a:ext cx="2005792" cy="15043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B15F63-0870-465F-AF60-637630D2B91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647" y="1009264"/>
            <a:ext cx="1054892" cy="140652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D98F71-9758-C3A2-993E-C6DCB10388B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941" y="1003404"/>
            <a:ext cx="1548000" cy="1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79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4B82D-DD53-6938-4B7D-CAA68FD45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36D7CD9-3411-DD09-2F17-EBC5C7D850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FF6BD61-5C77-5EF1-CC8C-53B0F13FAD89}"/>
              </a:ext>
            </a:extLst>
          </p:cNvPr>
          <p:cNvSpPr/>
          <p:nvPr/>
        </p:nvSpPr>
        <p:spPr>
          <a:xfrm>
            <a:off x="-1822629" y="-6413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5577C6-563F-264A-420F-B1366C1E90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C29AE122-8FBA-1E86-DC91-22297B7C1A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5B44C1E3-F228-83DF-A49F-012FD5EAD7B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C095F977-A7A7-BD2D-E426-09D4D26ED7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0B4C46C9-2B16-C04F-16C7-B261FF361F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BF44910-1B29-EABF-10F7-028422D769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C5689DC6-B2D0-6766-84BF-A942B2F92E2D}"/>
              </a:ext>
            </a:extLst>
          </p:cNvPr>
          <p:cNvSpPr/>
          <p:nvPr/>
        </p:nvSpPr>
        <p:spPr>
          <a:xfrm>
            <a:off x="285305" y="461765"/>
            <a:ext cx="10357295" cy="13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Проект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«#100_ПРОцентный_ПРОфсоюз»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A1367F4E-8A55-DF2C-8AA7-E228E8404FE7}"/>
              </a:ext>
            </a:extLst>
          </p:cNvPr>
          <p:cNvSpPr/>
          <p:nvPr/>
        </p:nvSpPr>
        <p:spPr>
          <a:xfrm>
            <a:off x="285304" y="1415154"/>
            <a:ext cx="2944773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«Гордимся и равняемся»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962544E0-E969-56BF-D824-0CC1F2DBA4EE}"/>
              </a:ext>
            </a:extLst>
          </p:cNvPr>
          <p:cNvSpPr/>
          <p:nvPr/>
        </p:nvSpPr>
        <p:spPr>
          <a:xfrm>
            <a:off x="285304" y="1801552"/>
            <a:ext cx="7398544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Занесение в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Книгу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Почета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– 11 </a:t>
            </a:r>
            <a:r>
              <a:rPr lang="ru-RU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соцпартнеров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, 5 членов профактива, 13 </a:t>
            </a:r>
            <a:r>
              <a:rPr lang="ru-RU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ппо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C74CC24A-A55F-9219-9103-4361DADE8C89}"/>
              </a:ext>
            </a:extLst>
          </p:cNvPr>
          <p:cNvSpPr/>
          <p:nvPr/>
        </p:nvSpPr>
        <p:spPr>
          <a:xfrm>
            <a:off x="285304" y="2532437"/>
            <a:ext cx="2424470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«Профсоюз рядом»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0AFF6D02-F019-11DD-03AF-6FAF410AA3D2}"/>
              </a:ext>
            </a:extLst>
          </p:cNvPr>
          <p:cNvSpPr/>
          <p:nvPr/>
        </p:nvSpPr>
        <p:spPr>
          <a:xfrm>
            <a:off x="285304" y="2839517"/>
            <a:ext cx="7398544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Выдача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денежных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сертификатов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 - СОУТ на сумму 44 200 </a:t>
            </a:r>
            <a:r>
              <a:rPr lang="ru-RU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руб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415069A6-46A7-2DC3-6B68-ECD516793168}"/>
              </a:ext>
            </a:extLst>
          </p:cNvPr>
          <p:cNvSpPr/>
          <p:nvPr/>
        </p:nvSpPr>
        <p:spPr>
          <a:xfrm>
            <a:off x="285304" y="3649720"/>
            <a:ext cx="2424470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«Обучение на 100»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9C628886-DAF9-F0AE-0F77-FCFEF840E567}"/>
              </a:ext>
            </a:extLst>
          </p:cNvPr>
          <p:cNvSpPr/>
          <p:nvPr/>
        </p:nvSpPr>
        <p:spPr>
          <a:xfrm>
            <a:off x="285304" y="3955513"/>
            <a:ext cx="7398544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Обучение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членов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профсоюза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– 150 человек по курсу «Оказание первой помощи»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5" name="Text 11">
            <a:extLst>
              <a:ext uri="{FF2B5EF4-FFF2-40B4-BE49-F238E27FC236}">
                <a16:creationId xmlns:a16="http://schemas.microsoft.com/office/drawing/2014/main" id="{336EF614-2024-AEFB-C611-0A3F8B36F439}"/>
              </a:ext>
            </a:extLst>
          </p:cNvPr>
          <p:cNvSpPr/>
          <p:nvPr/>
        </p:nvSpPr>
        <p:spPr>
          <a:xfrm>
            <a:off x="285304" y="4767003"/>
            <a:ext cx="2424470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3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«ПРОФкульт»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BC830458-7250-99C4-9864-4F6AA1BE45ED}"/>
              </a:ext>
            </a:extLst>
          </p:cNvPr>
          <p:cNvSpPr/>
          <p:nvPr/>
        </p:nvSpPr>
        <p:spPr>
          <a:xfrm>
            <a:off x="285304" y="5070017"/>
            <a:ext cx="7398544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Организация культурных мероприятий.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0759A9A-42C6-42F7-8872-1E6D3BC119C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522" y="1136589"/>
            <a:ext cx="2592000" cy="1950480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снимок экрана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F2DBDA2-7C2C-30EE-16D3-26F2F8BD281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1522" y="4732718"/>
            <a:ext cx="2592000" cy="178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30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D7F32-F3E2-BEFD-EFBD-E8AC22D96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FB9B421-ECCD-F50D-56F1-D6209514F9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BB525EC-0B3F-1CAF-2EF4-D1EAFBAEEE8F}"/>
              </a:ext>
            </a:extLst>
          </p:cNvPr>
          <p:cNvSpPr/>
          <p:nvPr/>
        </p:nvSpPr>
        <p:spPr>
          <a:xfrm>
            <a:off x="-1187367" y="-6413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99F72C-322C-F546-6781-CB45376AB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AC572F13-E903-F2CF-B576-446CEF06E9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50AD8166-2057-6D01-38EF-8F6456BFA0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A72603B9-F3A2-1CE9-8C9C-D14E01C66E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F0AED48C-CEA6-8146-B2C5-8C8A98228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688EBD1-02D7-4C30-357C-4897B5F220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C180F5D4-3A53-0755-241C-AD462CBC5392}"/>
              </a:ext>
            </a:extLst>
          </p:cNvPr>
          <p:cNvSpPr/>
          <p:nvPr/>
        </p:nvSpPr>
        <p:spPr>
          <a:xfrm>
            <a:off x="285305" y="461765"/>
            <a:ext cx="10357295" cy="1094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Проект "Расширяя </a:t>
            </a:r>
            <a:r>
              <a:rPr lang="ru-RU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ПРОФстранство</a:t>
            </a: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": 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обучение и участие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7933560-6272-39BA-C99D-07CBB326833E}"/>
              </a:ext>
            </a:extLst>
          </p:cNvPr>
          <p:cNvSpPr/>
          <p:nvPr/>
        </p:nvSpPr>
        <p:spPr>
          <a:xfrm>
            <a:off x="285307" y="1721875"/>
            <a:ext cx="9506394" cy="7732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Roboto" pitchFamily="34" charset="-122"/>
                <a:cs typeface="Roboto" pitchFamily="34" charset="-120"/>
              </a:rPr>
              <a:t>Волгоградская областная организация Общероссийского Профсоюза образования активно развивает профсоюзное движение, проводя обучение и расширяя участие в мероприятиях.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BB813F6F-7534-47B1-BA12-F87D56863C00}"/>
              </a:ext>
            </a:extLst>
          </p:cNvPr>
          <p:cNvSpPr/>
          <p:nvPr/>
        </p:nvSpPr>
        <p:spPr>
          <a:xfrm>
            <a:off x="285304" y="2828543"/>
            <a:ext cx="4469575" cy="243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Raleway" pitchFamily="34" charset="-122"/>
                <a:cs typeface="Raleway" pitchFamily="34" charset="-120"/>
              </a:rPr>
              <a:t>Обучение Профсоюзного актива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8E0F5338-825F-AE3F-C407-FDB11C770BBC}"/>
              </a:ext>
            </a:extLst>
          </p:cNvPr>
          <p:cNvSpPr/>
          <p:nvPr/>
        </p:nvSpPr>
        <p:spPr>
          <a:xfrm>
            <a:off x="285305" y="3128959"/>
            <a:ext cx="5874253" cy="7732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Roboto" pitchFamily="34" charset="-122"/>
                <a:cs typeface="Roboto" pitchFamily="34" charset="-120"/>
              </a:rPr>
              <a:t>Проведение семинаров, стажировок и курсов для повышения квалификации профсоюзных активистов.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11">
            <a:extLst>
              <a:ext uri="{FF2B5EF4-FFF2-40B4-BE49-F238E27FC236}">
                <a16:creationId xmlns:a16="http://schemas.microsoft.com/office/drawing/2014/main" id="{7D7C258F-6812-9E38-400D-1A45EA9DA8BC}"/>
              </a:ext>
            </a:extLst>
          </p:cNvPr>
          <p:cNvSpPr/>
          <p:nvPr/>
        </p:nvSpPr>
        <p:spPr>
          <a:xfrm>
            <a:off x="6291485" y="3136513"/>
            <a:ext cx="3406016" cy="4943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9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Raleway" pitchFamily="34" charset="-122"/>
                <a:cs typeface="Raleway" pitchFamily="34" charset="-120"/>
              </a:rPr>
              <a:t>Расширение профсоюзного участия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Text 16">
            <a:extLst>
              <a:ext uri="{FF2B5EF4-FFF2-40B4-BE49-F238E27FC236}">
                <a16:creationId xmlns:a16="http://schemas.microsoft.com/office/drawing/2014/main" id="{FF374CAF-A47A-284A-97CC-2E66EFBB2674}"/>
              </a:ext>
            </a:extLst>
          </p:cNvPr>
          <p:cNvSpPr/>
          <p:nvPr/>
        </p:nvSpPr>
        <p:spPr>
          <a:xfrm>
            <a:off x="285305" y="4276181"/>
            <a:ext cx="5798881" cy="250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Raleway" pitchFamily="34" charset="-122"/>
                <a:cs typeface="Raleway" pitchFamily="34" charset="-120"/>
              </a:rPr>
              <a:t>Содействие развитию профсоюзного движения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 17">
            <a:extLst>
              <a:ext uri="{FF2B5EF4-FFF2-40B4-BE49-F238E27FC236}">
                <a16:creationId xmlns:a16="http://schemas.microsoft.com/office/drawing/2014/main" id="{4A8FE314-A9F7-310E-C0C7-326814695B1E}"/>
              </a:ext>
            </a:extLst>
          </p:cNvPr>
          <p:cNvSpPr/>
          <p:nvPr/>
        </p:nvSpPr>
        <p:spPr>
          <a:xfrm>
            <a:off x="224345" y="4907229"/>
            <a:ext cx="5874253" cy="516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9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Roboto" pitchFamily="34" charset="-122"/>
                <a:cs typeface="Roboto" pitchFamily="34" charset="-120"/>
              </a:rPr>
              <a:t>Создание условий для профессионального роста и развития членов профсоюза.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7FC323B-80E3-4FAE-A574-B20E18E1EB7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860" y="198896"/>
            <a:ext cx="2160000" cy="1620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483CCFA-B375-4D91-A554-FAA2A373A1E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068" y="2022463"/>
            <a:ext cx="2160000" cy="16200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683B240-E8F9-47C9-AA09-A5F37EC3031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652" y="3846029"/>
            <a:ext cx="2160000" cy="1620000"/>
          </a:xfrm>
          <a:prstGeom prst="rect">
            <a:avLst/>
          </a:prstGeom>
        </p:spPr>
      </p:pic>
      <p:pic>
        <p:nvPicPr>
          <p:cNvPr id="6146" name="Picture 2" descr="Выходное изображение">
            <a:extLst>
              <a:ext uri="{FF2B5EF4-FFF2-40B4-BE49-F238E27FC236}">
                <a16:creationId xmlns:a16="http://schemas.microsoft.com/office/drawing/2014/main" id="{F2BCD35D-1D17-B869-73E4-52922EAC8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485" y="3846029"/>
            <a:ext cx="3483240" cy="27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879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A3FA9-4EC6-141F-5DD9-2ACA3C457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1DEC6A-3B05-2DC1-A1F8-D7EF841DE5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2398706-EA25-A462-0A04-6BB25E7928CA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3C3DD0-E674-26F2-46B5-43073E81C6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8B95F134-D607-ECC2-4220-276871E7C2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3A913D7E-7903-C722-AF0F-180A8463A0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08A8FBD8-199C-ABCE-D685-21F26BD9B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26E265E6-F4C7-CEE8-7977-9AC4AB8FD5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D3E8F46-1E43-3A5F-F0C1-54DDD69DC3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896873F1-5CB0-1FCA-A460-90F589B7D740}"/>
              </a:ext>
            </a:extLst>
          </p:cNvPr>
          <p:cNvSpPr/>
          <p:nvPr/>
        </p:nvSpPr>
        <p:spPr>
          <a:xfrm>
            <a:off x="285305" y="461765"/>
            <a:ext cx="10617645" cy="11511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+mj-lt"/>
              </a:rPr>
              <a:t>Региональный проект "Автоматизация педагогической диагностики</a:t>
            </a:r>
            <a:r>
              <a:rPr lang="en-US" sz="3600" dirty="0">
                <a:latin typeface="+mj-lt"/>
              </a:rPr>
              <a:t>"</a:t>
            </a:r>
            <a:r>
              <a:rPr lang="ru-RU" sz="3600" dirty="0"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ru-RU" sz="2400" dirty="0">
                <a:latin typeface="+mj-lt"/>
              </a:rPr>
              <a:t>Проект реализуется с 2019 года</a:t>
            </a:r>
          </a:p>
          <a:p>
            <a:pPr marL="0" indent="0">
              <a:buNone/>
            </a:pPr>
            <a:endParaRPr lang="en-US" sz="3600" dirty="0">
              <a:latin typeface="Agency FB" panose="020B0503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3B9071-4C93-EC68-A551-FFB158376845}"/>
              </a:ext>
            </a:extLst>
          </p:cNvPr>
          <p:cNvSpPr txBox="1"/>
          <p:nvPr/>
        </p:nvSpPr>
        <p:spPr>
          <a:xfrm>
            <a:off x="285305" y="2074665"/>
            <a:ext cx="8992046" cy="440120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just">
              <a:tabLst>
                <a:tab pos="-1828800" algn="l"/>
              </a:tabLst>
            </a:pPr>
            <a:r>
              <a:rPr lang="ru-RU" sz="2000" kern="50" dirty="0">
                <a:effectLst/>
                <a:latin typeface="Fira Sans" panose="020B0503050000020004" pitchFamily="34" charset="0"/>
                <a:ea typeface="Lucida Sans Unicode" panose="020B0602030504020204" pitchFamily="34" charset="0"/>
              </a:rPr>
              <a:t>Региональный проект Волгоградской областной организации Профессионального союза работников народного образования и науки Российской Федерации "Автоматизация педагогической диагностики индивидуального развития детей - как фактор повышения качества дошкольного образования для муниципальных дошкольных образовательных организаций Волгоградской области"  - 4 первичных профсоюзных организаций, имеющие 100% членство, получили оборудование компании в подарок интерактивные методические комплекты «Игровые фишки – VOTUM»</a:t>
            </a:r>
            <a:r>
              <a:rPr lang="ru-RU" sz="2000" dirty="0">
                <a:effectLst/>
                <a:latin typeface="Fira Sans" panose="020B0503050000020004" pitchFamily="34" charset="0"/>
                <a:ea typeface="Times New Roman" panose="02020603050405020304" pitchFamily="18" charset="0"/>
              </a:rPr>
              <a:t> </a:t>
            </a:r>
            <a:r>
              <a:rPr lang="ru-RU" sz="2000" kern="50" dirty="0">
                <a:effectLst/>
                <a:latin typeface="Fira Sans" panose="020B0503050000020004" pitchFamily="34" charset="0"/>
                <a:ea typeface="Lucida Sans Unicode" panose="020B0602030504020204" pitchFamily="34" charset="0"/>
              </a:rPr>
              <a:t>на торжественном мероприятии ко Дню дошкольного работника: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-1828800" algn="l"/>
              </a:tabLst>
            </a:pPr>
            <a:r>
              <a:rPr lang="ru-RU" sz="2000" kern="50" dirty="0">
                <a:effectLst/>
                <a:latin typeface="Fira Sans" panose="020B0503050000020004" pitchFamily="34" charset="0"/>
                <a:ea typeface="Lucida Sans Unicode" panose="020B0602030504020204" pitchFamily="34" charset="0"/>
              </a:rPr>
              <a:t>Детский сад № 385 Дзержинского района Волгограда;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-1828800" algn="l"/>
              </a:tabLst>
            </a:pPr>
            <a:r>
              <a:rPr lang="ru-RU" sz="2000" kern="50" dirty="0">
                <a:effectLst/>
                <a:latin typeface="Fira Sans" panose="020B0503050000020004" pitchFamily="34" charset="0"/>
                <a:ea typeface="Lucida Sans Unicode" panose="020B0602030504020204" pitchFamily="34" charset="0"/>
              </a:rPr>
              <a:t>Детский сад № 254 Тракторозаводского района Волгограда;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-1828800" algn="l"/>
              </a:tabLst>
            </a:pPr>
            <a:r>
              <a:rPr lang="ru-RU" sz="2000" kern="50" dirty="0">
                <a:effectLst/>
                <a:latin typeface="Fira Sans" panose="020B0503050000020004" pitchFamily="34" charset="0"/>
                <a:ea typeface="Lucida Sans Unicode" panose="020B0602030504020204" pitchFamily="34" charset="0"/>
              </a:rPr>
              <a:t>Детский сад № 53 «Теремок» г. Волжского Волгоградской области</a:t>
            </a:r>
            <a:r>
              <a:rPr lang="ru-RU" sz="2000" kern="50" dirty="0">
                <a:latin typeface="Fira Sans" panose="020B0503050000020004" pitchFamily="34" charset="0"/>
                <a:ea typeface="Lucida Sans Unicode" panose="020B0602030504020204" pitchFamily="34" charset="0"/>
              </a:rPr>
              <a:t>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-1828800" algn="l"/>
              </a:tabLst>
            </a:pPr>
            <a:r>
              <a:rPr lang="ru-RU" sz="2000" kern="50" dirty="0">
                <a:effectLst/>
                <a:latin typeface="Fira Sans" panose="020B0503050000020004" pitchFamily="34" charset="0"/>
                <a:ea typeface="Lucida Sans Unicode" panose="020B0602030504020204" pitchFamily="34" charset="0"/>
              </a:rPr>
              <a:t>Детский сад № 46 городского округа-город Камышин.</a:t>
            </a:r>
            <a:endParaRPr lang="ru-RU" sz="2000" dirty="0">
              <a:effectLst/>
              <a:latin typeface="Fira Sans" panose="020B05030500000200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7" name="Рисунок 16" descr="Изображение выглядит как человек, одежда, улыбка, женщи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6639749-DD64-6132-B57B-003643BAAB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895" y="4988335"/>
            <a:ext cx="2520000" cy="1680000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одежда, Человеческое лицо, человек, Обу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E1995BC-6157-F033-1C54-7793AF6B95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895" y="2305050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23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94642-C0D0-0A1C-D35B-445B253BD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D1AF91C-DD69-7A7D-E0D8-A5BC6ABE3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C75F685-39EC-A93C-51F3-5177438E063A}"/>
              </a:ext>
            </a:extLst>
          </p:cNvPr>
          <p:cNvSpPr/>
          <p:nvPr/>
        </p:nvSpPr>
        <p:spPr>
          <a:xfrm>
            <a:off x="-1861266" y="-6413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DE5231-9191-4E82-E84F-001B92417F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29B56AAD-947E-EBE3-AAF5-20D1738478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8BE8C0F2-434E-57DD-EF37-483E494609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54A8D794-8C4D-8988-A2C6-3F41E8DAB8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92AB3EEA-39F4-E674-567B-26144109D9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E707B51E-8474-3BC9-A762-690914F75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69A9B6CC-008D-C105-9F7D-FE9D40E2BB00}"/>
              </a:ext>
            </a:extLst>
          </p:cNvPr>
          <p:cNvSpPr/>
          <p:nvPr/>
        </p:nvSpPr>
        <p:spPr>
          <a:xfrm>
            <a:off x="285305" y="461765"/>
            <a:ext cx="10357295" cy="13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Ключевые цели подпроекта "</a:t>
            </a:r>
            <a:r>
              <a:rPr lang="ru-RU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ПРОФкульт</a:t>
            </a: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"  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Проект реализуется с 2020 г. </a:t>
            </a:r>
            <a:endParaRPr lang="en-US" sz="2400" dirty="0">
              <a:solidFill>
                <a:srgbClr val="1A1A1A"/>
              </a:solidFill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85B010E-5311-022B-1EFC-B5AF6589F737}"/>
              </a:ext>
            </a:extLst>
          </p:cNvPr>
          <p:cNvSpPr/>
          <p:nvPr/>
        </p:nvSpPr>
        <p:spPr>
          <a:xfrm>
            <a:off x="285305" y="1662623"/>
            <a:ext cx="2993518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Популяризация деятельности профсоюза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4D242F52-8D44-2341-505B-48BB01374762}"/>
              </a:ext>
            </a:extLst>
          </p:cNvPr>
          <p:cNvSpPr/>
          <p:nvPr/>
        </p:nvSpPr>
        <p:spPr>
          <a:xfrm>
            <a:off x="285304" y="2870751"/>
            <a:ext cx="2993518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Проект «ПРОФкульт» направлен на повышение узнаваемости и значимости профсоюза среди членов и широкой общественности.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9E5DC836-1C82-DA16-67C4-615FFCF6DCCB}"/>
              </a:ext>
            </a:extLst>
          </p:cNvPr>
          <p:cNvSpPr/>
          <p:nvPr/>
        </p:nvSpPr>
        <p:spPr>
          <a:xfrm>
            <a:off x="3480968" y="1661752"/>
            <a:ext cx="2993518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Поддержка и поощрение членов профсоюза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0E75B477-EB34-1D70-E04F-649B3F6A2F47}"/>
              </a:ext>
            </a:extLst>
          </p:cNvPr>
          <p:cNvSpPr/>
          <p:nvPr/>
        </p:nvSpPr>
        <p:spPr>
          <a:xfrm>
            <a:off x="3480968" y="2869880"/>
            <a:ext cx="2993518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Предоставление возможности посещения культурных мероприятий способствует повышению мотивации и лояльности членов профсоюза.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C02E0CFE-8B58-CA01-B317-A21E4441DE25}"/>
              </a:ext>
            </a:extLst>
          </p:cNvPr>
          <p:cNvSpPr/>
          <p:nvPr/>
        </p:nvSpPr>
        <p:spPr>
          <a:xfrm>
            <a:off x="6676631" y="1661752"/>
            <a:ext cx="2993518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Мотивация профсоюзного членства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C28CDD49-58D8-963C-3BEB-71FAF4265205}"/>
              </a:ext>
            </a:extLst>
          </p:cNvPr>
          <p:cNvSpPr/>
          <p:nvPr/>
        </p:nvSpPr>
        <p:spPr>
          <a:xfrm>
            <a:off x="6676631" y="2869801"/>
            <a:ext cx="2993518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Привлечение новых членов профсоюза за счет предоставления им доступа к культурным мероприятиям и льготам.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20" name="Рисунок 19" descr="Изображение выглядит как человек, в помещении, одежда, съез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E44A07C-0B18-10E9-082A-A39AC139DCF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729" y="945000"/>
            <a:ext cx="2160000" cy="3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7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B6CFE-876D-F104-B4F0-B381F7493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FE48D90-F558-5F90-60C2-DC34FAFC0A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8CD51BA-0461-5171-5EA7-FE0B370EB5A2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906C22-10C4-E3E9-2D3A-E7CB9711CC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7F59790E-85EB-C82D-FF42-5EFD7A35E6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831DFB3D-9CC1-BFBB-A79B-7C9F489E6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57961E18-A0EE-473D-B9F8-6BCA5AAAF9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D6822B86-BB65-5C71-22F1-3E6980A482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AACB682-78EA-4BAC-8E4B-FCF96CABF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3DC544CE-260C-B7BC-B223-06ADB5233A4E}"/>
              </a:ext>
            </a:extLst>
          </p:cNvPr>
          <p:cNvSpPr/>
          <p:nvPr/>
        </p:nvSpPr>
        <p:spPr>
          <a:xfrm>
            <a:off x="285305" y="461766"/>
            <a:ext cx="10357295" cy="6376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Доступность культурных мероприятий в 2024г.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5F9954E9-C3C4-6611-9CDF-714C75A1D668}"/>
              </a:ext>
            </a:extLst>
          </p:cNvPr>
          <p:cNvSpPr/>
          <p:nvPr/>
        </p:nvSpPr>
        <p:spPr>
          <a:xfrm>
            <a:off x="285304" y="1099383"/>
            <a:ext cx="9582596" cy="45243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ts val="255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23 мероприятия организовано в рамках проекта «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ПРОФкульт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»</a:t>
            </a: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Source Sans Pro" pitchFamily="34" charset="-122"/>
              <a:cs typeface="Source Sans Pro" pitchFamily="34" charset="-120"/>
            </a:endParaRPr>
          </a:p>
          <a:p>
            <a:pPr marL="457200" indent="-457200">
              <a:lnSpc>
                <a:spcPts val="255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1023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члена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профсоюза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и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их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семьи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приняли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участие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в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мероприятиях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marL="457200" indent="-457200">
              <a:lnSpc>
                <a:spcPts val="255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Члены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профсоюза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из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разных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образовательных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учреждений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и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районов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Волгоградской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области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посетили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концерты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и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экскурсии</a:t>
            </a: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Source Sans Pro" pitchFamily="34" charset="-122"/>
              <a:cs typeface="Source Sans Pro" pitchFamily="34" charset="-120"/>
            </a:endParaRPr>
          </a:p>
          <a:p>
            <a:pPr marL="457200" indent="-457200">
              <a:lnSpc>
                <a:spcPts val="255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Ветераны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педагогического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труда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посетили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Музей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архитектуры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Волгограда</a:t>
            </a: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Source Sans Pro" pitchFamily="34" charset="-122"/>
              <a:cs typeface="Source Sans Pro" pitchFamily="34" charset="-120"/>
            </a:endParaRPr>
          </a:p>
          <a:p>
            <a:pPr marL="457200" indent="-457200">
              <a:lnSpc>
                <a:spcPts val="255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Новогодняя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елка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для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детей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педагогов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:</a:t>
            </a:r>
          </a:p>
          <a:p>
            <a:pPr marL="914400" lvl="1" indent="-457200">
              <a:lnSpc>
                <a:spcPts val="25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Четвертый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год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подряд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проводится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новогодняя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елка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для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детей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педагогов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Волгоградской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области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marL="914400" lvl="1" indent="-457200">
              <a:lnSpc>
                <a:spcPts val="25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442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человека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из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42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районов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Волгоградской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области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приняли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участие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в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мероприятии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marL="914400" lvl="1" indent="-457200">
              <a:lnSpc>
                <a:spcPts val="25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20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детей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из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семей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военнослужащих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,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мобилизованных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на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СВО,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получили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возможность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посетить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новогоднее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представление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10">
            <a:extLst>
              <a:ext uri="{FF2B5EF4-FFF2-40B4-BE49-F238E27FC236}">
                <a16:creationId xmlns:a16="http://schemas.microsoft.com/office/drawing/2014/main" id="{48006FDD-203D-2053-1082-27768996B161}"/>
              </a:ext>
            </a:extLst>
          </p:cNvPr>
          <p:cNvSpPr/>
          <p:nvPr/>
        </p:nvSpPr>
        <p:spPr>
          <a:xfrm>
            <a:off x="285304" y="2040215"/>
            <a:ext cx="6279833" cy="327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50"/>
              </a:lnSpc>
            </a:pPr>
            <a:endParaRPr lang="en-US" sz="2000" dirty="0">
              <a:latin typeface="Fira Sans" panose="020B0503050000020004" pitchFamily="34" charset="0"/>
            </a:endParaRPr>
          </a:p>
        </p:txBody>
      </p:sp>
      <p:sp>
        <p:nvSpPr>
          <p:cNvPr id="7" name="Text 14">
            <a:extLst>
              <a:ext uri="{FF2B5EF4-FFF2-40B4-BE49-F238E27FC236}">
                <a16:creationId xmlns:a16="http://schemas.microsoft.com/office/drawing/2014/main" id="{AADB35A1-212E-D9FA-FF96-12C880A8E374}"/>
              </a:ext>
            </a:extLst>
          </p:cNvPr>
          <p:cNvSpPr/>
          <p:nvPr/>
        </p:nvSpPr>
        <p:spPr>
          <a:xfrm>
            <a:off x="285304" y="2981047"/>
            <a:ext cx="6279833" cy="654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50"/>
              </a:lnSpc>
            </a:pPr>
            <a:endParaRPr lang="en-US" sz="2000" dirty="0">
              <a:latin typeface="Fira Sans" panose="020B0503050000020004" pitchFamily="34" charset="0"/>
            </a:endParaRPr>
          </a:p>
        </p:txBody>
      </p:sp>
      <p:pic>
        <p:nvPicPr>
          <p:cNvPr id="17" name="Рисунок 16" descr="Изображение выглядит как одежда, человек, обувь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78848CB-8C0A-700E-4626-C4A28EBDD50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900" y="1098374"/>
            <a:ext cx="216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78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172DF-2968-D72C-838F-2021CB8A2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FA7B0CF-992A-EA0D-ED7E-CCB7798508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7DA3A63-9E7D-D4FA-9DBA-DD3EC799E5FF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24CBF3-8566-2D9B-D255-27243C57BD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FCBE1D25-0FB6-DDB8-6357-DF70E8F7E4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73B719E4-8566-AD79-3622-BDBFCC45FA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F8AEFBA2-65F5-8AAA-CFED-82DBB4F93E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A675C7CA-CD83-0725-A37A-7AC40EC9AD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E696B27-DB07-B154-56B6-16E3CBF867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32B557F7-0DF0-3A3F-687B-159567245356}"/>
              </a:ext>
            </a:extLst>
          </p:cNvPr>
          <p:cNvSpPr/>
          <p:nvPr/>
        </p:nvSpPr>
        <p:spPr>
          <a:xfrm>
            <a:off x="285305" y="461766"/>
            <a:ext cx="10357295" cy="705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Положительные результаты проекта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C2737BE4-F473-9DF3-EFB2-DB6D2A27EE84}"/>
              </a:ext>
            </a:extLst>
          </p:cNvPr>
          <p:cNvSpPr/>
          <p:nvPr/>
        </p:nvSpPr>
        <p:spPr>
          <a:xfrm>
            <a:off x="285305" y="450590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55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Финансовые показатели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проекта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"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ПРОФкульт</a:t>
            </a: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"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26811DD8-9267-D5EA-4D5C-93F9CCA085C8}"/>
              </a:ext>
            </a:extLst>
          </p:cNvPr>
          <p:cNvSpPr/>
          <p:nvPr/>
        </p:nvSpPr>
        <p:spPr>
          <a:xfrm>
            <a:off x="285304" y="5148203"/>
            <a:ext cx="1035729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Общая сумма реализации подпроекта «ПРОФкульт» составляет 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470 847 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рублей.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1088F554-9C32-3980-D0BC-200419AE4B01}"/>
              </a:ext>
            </a:extLst>
          </p:cNvPr>
          <p:cNvSpPr/>
          <p:nvPr/>
        </p:nvSpPr>
        <p:spPr>
          <a:xfrm>
            <a:off x="285305" y="1166814"/>
            <a:ext cx="5518087" cy="2949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2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Повышение узнаваемости профсоюза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02419DBC-34A1-491E-FE2A-8F92D4E8534D}"/>
              </a:ext>
            </a:extLst>
          </p:cNvPr>
          <p:cNvSpPr/>
          <p:nvPr/>
        </p:nvSpPr>
        <p:spPr>
          <a:xfrm>
            <a:off x="285306" y="1575317"/>
            <a:ext cx="10287444" cy="629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Проект «ПРОФкульт» позволил расширить осведомленность о деятельности профсоюза среди членов и широкой общественности.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18AA87B2-2D1F-7FDA-5A05-6E978771682A}"/>
              </a:ext>
            </a:extLst>
          </p:cNvPr>
          <p:cNvSpPr/>
          <p:nvPr/>
        </p:nvSpPr>
        <p:spPr>
          <a:xfrm>
            <a:off x="285305" y="2351129"/>
            <a:ext cx="6920167" cy="2949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2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Укрепление мотивации профсоюзного членства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FA2679E6-DD08-DFB2-0ECF-46FE2350C7F5}"/>
              </a:ext>
            </a:extLst>
          </p:cNvPr>
          <p:cNvSpPr/>
          <p:nvPr/>
        </p:nvSpPr>
        <p:spPr>
          <a:xfrm>
            <a:off x="285305" y="2759632"/>
            <a:ext cx="9080945" cy="629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Участие в культурных мероприятиях мотивирует членов профсоюза быть активными участниками организации.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9A372F04-06AC-BB96-24C1-E4B8C6CF8B3E}"/>
              </a:ext>
            </a:extLst>
          </p:cNvPr>
          <p:cNvSpPr/>
          <p:nvPr/>
        </p:nvSpPr>
        <p:spPr>
          <a:xfrm>
            <a:off x="285304" y="3535443"/>
            <a:ext cx="6859207" cy="2949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2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ora" pitchFamily="34" charset="-122"/>
                <a:cs typeface="Lora" pitchFamily="34" charset="-120"/>
              </a:rPr>
              <a:t>Создание благоприятной атмосферы для работы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DB32C0EC-ED73-3BF0-9777-A3EE8EACF689}"/>
              </a:ext>
            </a:extLst>
          </p:cNvPr>
          <p:cNvSpPr/>
          <p:nvPr/>
        </p:nvSpPr>
        <p:spPr>
          <a:xfrm>
            <a:off x="285306" y="3943947"/>
            <a:ext cx="10287444" cy="6290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Проект «ПРОФкульт»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способств</a:t>
            </a:r>
            <a:r>
              <a:rPr lang="ru-RU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ует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ans Pro" pitchFamily="34" charset="-122"/>
                <a:cs typeface="Source Sans Pro" pitchFamily="34" charset="-120"/>
              </a:rPr>
              <a:t> созданию позитивной и комфортной атмосферы для членов профсоюза, что повышает их удовлетворенность.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22" name="Рисунок 21" descr="Изображение выглядит как одежда, в помещении, женщи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EFA92B5-CC65-2314-61AA-224A9297C69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567" y="1940396"/>
            <a:ext cx="2520000" cy="18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25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6B058-8184-6231-0762-9A142E1FC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3A1425D-258F-66D9-1B92-6D63710123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19048A4-F78E-F0C1-04C1-F529523B3980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B8E0AF2-C09A-590F-CB39-68846D4C95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5DA461E4-0322-A923-DFDE-6185C8EA57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84847D35-52CD-9398-2291-50878AC19D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E713A945-9E5C-FCF1-1E23-968ABBA7FA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F5218FEC-B053-57C7-C2B6-4E45FE5DAD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A7D59A5-7075-FEC2-5B80-3DC2535769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2E522AD7-DBE2-5235-6C0A-BA01AF1EE382}"/>
              </a:ext>
            </a:extLst>
          </p:cNvPr>
          <p:cNvSpPr/>
          <p:nvPr/>
        </p:nvSpPr>
        <p:spPr>
          <a:xfrm>
            <a:off x="285305" y="461766"/>
            <a:ext cx="10357295" cy="583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Проект "Быть Добру!"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7B6888D6-500B-C554-CD03-562DD01F2361}"/>
              </a:ext>
            </a:extLst>
          </p:cNvPr>
          <p:cNvSpPr/>
          <p:nvPr/>
        </p:nvSpPr>
        <p:spPr>
          <a:xfrm>
            <a:off x="285305" y="1132582"/>
            <a:ext cx="10115996" cy="7187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Проект «Быть Добру!» реализуется с 2018 года.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Волгоградская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 областная организация оказывает поддержку жителям Донбасса и участникам СВО.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0F1BAAD1-DD22-8379-9DBA-B6A009F5F43F}"/>
              </a:ext>
            </a:extLst>
          </p:cNvPr>
          <p:cNvSpPr/>
          <p:nvPr/>
        </p:nvSpPr>
        <p:spPr>
          <a:xfrm>
            <a:off x="285301" y="2098638"/>
            <a:ext cx="3957516" cy="342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Поддержка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семей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 </a:t>
            </a:r>
            <a:endParaRPr lang="ru-RU" sz="2000" b="1" dirty="0" smtClean="0">
              <a:solidFill>
                <a:srgbClr val="1A1A1A"/>
              </a:solidFill>
              <a:latin typeface="Fira Sans" panose="020B0503050000020004" pitchFamily="34" charset="0"/>
              <a:ea typeface="Platypi Medium" pitchFamily="34" charset="-122"/>
              <a:cs typeface="Platypi Medium" pitchFamily="34" charset="-120"/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мобилизованных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E4A6E5F-B183-C049-FB96-F1FAADAB928A}"/>
              </a:ext>
            </a:extLst>
          </p:cNvPr>
          <p:cNvSpPr/>
          <p:nvPr/>
        </p:nvSpPr>
        <p:spPr>
          <a:xfrm>
            <a:off x="285301" y="2742440"/>
            <a:ext cx="39342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149 семьям оказывается юридическая, психологическая и материальная помощь.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339B765D-CABF-8C27-C584-CE1D3FF54063}"/>
              </a:ext>
            </a:extLst>
          </p:cNvPr>
          <p:cNvSpPr/>
          <p:nvPr/>
        </p:nvSpPr>
        <p:spPr>
          <a:xfrm>
            <a:off x="248725" y="4228308"/>
            <a:ext cx="405276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Материальная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помощь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 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/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</a:b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из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 средств обкома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E4BB7E22-1D74-AD31-DE98-90780BB4AA26}"/>
              </a:ext>
            </a:extLst>
          </p:cNvPr>
          <p:cNvSpPr/>
          <p:nvPr/>
        </p:nvSpPr>
        <p:spPr>
          <a:xfrm>
            <a:off x="309685" y="4909586"/>
            <a:ext cx="405276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В 2024 году 10 семьям выделено 50 000 руб.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A0FBAA4B-CB72-ABCC-1600-1C28F0EC1AE9}"/>
              </a:ext>
            </a:extLst>
          </p:cNvPr>
          <p:cNvSpPr/>
          <p:nvPr/>
        </p:nvSpPr>
        <p:spPr>
          <a:xfrm>
            <a:off x="309685" y="5640224"/>
            <a:ext cx="4191446" cy="7187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Члены семей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участвуют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 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/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</a:b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в проекте «Профкульт».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80ED333C-5155-3167-02EC-47632DA1185C}"/>
              </a:ext>
            </a:extLst>
          </p:cNvPr>
          <p:cNvSpPr/>
          <p:nvPr/>
        </p:nvSpPr>
        <p:spPr>
          <a:xfrm>
            <a:off x="4793416" y="2103601"/>
            <a:ext cx="546944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rgbClr val="201B18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Помощь Донбассу и пострадавшим регионам</a:t>
            </a:r>
            <a:endParaRPr lang="en-US" sz="2000" b="1" dirty="0">
              <a:latin typeface="Fira Sans" panose="020B0503050000020004" pitchFamily="34" charset="0"/>
            </a:endParaRPr>
          </a:p>
        </p:txBody>
      </p:sp>
      <p:sp>
        <p:nvSpPr>
          <p:cNvPr id="30" name="Text 1">
            <a:extLst>
              <a:ext uri="{FF2B5EF4-FFF2-40B4-BE49-F238E27FC236}">
                <a16:creationId xmlns:a16="http://schemas.microsoft.com/office/drawing/2014/main" id="{0E19A379-D568-7DB2-A77C-1E095B6D1883}"/>
              </a:ext>
            </a:extLst>
          </p:cNvPr>
          <p:cNvSpPr/>
          <p:nvPr/>
        </p:nvSpPr>
        <p:spPr>
          <a:xfrm>
            <a:off x="4800261" y="2474216"/>
            <a:ext cx="2679653" cy="3774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Детям Донбасса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 2">
            <a:extLst>
              <a:ext uri="{FF2B5EF4-FFF2-40B4-BE49-F238E27FC236}">
                <a16:creationId xmlns:a16="http://schemas.microsoft.com/office/drawing/2014/main" id="{35DC7900-9701-F609-6A5F-4C1BB7AF1CB6}"/>
              </a:ext>
            </a:extLst>
          </p:cNvPr>
          <p:cNvSpPr/>
          <p:nvPr/>
        </p:nvSpPr>
        <p:spPr>
          <a:xfrm>
            <a:off x="4795500" y="2815386"/>
            <a:ext cx="247594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10 000 руб. на канцелярские товары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2" name="Text 3">
            <a:extLst>
              <a:ext uri="{FF2B5EF4-FFF2-40B4-BE49-F238E27FC236}">
                <a16:creationId xmlns:a16="http://schemas.microsoft.com/office/drawing/2014/main" id="{5C718C49-C804-4068-68C4-3E6227367489}"/>
              </a:ext>
            </a:extLst>
          </p:cNvPr>
          <p:cNvSpPr/>
          <p:nvPr/>
        </p:nvSpPr>
        <p:spPr>
          <a:xfrm>
            <a:off x="7458714" y="2474216"/>
            <a:ext cx="3114477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Пострадавшим от наводнений регионам, Курской области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3" name="Text 4">
            <a:extLst>
              <a:ext uri="{FF2B5EF4-FFF2-40B4-BE49-F238E27FC236}">
                <a16:creationId xmlns:a16="http://schemas.microsoft.com/office/drawing/2014/main" id="{432DB004-BA11-7A6E-ECEB-7AC400EBC563}"/>
              </a:ext>
            </a:extLst>
          </p:cNvPr>
          <p:cNvSpPr/>
          <p:nvPr/>
        </p:nvSpPr>
        <p:spPr>
          <a:xfrm>
            <a:off x="7458668" y="3572471"/>
            <a:ext cx="233149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150 000 руб. перечислены в ЦС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4" name="Text 5">
            <a:extLst>
              <a:ext uri="{FF2B5EF4-FFF2-40B4-BE49-F238E27FC236}">
                <a16:creationId xmlns:a16="http://schemas.microsoft.com/office/drawing/2014/main" id="{5228CF27-AB94-2312-7D3E-994B97391C82}"/>
              </a:ext>
            </a:extLst>
          </p:cNvPr>
          <p:cNvSpPr/>
          <p:nvPr/>
        </p:nvSpPr>
        <p:spPr>
          <a:xfrm>
            <a:off x="4796383" y="400079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Военнослужащим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5" name="Text 6">
            <a:extLst>
              <a:ext uri="{FF2B5EF4-FFF2-40B4-BE49-F238E27FC236}">
                <a16:creationId xmlns:a16="http://schemas.microsoft.com/office/drawing/2014/main" id="{1014C403-7676-6D86-8D13-BAD1D5354D55}"/>
              </a:ext>
            </a:extLst>
          </p:cNvPr>
          <p:cNvSpPr/>
          <p:nvPr/>
        </p:nvSpPr>
        <p:spPr>
          <a:xfrm>
            <a:off x="4796380" y="4370354"/>
            <a:ext cx="237480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120 000 руб. в Фонд «Перспективное развитие»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6" name="Text 7">
            <a:extLst>
              <a:ext uri="{FF2B5EF4-FFF2-40B4-BE49-F238E27FC236}">
                <a16:creationId xmlns:a16="http://schemas.microsoft.com/office/drawing/2014/main" id="{0ED73D50-A4F8-7F97-636C-2EA744A785A2}"/>
              </a:ext>
            </a:extLst>
          </p:cNvPr>
          <p:cNvSpPr/>
          <p:nvPr/>
        </p:nvSpPr>
        <p:spPr>
          <a:xfrm>
            <a:off x="7458715" y="4566241"/>
            <a:ext cx="253913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275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Platypi Medium" pitchFamily="34" charset="-122"/>
                <a:cs typeface="Platypi Medium" pitchFamily="34" charset="-120"/>
              </a:rPr>
              <a:t>Генератор для бойцов СВО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7" name="Text 8">
            <a:extLst>
              <a:ext uri="{FF2B5EF4-FFF2-40B4-BE49-F238E27FC236}">
                <a16:creationId xmlns:a16="http://schemas.microsoft.com/office/drawing/2014/main" id="{D36E7E86-A634-3429-0FE4-25FF2E006B28}"/>
              </a:ext>
            </a:extLst>
          </p:cNvPr>
          <p:cNvSpPr/>
          <p:nvPr/>
        </p:nvSpPr>
        <p:spPr>
          <a:xfrm>
            <a:off x="7479914" y="5269708"/>
            <a:ext cx="17314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Source Serif Pro" pitchFamily="34" charset="-122"/>
                <a:cs typeface="Source Serif Pro" pitchFamily="34" charset="-120"/>
              </a:rPr>
              <a:t>Приобретен инвекторный генератор за 41 870 руб.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20" name="Рисунок 19" descr="Изображение выглядит как на открытом воздухе, небо, дерево, во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D57D124-FBF4-D026-6ED5-462EA04CF3D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077" y="503642"/>
            <a:ext cx="2160000" cy="1620001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на открытом воздухе, одежда, человек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40517ED-E9E2-F792-266C-BF07E14F66D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127" y="5139097"/>
            <a:ext cx="2160000" cy="143943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ADED09F-C44A-4AF8-9952-320EBAEDBFC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127" y="3284906"/>
            <a:ext cx="2160000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05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823D5-B6F7-6406-8669-1BE19647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BAE924-3DD2-3937-FD24-153AAE0DAF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C87D480-D308-B7A9-0EC2-156300E0D037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F48F44-31F9-85FD-4075-CB946F303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4E82E8F7-B09A-4226-6F5D-ADE956A47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5991FC0C-8A44-7896-DCA5-07CD3B0717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DAE1D63E-2406-2F0F-C660-8F85CEB3AF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0D2CEC9E-6D31-6BF2-48C8-F6E6E33474C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259F160-E50E-2AAD-950F-472BB70678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88D8BFD4-31F8-58B7-389C-BBD8D784447D}"/>
              </a:ext>
            </a:extLst>
          </p:cNvPr>
          <p:cNvSpPr/>
          <p:nvPr/>
        </p:nvSpPr>
        <p:spPr>
          <a:xfrm>
            <a:off x="285305" y="461765"/>
            <a:ext cx="10357295" cy="7383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Barlow Bold" pitchFamily="34" charset="-122"/>
                <a:cs typeface="Barlow Bold" pitchFamily="34" charset="-120"/>
              </a:rPr>
              <a:t>Информационная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Barlow Bold" pitchFamily="34" charset="-122"/>
                <a:cs typeface="Barlow Bold" pitchFamily="34" charset="-120"/>
              </a:rPr>
              <a:t>работа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Barlow Bold" pitchFamily="34" charset="-122"/>
                <a:cs typeface="Barlow Bold" pitchFamily="34" charset="-120"/>
              </a:rPr>
              <a:t> 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822F80B1-A1A9-35C7-628C-CF976899713F}"/>
              </a:ext>
            </a:extLst>
          </p:cNvPr>
          <p:cNvSpPr/>
          <p:nvPr/>
        </p:nvSpPr>
        <p:spPr>
          <a:xfrm>
            <a:off x="285304" y="1200150"/>
            <a:ext cx="8624862" cy="152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ontserrat" pitchFamily="34" charset="-122"/>
                <a:cs typeface="Montserrat" pitchFamily="34" charset="-120"/>
              </a:rPr>
              <a:t>Информационная работа является важной частью деятельности профсоюзной организации. Она обеспечивает доступ к актуальной информации, способствует повышению осведомленности членов профсоюза и общественности о работе профсоюза, а также формирует позитивный имидж организации.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FE025AA2-FBDF-315D-12C3-78A31246225C}"/>
              </a:ext>
            </a:extLst>
          </p:cNvPr>
          <p:cNvSpPr/>
          <p:nvPr/>
        </p:nvSpPr>
        <p:spPr>
          <a:xfrm>
            <a:off x="285304" y="3003550"/>
            <a:ext cx="6831330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Barlow Bold" pitchFamily="34" charset="-122"/>
                <a:cs typeface="Barlow Bold" pitchFamily="34" charset="-120"/>
              </a:rPr>
              <a:t>Профсоюзные ресурсы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CC681F9A-C24E-28C2-2D80-936D803E1C30}"/>
              </a:ext>
            </a:extLst>
          </p:cNvPr>
          <p:cNvSpPr/>
          <p:nvPr/>
        </p:nvSpPr>
        <p:spPr>
          <a:xfrm>
            <a:off x="285304" y="377491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Barlow Bold" pitchFamily="34" charset="-122"/>
                <a:cs typeface="Barlow Bold" pitchFamily="34" charset="-120"/>
              </a:rPr>
              <a:t>Сайт Обкома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71088ED5-0721-A8FF-42E4-79D398642F9F}"/>
              </a:ext>
            </a:extLst>
          </p:cNvPr>
          <p:cNvSpPr/>
          <p:nvPr/>
        </p:nvSpPr>
        <p:spPr>
          <a:xfrm>
            <a:off x="285305" y="4347727"/>
            <a:ext cx="4007296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ontserrat" pitchFamily="34" charset="-122"/>
                <a:cs typeface="Montserrat" pitchFamily="34" charset="-120"/>
              </a:rPr>
              <a:t>Сайт Волгоградской областной организации Общероссийского Профсоюза образования расположен по адресу eseur.ru/volgograd.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F9CA57D9-7F90-2618-F876-924553C6E731}"/>
              </a:ext>
            </a:extLst>
          </p:cNvPr>
          <p:cNvSpPr/>
          <p:nvPr/>
        </p:nvSpPr>
        <p:spPr>
          <a:xfrm>
            <a:off x="5154737" y="377491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0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Barlow Bold" pitchFamily="34" charset="-122"/>
                <a:cs typeface="Barlow Bold" pitchFamily="34" charset="-120"/>
              </a:rPr>
              <a:t>Социальные сети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Text 4">
            <a:extLst>
              <a:ext uri="{FF2B5EF4-FFF2-40B4-BE49-F238E27FC236}">
                <a16:creationId xmlns:a16="http://schemas.microsoft.com/office/drawing/2014/main" id="{1FDA3DD1-91BB-462D-2664-BB767C48E5D5}"/>
              </a:ext>
            </a:extLst>
          </p:cNvPr>
          <p:cNvSpPr/>
          <p:nvPr/>
        </p:nvSpPr>
        <p:spPr>
          <a:xfrm>
            <a:off x="5154738" y="4339591"/>
            <a:ext cx="3755428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70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ontserrat" pitchFamily="34" charset="-122"/>
                <a:cs typeface="Montserrat" pitchFamily="34" charset="-120"/>
              </a:rPr>
              <a:t>Обком активно ведет информационную работу в социальных сетях: ВКонтакте, Telegram, Одноклассники, YouTube, RUTUBE.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19" name="Рисунок 18" descr="Изображение выглядит как одежда, человек, костюм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ADC454D-CB0A-568C-BC9F-AC3377C7002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16" y="3716258"/>
            <a:ext cx="2520000" cy="18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08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739B8-4318-1DD6-A579-A0F39FBA1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05A713-385A-059A-1BBC-21AB224BCD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5BB0BDF-2144-87FD-88B7-C37F8F80F887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DAE713-6552-B687-CD24-5C8A6A6B2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B5F4ED0E-62CF-D138-6C12-D7C9B4F4F2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6D14F2CA-607B-1A01-6C94-6C2973F238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B7E42588-12FE-4C9F-9679-D8205A7CB2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4018B8C5-4555-2762-4D61-0537B64BB3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E15EFF2-FC26-7803-5D19-717BAC0D0D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1CD56634-0804-A174-6C67-9B0513CAE09C}"/>
              </a:ext>
            </a:extLst>
          </p:cNvPr>
          <p:cNvSpPr/>
          <p:nvPr/>
        </p:nvSpPr>
        <p:spPr>
          <a:xfrm>
            <a:off x="285305" y="461765"/>
            <a:ext cx="10357295" cy="6177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Barlow Bold" pitchFamily="34" charset="-122"/>
                <a:cs typeface="Barlow Bold" pitchFamily="34" charset="-120"/>
              </a:rPr>
              <a:t>Информационные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Barlow Bold" pitchFamily="34" charset="-122"/>
                <a:cs typeface="Barlow Bold" pitchFamily="34" charset="-120"/>
              </a:rPr>
              <a:t>материалы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1AB586CB-95A7-6489-E56B-39A888E00DE4}"/>
              </a:ext>
            </a:extLst>
          </p:cNvPr>
          <p:cNvSpPr/>
          <p:nvPr/>
        </p:nvSpPr>
        <p:spPr>
          <a:xfrm>
            <a:off x="285304" y="1327451"/>
            <a:ext cx="10185845" cy="6057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3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ontserrat" pitchFamily="34" charset="-122"/>
                <a:cs typeface="Montserrat" pitchFamily="34" charset="-120"/>
              </a:rPr>
              <a:t>Ежедневно на сайте Обкома публикуются документы по направлениям профсоюзной деятельности, обновляется новостная лента.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B6533527-02CB-C771-6378-4EFA107E0A0B}"/>
              </a:ext>
            </a:extLst>
          </p:cNvPr>
          <p:cNvSpPr/>
          <p:nvPr/>
        </p:nvSpPr>
        <p:spPr>
          <a:xfrm>
            <a:off x="285303" y="2035130"/>
            <a:ext cx="10185845" cy="908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3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ontserrat" pitchFamily="34" charset="-122"/>
                <a:cs typeface="Montserrat" pitchFamily="34" charset="-120"/>
              </a:rPr>
              <a:t>На сайте периодически публикуется информация о работе профсоюзных комитетов всех уровней, о новых документах в сфере образования, о мерах, принятых по защите членов Профсоюза и другие материалы.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B91F8E7A-001F-3882-E0E0-99E61EB9DBE2}"/>
              </a:ext>
            </a:extLst>
          </p:cNvPr>
          <p:cNvSpPr/>
          <p:nvPr/>
        </p:nvSpPr>
        <p:spPr>
          <a:xfrm>
            <a:off x="285303" y="3389784"/>
            <a:ext cx="9995347" cy="6427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3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ontserrat" pitchFamily="34" charset="-122"/>
                <a:cs typeface="Montserrat" pitchFamily="34" charset="-120"/>
              </a:rPr>
              <a:t>В 2023 году для каждой территориальной организации созданы информационные странички на платформе сайта Волгоградской областной организации.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12">
            <a:extLst>
              <a:ext uri="{FF2B5EF4-FFF2-40B4-BE49-F238E27FC236}">
                <a16:creationId xmlns:a16="http://schemas.microsoft.com/office/drawing/2014/main" id="{172DF982-633F-385A-E84C-74BE1030F886}"/>
              </a:ext>
            </a:extLst>
          </p:cNvPr>
          <p:cNvSpPr/>
          <p:nvPr/>
        </p:nvSpPr>
        <p:spPr>
          <a:xfrm>
            <a:off x="285303" y="3045704"/>
            <a:ext cx="9138097" cy="9086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350"/>
              </a:lnSpc>
              <a:buNone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32010B-5A31-24FE-7611-A5A144C42BA1}"/>
              </a:ext>
            </a:extLst>
          </p:cNvPr>
          <p:cNvSpPr txBox="1"/>
          <p:nvPr/>
        </p:nvSpPr>
        <p:spPr>
          <a:xfrm>
            <a:off x="285303" y="4098525"/>
            <a:ext cx="10293797" cy="1631216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l"/>
            <a:r>
              <a:rPr lang="ru-RU" sz="2000" b="0" i="0" dirty="0">
                <a:solidFill>
                  <a:srgbClr val="1A1A1A"/>
                </a:solidFill>
                <a:effectLst/>
                <a:latin typeface="Fira Sans" panose="020B0503050000020004" pitchFamily="34" charset="0"/>
              </a:rPr>
              <a:t>В 2024 году:</a:t>
            </a:r>
            <a:endParaRPr lang="en-US" sz="2000" b="0" i="0" dirty="0">
              <a:solidFill>
                <a:srgbClr val="1A1A1A"/>
              </a:solidFill>
              <a:effectLst/>
              <a:latin typeface="Fira Sans" panose="020B05030500000200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1A1A1A"/>
                </a:solidFill>
                <a:effectLst/>
                <a:latin typeface="Fira Sans" panose="020B0503050000020004" pitchFamily="34" charset="0"/>
              </a:rPr>
              <a:t>выпущено 7 новостных роликов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1A1A1A"/>
                </a:solidFill>
                <a:effectLst/>
                <a:latin typeface="Fira Sans" panose="020B0503050000020004" pitchFamily="34" charset="0"/>
              </a:rPr>
              <a:t>организована акция " Достойный труд - основа благополучия семьи" 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1A1A1A"/>
                </a:solidFill>
                <a:effectLst/>
                <a:latin typeface="Fira Sans" panose="020B0503050000020004" pitchFamily="34" charset="0"/>
              </a:rPr>
              <a:t>подготовлено 16 информационных листков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1A1A1A"/>
                </a:solidFill>
                <a:effectLst/>
                <a:latin typeface="Fira Sans" panose="020B0503050000020004" pitchFamily="34" charset="0"/>
              </a:rPr>
              <a:t>вышла 1 заметка в газете "Мой Профсоюз"</a:t>
            </a:r>
          </a:p>
        </p:txBody>
      </p:sp>
      <p:pic>
        <p:nvPicPr>
          <p:cNvPr id="20" name="Рисунок 19" descr="Изображение выглядит как одежда, человек, Человеческое лицо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338DFA0-32E8-CE84-2360-AC787D86FD7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079" y="905052"/>
            <a:ext cx="2160000" cy="248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2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9B72B-600F-A9EB-7249-2CAF688C2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5548DD7-8F1A-E0CC-04B5-B153B84D23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4C5093-A7EB-4A57-A63B-E43EA8892260}"/>
              </a:ext>
            </a:extLst>
          </p:cNvPr>
          <p:cNvSpPr/>
          <p:nvPr/>
        </p:nvSpPr>
        <p:spPr>
          <a:xfrm>
            <a:off x="-1" y="0"/>
            <a:ext cx="10697669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EF7F79-E72B-332E-06CB-D81CC85BF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57EF2385-D7B6-9A5F-BEB5-B7209E1425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EA80F748-EE36-6DD5-C5C3-E45FE1A7ED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39EFE2DD-2C78-4DD7-DDE3-B85E6D93A1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80EC2A1E-CBF5-E54A-9DF2-583A1E7108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A962572-F30A-0889-A586-A2E39F0EA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AF5811DC-E884-7DD8-28EA-E8B40DCE97B8}"/>
              </a:ext>
            </a:extLst>
          </p:cNvPr>
          <p:cNvSpPr/>
          <p:nvPr/>
        </p:nvSpPr>
        <p:spPr>
          <a:xfrm>
            <a:off x="412124" y="88723"/>
            <a:ext cx="5704168" cy="963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600" dirty="0">
              <a:solidFill>
                <a:srgbClr val="1A1A1A"/>
              </a:solidFill>
              <a:highlight>
                <a:srgbClr val="FFFF00"/>
              </a:highlight>
            </a:endParaRPr>
          </a:p>
        </p:txBody>
      </p:sp>
      <p:sp>
        <p:nvSpPr>
          <p:cNvPr id="21" name="Text 0">
            <a:extLst>
              <a:ext uri="{FF2B5EF4-FFF2-40B4-BE49-F238E27FC236}">
                <a16:creationId xmlns:a16="http://schemas.microsoft.com/office/drawing/2014/main" id="{61069D10-C1B3-7EA0-F38E-7C1E332CD8A3}"/>
              </a:ext>
            </a:extLst>
          </p:cNvPr>
          <p:cNvSpPr/>
          <p:nvPr/>
        </p:nvSpPr>
        <p:spPr>
          <a:xfrm>
            <a:off x="296214" y="386367"/>
            <a:ext cx="8295986" cy="666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dirty="0">
                <a:solidFill>
                  <a:srgbClr val="1A1A1A"/>
                </a:solidFill>
                <a:latin typeface="Libre Baskerville" panose="02000000000000000000" pitchFamily="2" charset="0"/>
              </a:rPr>
              <a:t>Деятельность коллегиальных органов: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710D1CE2-78B6-5BD7-8F18-10C0C1400235}"/>
              </a:ext>
            </a:extLst>
          </p:cNvPr>
          <p:cNvSpPr/>
          <p:nvPr/>
        </p:nvSpPr>
        <p:spPr>
          <a:xfrm>
            <a:off x="991673" y="1209397"/>
            <a:ext cx="8459537" cy="400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Проведено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4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заседания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областного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Комитета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;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0" name="Text 4">
            <a:extLst>
              <a:ext uri="{FF2B5EF4-FFF2-40B4-BE49-F238E27FC236}">
                <a16:creationId xmlns:a16="http://schemas.microsoft.com/office/drawing/2014/main" id="{A692CA67-58A9-8DD1-E165-3FDF46FE0873}"/>
              </a:ext>
            </a:extLst>
          </p:cNvPr>
          <p:cNvSpPr/>
          <p:nvPr/>
        </p:nvSpPr>
        <p:spPr>
          <a:xfrm>
            <a:off x="991670" y="1609687"/>
            <a:ext cx="8950817" cy="10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Проведено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10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заседаний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Президиума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обкома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Профсоюза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;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A29CED5A-634F-3E59-65D2-C6CC168B5BAE}"/>
              </a:ext>
            </a:extLst>
          </p:cNvPr>
          <p:cNvSpPr/>
          <p:nvPr/>
        </p:nvSpPr>
        <p:spPr>
          <a:xfrm>
            <a:off x="991673" y="2010609"/>
            <a:ext cx="9476966" cy="4750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Проведено 9 заседаний Советов;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105F536A-71A3-4C31-BE33-C86680268876}"/>
              </a:ext>
            </a:extLst>
          </p:cNvPr>
          <p:cNvSpPr/>
          <p:nvPr/>
        </p:nvSpPr>
        <p:spPr>
          <a:xfrm>
            <a:off x="991672" y="2396976"/>
            <a:ext cx="7914995" cy="6660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16 декабря 2024 года состоялась ХХХ </a:t>
            </a:r>
            <a:r>
              <a:rPr lang="ru-RU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отчетно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–выборная конференция Волгоградской областной организации Общероссийского </a:t>
            </a:r>
            <a:r>
              <a:rPr lang="ru-RU" sz="200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Профсоюза образования.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49ECCD-D688-4883-B218-07EECF24701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667" y="238918"/>
            <a:ext cx="2808432" cy="18696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B1FBDF-89C7-4C6C-99FF-18299DD7E7C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24" y="4431467"/>
            <a:ext cx="2839387" cy="191408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0BEB7DF-DB95-42AA-BFFE-24FB9C57ED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667" y="2472281"/>
            <a:ext cx="2808432" cy="186961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CF6ACA7-3AF5-44B9-B50C-7F3E80CD338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667" y="4475938"/>
            <a:ext cx="2808432" cy="186961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593B50B-AB4A-4B0D-92AF-E28E8325B0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070" y="4475938"/>
            <a:ext cx="2820238" cy="187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387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040C4-06A1-B598-A3EE-7D7AD5EF8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A35BDAA-810B-4696-6427-E03807A9F3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AFA8BE3-4397-6520-799B-765AA1BF278B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8BDE31-7C7B-40BC-47EA-80E1507C2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B088D2F8-B459-0AFE-C08D-03D8C53DB6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54EE6AD8-D8F7-FD9A-D40C-1D39BD1F2D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8A8F79E0-C77D-3A38-3205-21AA05ED7D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A12D1AF1-94D2-2D2E-3888-1FDB93ED41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E0CDC0D-0E89-C0AA-9CDD-FFD70214A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D543B097-004F-8C76-7ED8-9BCDA08FBFCC}"/>
              </a:ext>
            </a:extLst>
          </p:cNvPr>
          <p:cNvSpPr/>
          <p:nvPr/>
        </p:nvSpPr>
        <p:spPr>
          <a:xfrm>
            <a:off x="285306" y="461765"/>
            <a:ext cx="9847380" cy="6240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Финансовая работа за 2024 год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4" name="Текст 6">
            <a:extLst>
              <a:ext uri="{FF2B5EF4-FFF2-40B4-BE49-F238E27FC236}">
                <a16:creationId xmlns:a16="http://schemas.microsoft.com/office/drawing/2014/main" id="{C6FF1D3C-7EA8-304F-4FEA-FFE16897B36C}"/>
              </a:ext>
            </a:extLst>
          </p:cNvPr>
          <p:cNvSpPr>
            <a:spLocks noGrp="1"/>
          </p:cNvSpPr>
          <p:nvPr/>
        </p:nvSpPr>
        <p:spPr>
          <a:xfrm>
            <a:off x="1477528" y="1237541"/>
            <a:ext cx="3346704" cy="639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0" dirty="0">
                <a:solidFill>
                  <a:srgbClr val="1A1A1A"/>
                </a:solidFill>
                <a:latin typeface="Fira Sans" panose="020B0503050000020004" pitchFamily="34" charset="0"/>
              </a:rPr>
              <a:t>Поступление доходов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377B09A-7167-FD3C-D976-49BC44B857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174282"/>
              </p:ext>
            </p:extLst>
          </p:nvPr>
        </p:nvGraphicFramePr>
        <p:xfrm>
          <a:off x="990640" y="2022013"/>
          <a:ext cx="432048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Текст 7">
            <a:extLst>
              <a:ext uri="{FF2B5EF4-FFF2-40B4-BE49-F238E27FC236}">
                <a16:creationId xmlns:a16="http://schemas.microsoft.com/office/drawing/2014/main" id="{FA6C0289-16A8-4FD6-192E-60471BF45211}"/>
              </a:ext>
            </a:extLst>
          </p:cNvPr>
          <p:cNvSpPr>
            <a:spLocks noGrp="1"/>
          </p:cNvSpPr>
          <p:nvPr/>
        </p:nvSpPr>
        <p:spPr>
          <a:xfrm>
            <a:off x="5739860" y="1237541"/>
            <a:ext cx="3600400" cy="7837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0" dirty="0">
                <a:solidFill>
                  <a:srgbClr val="1A1A1A"/>
                </a:solidFill>
                <a:latin typeface="Fira Sans" panose="020B0503050000020004" pitchFamily="34" charset="0"/>
              </a:rPr>
              <a:t>Поступление членских профсоюзных взносов 1%</a:t>
            </a:r>
          </a:p>
        </p:txBody>
      </p:sp>
      <p:graphicFrame>
        <p:nvGraphicFramePr>
          <p:cNvPr id="7" name="Объект 5">
            <a:extLst>
              <a:ext uri="{FF2B5EF4-FFF2-40B4-BE49-F238E27FC236}">
                <a16:creationId xmlns:a16="http://schemas.microsoft.com/office/drawing/2014/main" id="{1F8074FE-CAE1-6CD3-3C40-6519502B9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277167"/>
              </p:ext>
            </p:extLst>
          </p:nvPr>
        </p:nvGraphicFramePr>
        <p:xfrm>
          <a:off x="5380060" y="2021954"/>
          <a:ext cx="4320000" cy="38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632751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9ABD9-0ED8-5AE2-AD01-F58AA1677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7F4B87A-DC7D-6659-03A2-406420EE1D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FDED6A-2C71-E3DE-EE7A-EB0B498183B2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D0F930-33D6-D489-C542-510A89176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58399483-FF40-16DF-33F7-DBF53A9E23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822A4810-1BD0-DED2-0E68-D1C51B6201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FDA8B33D-F8A0-CCA7-1E30-5CD737B8C9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8B4154AB-D030-997C-0F32-C3E0842E8F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BFECB01-C074-D524-CCD1-08A829701C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7E290688-1394-B230-70E4-03D4136E98A1}"/>
              </a:ext>
            </a:extLst>
          </p:cNvPr>
          <p:cNvSpPr/>
          <p:nvPr/>
        </p:nvSpPr>
        <p:spPr>
          <a:xfrm>
            <a:off x="285305" y="461765"/>
            <a:ext cx="10357295" cy="630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Финансовое обслуживание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B3DCBCE-A633-BD3C-C358-28682DD3A6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277426"/>
              </p:ext>
            </p:extLst>
          </p:nvPr>
        </p:nvGraphicFramePr>
        <p:xfrm>
          <a:off x="3423648" y="2845438"/>
          <a:ext cx="3600000" cy="37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7F68C87-6DAA-C65A-68D2-81FB668FB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185951"/>
              </p:ext>
            </p:extLst>
          </p:nvPr>
        </p:nvGraphicFramePr>
        <p:xfrm>
          <a:off x="7116622" y="2845438"/>
          <a:ext cx="3600000" cy="37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2882439-0F6B-CDB5-B7C6-232232CD15C8}"/>
              </a:ext>
            </a:extLst>
          </p:cNvPr>
          <p:cNvSpPr txBox="1"/>
          <p:nvPr/>
        </p:nvSpPr>
        <p:spPr>
          <a:xfrm>
            <a:off x="285304" y="1092200"/>
            <a:ext cx="632504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С 2020 года идет перевод ТОП на централизованный бухгалтерский учет</a:t>
            </a:r>
          </a:p>
          <a:p>
            <a:pPr marL="0" indent="0">
              <a:buNone/>
            </a:pPr>
            <a:endParaRPr lang="ru-RU" sz="2000" dirty="0">
              <a:solidFill>
                <a:srgbClr val="1A1A1A"/>
              </a:solidFill>
              <a:ea typeface="Libre Baskerville" pitchFamily="34" charset="-122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В 2024 году на ЦБУ перешли территориальные организации профсоюза: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-  Дубовского района;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- Еланского района;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-  Ленинского района;</a:t>
            </a:r>
          </a:p>
          <a:p>
            <a:pPr marL="171450" indent="-171450">
              <a:buFontTx/>
              <a:buChar char="-"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Октябрьского района;</a:t>
            </a:r>
          </a:p>
          <a:p>
            <a:pPr marL="171450" indent="-171450">
              <a:buFontTx/>
              <a:buChar char="-"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Иловлинского района,</a:t>
            </a:r>
          </a:p>
          <a:p>
            <a:pPr marL="171450" indent="-171450">
              <a:buFontTx/>
              <a:buChar char="-"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Кумылженского района;</a:t>
            </a:r>
          </a:p>
          <a:p>
            <a:pPr marL="171450" indent="-171450">
              <a:buFontTx/>
              <a:buChar char="-"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Котовского района;</a:t>
            </a:r>
          </a:p>
          <a:p>
            <a:pPr marL="171450" indent="-171450">
              <a:buFontTx/>
              <a:buChar char="-"/>
            </a:pPr>
            <a:r>
              <a:rPr lang="ru-RU" sz="2000" dirty="0">
                <a:solidFill>
                  <a:srgbClr val="1A1A1A"/>
                </a:solidFill>
                <a:ea typeface="Libre Baskerville" pitchFamily="34" charset="-122"/>
              </a:rPr>
              <a:t>г .Фролово. </a:t>
            </a:r>
          </a:p>
        </p:txBody>
      </p:sp>
    </p:spTree>
    <p:extLst>
      <p:ext uri="{BB962C8B-B14F-4D97-AF65-F5344CB8AC3E}">
        <p14:creationId xmlns:p14="http://schemas.microsoft.com/office/powerpoint/2010/main" val="34889087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BB43E-2A30-5D1D-7C5D-E9CC003C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DE3D682-54DC-2AFA-C0B8-BC32711410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982D2F-30F7-76F5-89F0-6F8FB2C6F980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7CA3E3-99BA-31CE-EE30-9E2355289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EDB75EAD-109D-398E-9A0A-C5B7EAF053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11CA7DB1-D4DB-3118-065A-222F7D1749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6365411F-D24D-B7B5-0CDE-C56E3D9CFA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1B9C33ED-5ED1-5FE7-9966-8BF02CC395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B4AEECD-AEF7-EB46-7C71-8F11B464B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473D44D3-DC0D-81A9-DA87-3B94522A425E}"/>
              </a:ext>
            </a:extLst>
          </p:cNvPr>
          <p:cNvSpPr/>
          <p:nvPr/>
        </p:nvSpPr>
        <p:spPr>
          <a:xfrm>
            <a:off x="285305" y="461765"/>
            <a:ext cx="10357295" cy="13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Социальная поддержка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C9F5F6-027F-58F3-E417-CD6D01EBD0C9}"/>
              </a:ext>
            </a:extLst>
          </p:cNvPr>
          <p:cNvSpPr txBox="1"/>
          <p:nvPr/>
        </p:nvSpPr>
        <p:spPr>
          <a:xfrm>
            <a:off x="285304" y="1132582"/>
            <a:ext cx="103572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Fira Sans" panose="020B0503050000020004" pitchFamily="34" charset="0"/>
              </a:rPr>
              <a:t>Материальная помощь – 1 570 000руб.;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Fira Sans" panose="020B0503050000020004" pitchFamily="34" charset="0"/>
              </a:rPr>
              <a:t>Компенсация стоимости санаторно-курортных путевок – 423 000 руб.;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Fira Sans" panose="020B0503050000020004" pitchFamily="34" charset="0"/>
              </a:rPr>
              <a:t>Возмещение оплаты услуг ЖКХ молодым педагогам на селе – 106 000 руб.;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rPr>
              <a:t>Единое пособие членам профсоюза, работающим в государственных учреждениях профессионального образования, впервые устроившимся на работу в соответствии с полученной квалификацией</a:t>
            </a:r>
            <a:r>
              <a:rPr lang="ru-RU" sz="2000" dirty="0">
                <a:latin typeface="Fira Sans" panose="020B0503050000020004" pitchFamily="34" charset="0"/>
              </a:rPr>
              <a:t>– 30 000 руб.;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Fira Sans" panose="020B0503050000020004" pitchFamily="34" charset="0"/>
              </a:rPr>
              <a:t>Благотворительная помощь участникам СВО – 173 000руб.</a:t>
            </a:r>
          </a:p>
        </p:txBody>
      </p:sp>
      <p:pic>
        <p:nvPicPr>
          <p:cNvPr id="12" name="Рисунок 11" descr="Изображение выглядит как одежда, человек, мебель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9981E1E-3CEA-4CF6-A488-526A79F98BF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111" y="3770282"/>
            <a:ext cx="4104001" cy="2736000"/>
          </a:xfrm>
          <a:prstGeom prst="rect">
            <a:avLst/>
          </a:prstGeom>
        </p:spPr>
      </p:pic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18BD956-6D9F-49FF-ACFF-357E2A275B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102203"/>
              </p:ext>
            </p:extLst>
          </p:nvPr>
        </p:nvGraphicFramePr>
        <p:xfrm>
          <a:off x="285304" y="3769617"/>
          <a:ext cx="1932894" cy="2737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PDF" r:id="rId4" imgW="0" imgH="360" progId="FoxitPhantomPDF.Document">
                  <p:embed/>
                </p:oleObj>
              </mc:Choice>
              <mc:Fallback>
                <p:oleObj name="PDF" r:id="rId4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5304" y="3769617"/>
                        <a:ext cx="1932894" cy="27373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53B4538A-B86A-4739-8C26-DDF659B5D2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375947"/>
              </p:ext>
            </p:extLst>
          </p:nvPr>
        </p:nvGraphicFramePr>
        <p:xfrm>
          <a:off x="6962026" y="3770282"/>
          <a:ext cx="1931954" cy="27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DF" r:id="rId6" imgW="0" imgH="360" progId="FoxitPhantomPDF.Document">
                  <p:embed/>
                </p:oleObj>
              </mc:Choice>
              <mc:Fallback>
                <p:oleObj name="PDF" r:id="rId6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62026" y="3770282"/>
                        <a:ext cx="1931954" cy="273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5158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CEFC-FA63-62A0-84C7-1334CB753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265D4B9-9690-40BA-DAED-0A2B03D95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47E45EE-DA5F-AD02-D321-529042D14F3A}"/>
              </a:ext>
            </a:extLst>
          </p:cNvPr>
          <p:cNvSpPr/>
          <p:nvPr/>
        </p:nvSpPr>
        <p:spPr>
          <a:xfrm>
            <a:off x="-1819416" y="-853099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77666B-E7E8-3D14-F178-D7C7A5ECB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8B832EF4-C70D-DA9F-8B01-A66219E05F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2B3ACE76-FF59-A3EA-AADB-0147CE26BC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C058400A-59EB-6873-2AF2-E0293DCC5B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94338FEC-1844-BAF0-F22D-651AF6B230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4C7DF3E-8C0F-5F1E-9FF6-78CF113058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EC30111-B741-7D0D-4FF4-14706C560696}"/>
              </a:ext>
            </a:extLst>
          </p:cNvPr>
          <p:cNvSpPr/>
          <p:nvPr/>
        </p:nvSpPr>
        <p:spPr>
          <a:xfrm>
            <a:off x="285305" y="461766"/>
            <a:ext cx="10357295" cy="747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Профсоюзное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признание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6758360-7B54-7727-65AD-E3BA8CE61B2D}"/>
              </a:ext>
            </a:extLst>
          </p:cNvPr>
          <p:cNvSpPr/>
          <p:nvPr/>
        </p:nvSpPr>
        <p:spPr>
          <a:xfrm>
            <a:off x="285305" y="1209674"/>
            <a:ext cx="2291953" cy="9167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Нагрудный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знак</a:t>
            </a:r>
            <a:endParaRPr lang="ru-RU" sz="2000" b="1" dirty="0">
              <a:solidFill>
                <a:srgbClr val="1A1A1A"/>
              </a:solidFill>
              <a:latin typeface="Fira Sans" panose="020B0503050000020004" pitchFamily="34" charset="0"/>
              <a:ea typeface="Libre Baskerville" pitchFamily="34" charset="-122"/>
              <a:cs typeface="Libre Baskerville" pitchFamily="34" charset="-120"/>
            </a:endParaRPr>
          </a:p>
          <a:p>
            <a:pPr marL="0" indent="0" algn="l">
              <a:buNone/>
            </a:pP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ЦС Профсоюза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B9DE32FD-9DE6-4C97-E8C2-0E9BA2716A67}"/>
              </a:ext>
            </a:extLst>
          </p:cNvPr>
          <p:cNvSpPr/>
          <p:nvPr/>
        </p:nvSpPr>
        <p:spPr>
          <a:xfrm>
            <a:off x="285304" y="2000336"/>
            <a:ext cx="3696146" cy="5208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За активную работу – 1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За </a:t>
            </a:r>
            <a:r>
              <a:rPr lang="ru-RU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соцпартнерство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– 1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 активную работу </a:t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 </a:t>
            </a:r>
            <a:r>
              <a:rPr lang="ru-RU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ппо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студентов – 8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За вклад в развитие молодежного движения Профсоюза – 2</a:t>
            </a:r>
          </a:p>
          <a:p>
            <a:pPr marL="342900" indent="-342900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За в продвижение ценностей здорового образа жизни – 5</a:t>
            </a:r>
          </a:p>
          <a:p>
            <a:pPr marL="342900" indent="-342900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За верность Профсоюзу - 3</a:t>
            </a:r>
          </a:p>
          <a:p>
            <a:pPr>
              <a:lnSpc>
                <a:spcPts val="2850"/>
              </a:lnSpc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/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079D49B-494D-1BB3-C2A4-EE4C1F4B8689}"/>
              </a:ext>
            </a:extLst>
          </p:cNvPr>
          <p:cNvSpPr/>
          <p:nvPr/>
        </p:nvSpPr>
        <p:spPr>
          <a:xfrm>
            <a:off x="6829444" y="1209674"/>
            <a:ext cx="2036206" cy="747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Ведомственные награды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58EAC848-F078-B97A-2110-E0F2FAF6DB8F}"/>
              </a:ext>
            </a:extLst>
          </p:cNvPr>
          <p:cNvSpPr/>
          <p:nvPr/>
        </p:nvSpPr>
        <p:spPr>
          <a:xfrm>
            <a:off x="6829444" y="2000336"/>
            <a:ext cx="3348000" cy="3477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Почётн</a:t>
            </a:r>
            <a:r>
              <a:rPr lang="ru-RU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ая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грамот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Министерства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просвещения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РФ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– 2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Почетный наставник – 3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Почетный работник - 2 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78451D4C-0DAD-4DC9-5FB0-D64DAFBD2805}"/>
              </a:ext>
            </a:extLst>
          </p:cNvPr>
          <p:cNvSpPr/>
          <p:nvPr/>
        </p:nvSpPr>
        <p:spPr>
          <a:xfrm>
            <a:off x="3688374" y="1209674"/>
            <a:ext cx="2656936" cy="900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Награды </a:t>
            </a:r>
          </a:p>
          <a:p>
            <a:pPr marL="0" indent="0" algn="l">
              <a:buNone/>
            </a:pP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обкома Профсоюза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5EB09C98-C841-3A70-0CE3-C05F6772B27E}"/>
              </a:ext>
            </a:extLst>
          </p:cNvPr>
          <p:cNvSpPr/>
          <p:nvPr/>
        </p:nvSpPr>
        <p:spPr>
          <a:xfrm>
            <a:off x="3688374" y="2000336"/>
            <a:ext cx="4822166" cy="3734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Премия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им</a:t>
            </a:r>
            <a:r>
              <a:rPr lang="ru-RU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ени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/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Л.Ф.Нестеренко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– 3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Ветеран 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профдвижения – 13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Благодарность – 178</a:t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Почетная грамота – 804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Почетная грамота ППО – 68</a:t>
            </a:r>
          </a:p>
          <a:p>
            <a:pPr marL="342900" indent="-342900" algn="l">
              <a:lnSpc>
                <a:spcPts val="285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Стипендия имени </a:t>
            </a:r>
            <a:b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Л.Ф. Нестеренко – 9  </a:t>
            </a:r>
          </a:p>
          <a:p>
            <a:pPr marL="0" indent="0" algn="l">
              <a:lnSpc>
                <a:spcPts val="2850"/>
              </a:lnSpc>
              <a:spcBef>
                <a:spcPts val="600"/>
              </a:spcBef>
              <a:buNone/>
            </a:pP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2850"/>
              </a:lnSpc>
              <a:spcBef>
                <a:spcPts val="600"/>
              </a:spcBef>
              <a:buNone/>
            </a:pP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0" indent="0" algn="l">
              <a:lnSpc>
                <a:spcPts val="2850"/>
              </a:lnSpc>
              <a:spcBef>
                <a:spcPts val="600"/>
              </a:spcBef>
              <a:buNone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17" name="Рисунок 16" descr="Изображение выглядит как текст, книга, в помещении, Публикац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573224-AE35-4C64-901F-3F3BE2AF9BD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386" y="3962929"/>
            <a:ext cx="2520000" cy="16803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E425AF-11E9-4B47-AE82-43CAD0BA2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6860" y="461766"/>
            <a:ext cx="2520000" cy="167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93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CEFC-FA63-62A0-84C7-1334CB753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265D4B9-9690-40BA-DAED-0A2B03D95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47E45EE-DA5F-AD02-D321-529042D14F3A}"/>
              </a:ext>
            </a:extLst>
          </p:cNvPr>
          <p:cNvSpPr/>
          <p:nvPr/>
        </p:nvSpPr>
        <p:spPr>
          <a:xfrm>
            <a:off x="-1819416" y="-853099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77666B-E7E8-3D14-F178-D7C7A5ECB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8B832EF4-C70D-DA9F-8B01-A66219E05F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2B3ACE76-FF59-A3EA-AADB-0147CE26BC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C058400A-59EB-6873-2AF2-E0293DCC5B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94338FEC-1844-BAF0-F22D-651AF6B230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4C7DF3E-8C0F-5F1E-9FF6-78CF113058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EC30111-B741-7D0D-4FF4-14706C560696}"/>
              </a:ext>
            </a:extLst>
          </p:cNvPr>
          <p:cNvSpPr/>
          <p:nvPr/>
        </p:nvSpPr>
        <p:spPr>
          <a:xfrm>
            <a:off x="285305" y="461766"/>
            <a:ext cx="10357295" cy="747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  <a:t>Цели и задачи на 2025-2029г.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B9DE32FD-9DE6-4C97-E8C2-0E9BA2716A67}"/>
              </a:ext>
            </a:extLst>
          </p:cNvPr>
          <p:cNvSpPr/>
          <p:nvPr/>
        </p:nvSpPr>
        <p:spPr>
          <a:xfrm>
            <a:off x="285304" y="2000336"/>
            <a:ext cx="3696146" cy="5208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/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079D49B-494D-1BB3-C2A4-EE4C1F4B8689}"/>
              </a:ext>
            </a:extLst>
          </p:cNvPr>
          <p:cNvSpPr/>
          <p:nvPr/>
        </p:nvSpPr>
        <p:spPr>
          <a:xfrm>
            <a:off x="1133341" y="1123004"/>
            <a:ext cx="9208394" cy="834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Цель: представительство и защита индивидуальных и коллективных социальных, трудовых, профессиональных прав и интересов членов Профсоюза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58EAC848-F078-B97A-2110-E0F2FAF6DB8F}"/>
              </a:ext>
            </a:extLst>
          </p:cNvPr>
          <p:cNvSpPr/>
          <p:nvPr/>
        </p:nvSpPr>
        <p:spPr>
          <a:xfrm>
            <a:off x="515155" y="2062775"/>
            <a:ext cx="9504608" cy="3943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 algn="just"/>
            <a:r>
              <a:rPr lang="ru-RU" sz="2200" dirty="0">
                <a:effectLst/>
                <a:ea typeface="Calibri" panose="020F0502020204030204" pitchFamily="34" charset="0"/>
              </a:rPr>
              <a:t>Задачи: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ea typeface="Calibri" panose="020F0502020204030204" pitchFamily="34" charset="0"/>
              </a:rPr>
              <a:t>защищать законные права и интересы работников отрасли через выполнение обязательств, предусмотренных соглашениями </a:t>
            </a:r>
            <a:br>
              <a:rPr lang="ru-RU" sz="2000" dirty="0">
                <a:effectLst/>
                <a:ea typeface="Calibri" panose="020F0502020204030204" pitchFamily="34" charset="0"/>
              </a:rPr>
            </a:br>
            <a:r>
              <a:rPr lang="ru-RU" sz="2000" dirty="0">
                <a:effectLst/>
                <a:ea typeface="Calibri" panose="020F0502020204030204" pitchFamily="34" charset="0"/>
              </a:rPr>
              <a:t>и коллективными договорами;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ea typeface="Calibri" panose="020F0502020204030204" pitchFamily="34" charset="0"/>
              </a:rPr>
              <a:t>повысить качество консультационных услуг по защите и представительству интересов членов Профсоюза;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ea typeface="Calibri" panose="020F0502020204030204" pitchFamily="34" charset="0"/>
              </a:rPr>
              <a:t>организовывать обучение </a:t>
            </a:r>
            <a:r>
              <a:rPr lang="ru-RU" sz="2000" dirty="0" err="1">
                <a:effectLst/>
                <a:ea typeface="Calibri" panose="020F0502020204030204" pitchFamily="34" charset="0"/>
              </a:rPr>
              <a:t>профкадров</a:t>
            </a:r>
            <a:r>
              <a:rPr lang="ru-RU" sz="2000" dirty="0">
                <a:effectLst/>
                <a:ea typeface="Calibri" panose="020F0502020204030204" pitchFamily="34" charset="0"/>
              </a:rPr>
              <a:t> с целью подготовки к дальнейшей работе;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ea typeface="Calibri" panose="020F0502020204030204" pitchFamily="34" charset="0"/>
              </a:rPr>
              <a:t>активизировать работу по сопровождению организаций Профсоюза с руководителями образовательных организаций всех видов и типов по возврату денежных средств из средств СФР на предупредительные мероприятия по охране труда (20% от суммы перечисленных взносов за предыдущий год)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78451D4C-0DAD-4DC9-5FB0-D64DAFBD2805}"/>
              </a:ext>
            </a:extLst>
          </p:cNvPr>
          <p:cNvSpPr/>
          <p:nvPr/>
        </p:nvSpPr>
        <p:spPr>
          <a:xfrm>
            <a:off x="3688374" y="1209674"/>
            <a:ext cx="2656936" cy="900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5EB09C98-C841-3A70-0CE3-C05F6772B27E}"/>
              </a:ext>
            </a:extLst>
          </p:cNvPr>
          <p:cNvSpPr/>
          <p:nvPr/>
        </p:nvSpPr>
        <p:spPr>
          <a:xfrm>
            <a:off x="3688374" y="2000336"/>
            <a:ext cx="4822166" cy="3734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pic>
        <p:nvPicPr>
          <p:cNvPr id="17" name="Рисунок 16" descr="Изображение выглядит как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DF59973C-23AE-4142-B91F-F39B72275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99" y="1134319"/>
            <a:ext cx="743250" cy="75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176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CEFC-FA63-62A0-84C7-1334CB753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265D4B9-9690-40BA-DAED-0A2B03D95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47E45EE-DA5F-AD02-D321-529042D14F3A}"/>
              </a:ext>
            </a:extLst>
          </p:cNvPr>
          <p:cNvSpPr/>
          <p:nvPr/>
        </p:nvSpPr>
        <p:spPr>
          <a:xfrm>
            <a:off x="-1819416" y="-853099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77666B-E7E8-3D14-F178-D7C7A5ECB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8B832EF4-C70D-DA9F-8B01-A66219E05F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2B3ACE76-FF59-A3EA-AADB-0147CE26BC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C058400A-59EB-6873-2AF2-E0293DCC5B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94338FEC-1844-BAF0-F22D-651AF6B230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4C7DF3E-8C0F-5F1E-9FF6-78CF113058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EC30111-B741-7D0D-4FF4-14706C560696}"/>
              </a:ext>
            </a:extLst>
          </p:cNvPr>
          <p:cNvSpPr/>
          <p:nvPr/>
        </p:nvSpPr>
        <p:spPr>
          <a:xfrm>
            <a:off x="285305" y="461766"/>
            <a:ext cx="10357295" cy="747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  <a:t>Цели и задачи на 2025-2029г.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B9DE32FD-9DE6-4C97-E8C2-0E9BA2716A67}"/>
              </a:ext>
            </a:extLst>
          </p:cNvPr>
          <p:cNvSpPr/>
          <p:nvPr/>
        </p:nvSpPr>
        <p:spPr>
          <a:xfrm>
            <a:off x="285304" y="2000336"/>
            <a:ext cx="3696146" cy="5208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/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079D49B-494D-1BB3-C2A4-EE4C1F4B8689}"/>
              </a:ext>
            </a:extLst>
          </p:cNvPr>
          <p:cNvSpPr/>
          <p:nvPr/>
        </p:nvSpPr>
        <p:spPr>
          <a:xfrm>
            <a:off x="972415" y="1123004"/>
            <a:ext cx="9169936" cy="834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Цель:  повышение качества жизни членов Профсоюза, достижение справедливого и достойного уровня оплаты труда, пенсий и социальных пособий, стипендий, социальной и правовой защищенности работников и обучающихся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58EAC848-F078-B97A-2110-E0F2FAF6DB8F}"/>
              </a:ext>
            </a:extLst>
          </p:cNvPr>
          <p:cNvSpPr/>
          <p:nvPr/>
        </p:nvSpPr>
        <p:spPr>
          <a:xfrm>
            <a:off x="596531" y="2408155"/>
            <a:ext cx="9504608" cy="3943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Задачи: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продолжить работу в рамках программно-проектного метода управления с целью разработки и внедрения проектов и программ, способствующих мотивации профсоюзного членства для разных категорий работников образования;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работать над достижением справедливого и достойного уровня оплаты труда, стипендий;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осуществлять контроль за соблюдением работодателями и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их представителями трудового законодательства;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оказывать информационно-методическую, консультативную правовую помощь членам Профсоюза и профсоюзным организациям, с целью защиты прав и интересов работников отрасли и членов их семей</a:t>
            </a:r>
          </a:p>
          <a:p>
            <a:pPr marL="342900" marR="0" lvl="0" indent="-34290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78451D4C-0DAD-4DC9-5FB0-D64DAFBD2805}"/>
              </a:ext>
            </a:extLst>
          </p:cNvPr>
          <p:cNvSpPr/>
          <p:nvPr/>
        </p:nvSpPr>
        <p:spPr>
          <a:xfrm>
            <a:off x="3688374" y="1209674"/>
            <a:ext cx="2656936" cy="900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5EB09C98-C841-3A70-0CE3-C05F6772B27E}"/>
              </a:ext>
            </a:extLst>
          </p:cNvPr>
          <p:cNvSpPr/>
          <p:nvPr/>
        </p:nvSpPr>
        <p:spPr>
          <a:xfrm>
            <a:off x="3688374" y="2000336"/>
            <a:ext cx="4822166" cy="3734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pic>
        <p:nvPicPr>
          <p:cNvPr id="17" name="Рисунок 16" descr="Изображение выглядит как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121B0552-4963-46FE-83E9-66E5883BD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9" y="1209674"/>
            <a:ext cx="837126" cy="75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654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CEFC-FA63-62A0-84C7-1334CB753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265D4B9-9690-40BA-DAED-0A2B03D95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47E45EE-DA5F-AD02-D321-529042D14F3A}"/>
              </a:ext>
            </a:extLst>
          </p:cNvPr>
          <p:cNvSpPr/>
          <p:nvPr/>
        </p:nvSpPr>
        <p:spPr>
          <a:xfrm>
            <a:off x="-1819416" y="-853099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77666B-E7E8-3D14-F178-D7C7A5ECB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8B832EF4-C70D-DA9F-8B01-A66219E05F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2B3ACE76-FF59-A3EA-AADB-0147CE26BC4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C058400A-59EB-6873-2AF2-E0293DCC5B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94338FEC-1844-BAF0-F22D-651AF6B230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4C7DF3E-8C0F-5F1E-9FF6-78CF113058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EC30111-B741-7D0D-4FF4-14706C560696}"/>
              </a:ext>
            </a:extLst>
          </p:cNvPr>
          <p:cNvSpPr/>
          <p:nvPr/>
        </p:nvSpPr>
        <p:spPr>
          <a:xfrm>
            <a:off x="285305" y="461766"/>
            <a:ext cx="10357295" cy="747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  <a:t>Цели и задачи на 2025-2029г.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/>
              <a:ea typeface="+mn-ea"/>
              <a:cs typeface="+mn-cs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B9DE32FD-9DE6-4C97-E8C2-0E9BA2716A67}"/>
              </a:ext>
            </a:extLst>
          </p:cNvPr>
          <p:cNvSpPr/>
          <p:nvPr/>
        </p:nvSpPr>
        <p:spPr>
          <a:xfrm>
            <a:off x="285304" y="2000336"/>
            <a:ext cx="3696146" cy="5208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/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079D49B-494D-1BB3-C2A4-EE4C1F4B8689}"/>
              </a:ext>
            </a:extLst>
          </p:cNvPr>
          <p:cNvSpPr/>
          <p:nvPr/>
        </p:nvSpPr>
        <p:spPr>
          <a:xfrm>
            <a:off x="988757" y="1149014"/>
            <a:ext cx="9352977" cy="8085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Цель: реализация прав Профсоюза и его организаций на представительство в коллегиальных органах управления организациями сферы образования.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58EAC848-F078-B97A-2110-E0F2FAF6DB8F}"/>
              </a:ext>
            </a:extLst>
          </p:cNvPr>
          <p:cNvSpPr/>
          <p:nvPr/>
        </p:nvSpPr>
        <p:spPr>
          <a:xfrm>
            <a:off x="515155" y="2062775"/>
            <a:ext cx="9504608" cy="3943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</a:rPr>
              <a:t>Задачи: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ea typeface="Calibri" panose="020F0502020204030204" pitchFamily="34" charset="0"/>
              </a:rPr>
              <a:t>осуществлять представительство интересов работников в социальном партнерстве, заключение коллективных договоров и соглашений;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ea typeface="Calibri" panose="020F0502020204030204" pitchFamily="34" charset="0"/>
              </a:rPr>
              <a:t>принимать участие в разработке предложений к законодательным </a:t>
            </a:r>
            <a:br>
              <a:rPr lang="ru-RU" sz="2000" dirty="0">
                <a:effectLst/>
                <a:ea typeface="Calibri" panose="020F0502020204030204" pitchFamily="34" charset="0"/>
              </a:rPr>
            </a:br>
            <a:r>
              <a:rPr lang="ru-RU" sz="2000" dirty="0">
                <a:effectLst/>
                <a:ea typeface="Calibri" panose="020F0502020204030204" pitchFamily="34" charset="0"/>
              </a:rPr>
              <a:t>и иным нормативным правовым актам, затрагивающим трудовые, социальные и профессиональные права и интересы работников </a:t>
            </a:r>
            <a:br>
              <a:rPr lang="ru-RU" sz="2000" dirty="0">
                <a:effectLst/>
                <a:ea typeface="Calibri" panose="020F0502020204030204" pitchFamily="34" charset="0"/>
              </a:rPr>
            </a:br>
            <a:r>
              <a:rPr lang="ru-RU" sz="2000" dirty="0">
                <a:effectLst/>
                <a:ea typeface="Calibri" panose="020F0502020204030204" pitchFamily="34" charset="0"/>
              </a:rPr>
              <a:t>и обучающихся;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000" dirty="0">
                <a:effectLst/>
                <a:ea typeface="Calibri" panose="020F0502020204030204" pitchFamily="34" charset="0"/>
              </a:rPr>
              <a:t>представлять работников в судах разного уровня, государственных надзорных органах, с целью защиты их законных прав и интересов.</a:t>
            </a:r>
            <a:endParaRPr lang="ru-RU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78451D4C-0DAD-4DC9-5FB0-D64DAFBD2805}"/>
              </a:ext>
            </a:extLst>
          </p:cNvPr>
          <p:cNvSpPr/>
          <p:nvPr/>
        </p:nvSpPr>
        <p:spPr>
          <a:xfrm>
            <a:off x="3688374" y="1209674"/>
            <a:ext cx="2656936" cy="900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5EB09C98-C841-3A70-0CE3-C05F6772B27E}"/>
              </a:ext>
            </a:extLst>
          </p:cNvPr>
          <p:cNvSpPr/>
          <p:nvPr/>
        </p:nvSpPr>
        <p:spPr>
          <a:xfrm>
            <a:off x="3688374" y="2000336"/>
            <a:ext cx="4822166" cy="3734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Open Sans" pitchFamily="34" charset="-122"/>
              <a:cs typeface="Open Sans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85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pic>
        <p:nvPicPr>
          <p:cNvPr id="17" name="Рисунок 16" descr="Изображение выглядит как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8E48C169-41F1-4844-9515-754EE7D2B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39" y="1158815"/>
            <a:ext cx="703453" cy="62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384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6549E-9DEA-30D7-FC9E-CC70D96FA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6815B44-00B8-47FB-50B8-C5560C0852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5442EAA-84B0-0D8D-A36D-AD0BDFA57B5A}"/>
              </a:ext>
            </a:extLst>
          </p:cNvPr>
          <p:cNvSpPr/>
          <p:nvPr/>
        </p:nvSpPr>
        <p:spPr>
          <a:xfrm>
            <a:off x="-1819416" y="-853099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49AF66-627B-ED39-76B2-0105902D8D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4FBEBDE9-1767-3A33-52BB-59880323FC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5A9AF232-DEA4-CC66-081B-7B8195306B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40CD42FC-B338-2F15-A3DA-4818B31397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75CD1317-369D-0F3B-F551-3A165AF357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690678B9-68C5-CA9E-319B-AD82FB8B01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8769DDBE-18DA-F577-B743-3F7501DFB9CF}"/>
              </a:ext>
            </a:extLst>
          </p:cNvPr>
          <p:cNvSpPr/>
          <p:nvPr/>
        </p:nvSpPr>
        <p:spPr>
          <a:xfrm>
            <a:off x="285305" y="461766"/>
            <a:ext cx="10357295" cy="7479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</a:rPr>
              <a:t>Спасибо за внимание!</a:t>
            </a:r>
            <a:endParaRPr lang="en-US" sz="3600" dirty="0">
              <a:solidFill>
                <a:srgbClr val="1A1A1A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F0872D7-5CA3-40D2-BD27-2D0AB34F7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05" y="1214032"/>
            <a:ext cx="8071295" cy="537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27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52933-058E-76A1-9708-AC18A6B84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5A4436-46DC-B3DC-56EE-D272B55A0F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85EED18-6E1F-5275-E748-F4850BA3BE27}"/>
              </a:ext>
            </a:extLst>
          </p:cNvPr>
          <p:cNvSpPr/>
          <p:nvPr/>
        </p:nvSpPr>
        <p:spPr>
          <a:xfrm>
            <a:off x="-1899902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4411A3-AFB8-24ED-10E4-B2FF11D09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60D2CFED-DCCE-91DE-72A9-CFBCE96E2D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F48A7E1D-D4EA-5F3A-E51F-58F5B666EB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E0423F22-DCE7-BC3A-9B22-A0F1C7601B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FDA2B4F9-A05A-56CF-5A41-9EEF390896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7ED89A6-AB59-4CA2-0F9E-73E6C7B467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7C5644E-BA6E-184A-8C9C-38A6F0EE5A5C}"/>
              </a:ext>
            </a:extLst>
          </p:cNvPr>
          <p:cNvSpPr/>
          <p:nvPr/>
        </p:nvSpPr>
        <p:spPr>
          <a:xfrm>
            <a:off x="285305" y="461765"/>
            <a:ext cx="10357295" cy="13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Социальное</a:t>
            </a: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партнерство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в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образовании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Волгоградской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области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C0CA1B1A-F609-9B6C-A6EC-8BA8157C0F22}"/>
              </a:ext>
            </a:extLst>
          </p:cNvPr>
          <p:cNvSpPr/>
          <p:nvPr/>
        </p:nvSpPr>
        <p:spPr>
          <a:xfrm>
            <a:off x="285304" y="1803400"/>
            <a:ext cx="1012642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ru-RU" sz="20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Calibri" panose="020F0502020204030204" pitchFamily="34" charset="0"/>
              </a:rPr>
              <a:t>По состоянию на 1 января 2025 года на территории Волгоградской области действует:</a:t>
            </a:r>
          </a:p>
          <a:p>
            <a:pPr algn="just"/>
            <a:r>
              <a:rPr lang="ru-RU" sz="20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Calibri" panose="020F0502020204030204" pitchFamily="34" charset="0"/>
              </a:rPr>
              <a:t> 1 отраслевое соглашение, заключенное на региональном уровне и </a:t>
            </a:r>
            <a:br>
              <a:rPr lang="ru-RU" sz="20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Calibri" panose="020F0502020204030204" pitchFamily="34" charset="0"/>
              </a:rPr>
            </a:br>
            <a:r>
              <a:rPr lang="ru-RU" sz="2000" dirty="0">
                <a:solidFill>
                  <a:srgbClr val="1A1A1A"/>
                </a:solidFill>
                <a:effectLst/>
                <a:latin typeface="Fira Sans" panose="020B0503050000020004" pitchFamily="34" charset="0"/>
                <a:ea typeface="Calibri" panose="020F0502020204030204" pitchFamily="34" charset="0"/>
              </a:rPr>
              <a:t>45 отраслевых соглашений - на территориальном (муниципальном) уровне.  Охват соглашениями, заключенными на территориальном уровне, составляет 100%. </a:t>
            </a:r>
            <a:endParaRPr lang="ru-RU" sz="2000" dirty="0">
              <a:solidFill>
                <a:srgbClr val="1A1A1A"/>
              </a:solidFill>
              <a:effectLst/>
              <a:latin typeface="Fira Sans" panose="020B05030500000200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589EED-6EC5-4E70-848F-1B240E763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60" y="3715409"/>
            <a:ext cx="2864298" cy="21482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474471-C9FC-4AAD-9CED-1F0004ABB4F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178" y="3715409"/>
            <a:ext cx="2864299" cy="21488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A8CB26-89E0-42CD-9EFB-786519E01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420" y="3730732"/>
            <a:ext cx="2864299" cy="214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3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C2A6C-7B0B-3E9B-2510-8D43040AC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E1D1B18-3B6C-0AA3-4671-0A562418DE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2684B13-ACB0-45D9-9A4F-0075C696F2DD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C88D04-B494-C50B-CB92-282E1C0E9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05314D01-8334-8794-2536-C914D14224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13D16CE2-B844-B2A6-7992-9C46BCAFA9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22778DBD-511D-46E1-51FE-A7BEF42A82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772A8834-18C3-448E-BECB-E6BA54E32BE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4A9491A0-2454-AF98-5CF1-79035B2F0B9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DF052D33-2860-7CE9-BB96-3320F6B866EA}"/>
              </a:ext>
            </a:extLst>
          </p:cNvPr>
          <p:cNvSpPr/>
          <p:nvPr/>
        </p:nvSpPr>
        <p:spPr>
          <a:xfrm>
            <a:off x="285305" y="461765"/>
            <a:ext cx="10357295" cy="13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Социальное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партнерство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в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образовании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Волгоградской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области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5A6E0DBD-7730-7265-4AD4-17B19EA2AA5E}"/>
              </a:ext>
            </a:extLst>
          </p:cNvPr>
          <p:cNvSpPr/>
          <p:nvPr/>
        </p:nvSpPr>
        <p:spPr>
          <a:xfrm>
            <a:off x="285304" y="1662688"/>
            <a:ext cx="55276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Совместные мероприятия в 2024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году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: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B7B211ED-D84A-8427-DD7D-25D123E42CDC}"/>
              </a:ext>
            </a:extLst>
          </p:cNvPr>
          <p:cNvSpPr/>
          <p:nvPr/>
        </p:nvSpPr>
        <p:spPr>
          <a:xfrm>
            <a:off x="290691" y="2041843"/>
            <a:ext cx="215833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000" i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Конкурсы</a:t>
            </a:r>
            <a:endParaRPr lang="en-US" sz="2000" i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3CE7C729-CAF6-5DBF-AD57-2383DF9F2624}"/>
              </a:ext>
            </a:extLst>
          </p:cNvPr>
          <p:cNvSpPr/>
          <p:nvPr/>
        </p:nvSpPr>
        <p:spPr>
          <a:xfrm>
            <a:off x="290691" y="2532262"/>
            <a:ext cx="475380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Лучший педагог доп. образования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Text 3">
            <a:extLst>
              <a:ext uri="{FF2B5EF4-FFF2-40B4-BE49-F238E27FC236}">
                <a16:creationId xmlns:a16="http://schemas.microsoft.com/office/drawing/2014/main" id="{7820082D-331D-DB19-FC1E-7DE23819F5EC}"/>
              </a:ext>
            </a:extLst>
          </p:cNvPr>
          <p:cNvSpPr/>
          <p:nvPr/>
        </p:nvSpPr>
        <p:spPr>
          <a:xfrm>
            <a:off x="290691" y="2974460"/>
            <a:ext cx="475380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Лучший педагог-психолог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4" name="Text 4">
            <a:extLst>
              <a:ext uri="{FF2B5EF4-FFF2-40B4-BE49-F238E27FC236}">
                <a16:creationId xmlns:a16="http://schemas.microsoft.com/office/drawing/2014/main" id="{786B67C1-CF50-1989-EF5A-369B2D71FC8A}"/>
              </a:ext>
            </a:extLst>
          </p:cNvPr>
          <p:cNvSpPr/>
          <p:nvPr/>
        </p:nvSpPr>
        <p:spPr>
          <a:xfrm>
            <a:off x="290691" y="3416658"/>
            <a:ext cx="475380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Лучший мастер произв. обучения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5" name="Text 5">
            <a:extLst>
              <a:ext uri="{FF2B5EF4-FFF2-40B4-BE49-F238E27FC236}">
                <a16:creationId xmlns:a16="http://schemas.microsoft.com/office/drawing/2014/main" id="{C1A80958-CBA8-A0D5-4DB3-9F7814942E8F}"/>
              </a:ext>
            </a:extLst>
          </p:cNvPr>
          <p:cNvSpPr/>
          <p:nvPr/>
        </p:nvSpPr>
        <p:spPr>
          <a:xfrm>
            <a:off x="5335182" y="2041843"/>
            <a:ext cx="24673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000" i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Форумы и конкурсы</a:t>
            </a:r>
            <a:endParaRPr lang="en-US" sz="2000" i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606CD3E9-E522-FF6D-A21A-17DD9C29BFF7}"/>
              </a:ext>
            </a:extLst>
          </p:cNvPr>
          <p:cNvSpPr/>
          <p:nvPr/>
        </p:nvSpPr>
        <p:spPr>
          <a:xfrm>
            <a:off x="5335183" y="2532262"/>
            <a:ext cx="54344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Учитель-дефектолог года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F3791B5A-DD5E-6BEC-3C34-0DE05F536D43}"/>
              </a:ext>
            </a:extLst>
          </p:cNvPr>
          <p:cNvSpPr/>
          <p:nvPr/>
        </p:nvSpPr>
        <p:spPr>
          <a:xfrm>
            <a:off x="5335183" y="2974460"/>
            <a:ext cx="54344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Педагогический дебют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867567CA-1805-E0D8-8180-3FAF6F4860CF}"/>
              </a:ext>
            </a:extLst>
          </p:cNvPr>
          <p:cNvSpPr/>
          <p:nvPr/>
        </p:nvSpPr>
        <p:spPr>
          <a:xfrm>
            <a:off x="5335183" y="3416658"/>
            <a:ext cx="4346980" cy="362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Молодежный профсоюзный форум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9" name="Text 0">
            <a:extLst>
              <a:ext uri="{FF2B5EF4-FFF2-40B4-BE49-F238E27FC236}">
                <a16:creationId xmlns:a16="http://schemas.microsoft.com/office/drawing/2014/main" id="{04365082-37EB-00C7-9006-4D31692566B9}"/>
              </a:ext>
            </a:extLst>
          </p:cNvPr>
          <p:cNvSpPr/>
          <p:nvPr/>
        </p:nvSpPr>
        <p:spPr>
          <a:xfrm>
            <a:off x="285306" y="4108731"/>
            <a:ext cx="3822238" cy="353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Участие в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органах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управления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:</a:t>
            </a:r>
            <a:endParaRPr lang="en-US" sz="24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8285D8E3-1E06-1847-4CDE-01256A0CAC72}"/>
              </a:ext>
            </a:extLst>
          </p:cNvPr>
          <p:cNvSpPr/>
          <p:nvPr/>
        </p:nvSpPr>
        <p:spPr>
          <a:xfrm>
            <a:off x="285304" y="4461828"/>
            <a:ext cx="362735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Коллегия комитета образования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E6F05BB7-995C-C128-8CC6-6EB114C34A6D}"/>
              </a:ext>
            </a:extLst>
          </p:cNvPr>
          <p:cNvSpPr/>
          <p:nvPr/>
        </p:nvSpPr>
        <p:spPr>
          <a:xfrm>
            <a:off x="285304" y="5306577"/>
            <a:ext cx="32409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Председатель профсоюза входит в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состав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коллегии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30A75D2C-1120-5702-98B0-6E6585331E37}"/>
              </a:ext>
            </a:extLst>
          </p:cNvPr>
          <p:cNvSpPr/>
          <p:nvPr/>
        </p:nvSpPr>
        <p:spPr>
          <a:xfrm>
            <a:off x="3721504" y="4462840"/>
            <a:ext cx="299251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Общественный совет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3" name="Text 6">
            <a:extLst>
              <a:ext uri="{FF2B5EF4-FFF2-40B4-BE49-F238E27FC236}">
                <a16:creationId xmlns:a16="http://schemas.microsoft.com/office/drawing/2014/main" id="{260E4C8E-39C9-FAD5-634D-ABEBCD4DCBD2}"/>
              </a:ext>
            </a:extLst>
          </p:cNvPr>
          <p:cNvSpPr/>
          <p:nvPr/>
        </p:nvSpPr>
        <p:spPr>
          <a:xfrm>
            <a:off x="3721504" y="5306577"/>
            <a:ext cx="320167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Участие в общественном совете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комитете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4" name="Text 8">
            <a:extLst>
              <a:ext uri="{FF2B5EF4-FFF2-40B4-BE49-F238E27FC236}">
                <a16:creationId xmlns:a16="http://schemas.microsoft.com/office/drawing/2014/main" id="{469F1565-92E5-E5B8-F6F8-5685D96E05B1}"/>
              </a:ext>
            </a:extLst>
          </p:cNvPr>
          <p:cNvSpPr/>
          <p:nvPr/>
        </p:nvSpPr>
        <p:spPr>
          <a:xfrm>
            <a:off x="7182645" y="4461828"/>
            <a:ext cx="36273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Аттестационная комиссия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5" name="Text 9">
            <a:extLst>
              <a:ext uri="{FF2B5EF4-FFF2-40B4-BE49-F238E27FC236}">
                <a16:creationId xmlns:a16="http://schemas.microsoft.com/office/drawing/2014/main" id="{50606056-749A-5E45-2F51-8717F2DBE203}"/>
              </a:ext>
            </a:extLst>
          </p:cNvPr>
          <p:cNvSpPr/>
          <p:nvPr/>
        </p:nvSpPr>
        <p:spPr>
          <a:xfrm>
            <a:off x="7182645" y="5306577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Представительство в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аттестационной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комиссии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2F55A8-D68B-4937-A7E7-163690F4CC8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87" y="125132"/>
            <a:ext cx="2340000" cy="14342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FE5E6C-2DF6-4845-9520-0BA2A03D4D9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87" y="1727128"/>
            <a:ext cx="2340000" cy="207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0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72F82-F910-928B-9806-1C3704EB7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4383C42-F9E9-6A5E-8245-B5F3087C1B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4F65D14-23AB-57BD-D742-D7AAE183274E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EB908A-FD70-A4DC-70DB-0BD0EEBAB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105CE77F-1FC8-5196-B6DC-57E1A5CE61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9EC479C7-A796-F9ED-7A23-207960212C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53BE5E5E-1515-3229-9B0D-CB0EFFC13D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83BC7F5D-1346-38EC-1262-4100C1E30D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9924C0A-4D1B-3DBB-5908-269CE11AC3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9DE673A8-9914-9C08-3E4E-A202BC790AAD}"/>
              </a:ext>
            </a:extLst>
          </p:cNvPr>
          <p:cNvSpPr/>
          <p:nvPr/>
        </p:nvSpPr>
        <p:spPr>
          <a:xfrm>
            <a:off x="285305" y="461765"/>
            <a:ext cx="10357295" cy="13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Социальное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партнерство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в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образовании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Волгоградской</a:t>
            </a:r>
            <a:r>
              <a:rPr lang="en-US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области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B4185BB-2A64-679E-ECCC-6FE66169C261}"/>
              </a:ext>
            </a:extLst>
          </p:cNvPr>
          <p:cNvSpPr/>
          <p:nvPr/>
        </p:nvSpPr>
        <p:spPr>
          <a:xfrm>
            <a:off x="285303" y="1659228"/>
            <a:ext cx="6225225" cy="410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Решение вопросов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оплаты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труда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:</a:t>
            </a:r>
            <a:endParaRPr lang="en-US" sz="24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2BFDB09-A2AA-E849-B0ED-67825FAD8A90}"/>
              </a:ext>
            </a:extLst>
          </p:cNvPr>
          <p:cNvSpPr/>
          <p:nvPr/>
        </p:nvSpPr>
        <p:spPr>
          <a:xfrm>
            <a:off x="285304" y="2150610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Изменение размеров финансирования организаций.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90620FF5-78E1-67A2-B2C2-B738EA370635}"/>
              </a:ext>
            </a:extLst>
          </p:cNvPr>
          <p:cNvSpPr/>
          <p:nvPr/>
        </p:nvSpPr>
        <p:spPr>
          <a:xfrm>
            <a:off x="285304" y="2593950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Регулирование рабочего времени воспитателей.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1696FB9D-199C-0C85-CC37-14C5B3A3CC1D}"/>
              </a:ext>
            </a:extLst>
          </p:cNvPr>
          <p:cNvSpPr/>
          <p:nvPr/>
        </p:nvSpPr>
        <p:spPr>
          <a:xfrm>
            <a:off x="285304" y="3037290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Индексация пособий молодым специалистам.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22" name="Text 0">
            <a:extLst>
              <a:ext uri="{FF2B5EF4-FFF2-40B4-BE49-F238E27FC236}">
                <a16:creationId xmlns:a16="http://schemas.microsoft.com/office/drawing/2014/main" id="{A5B3CDE4-0384-1872-85E6-326C55DB09FD}"/>
              </a:ext>
            </a:extLst>
          </p:cNvPr>
          <p:cNvSpPr/>
          <p:nvPr/>
        </p:nvSpPr>
        <p:spPr>
          <a:xfrm>
            <a:off x="285304" y="4445311"/>
            <a:ext cx="7029896" cy="5117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Аттестация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педагогических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работников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:</a:t>
            </a:r>
            <a:endParaRPr lang="en-US" sz="24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6" name="Text 6">
            <a:extLst>
              <a:ext uri="{FF2B5EF4-FFF2-40B4-BE49-F238E27FC236}">
                <a16:creationId xmlns:a16="http://schemas.microsoft.com/office/drawing/2014/main" id="{392A5A82-8143-A970-6A36-858186354283}"/>
              </a:ext>
            </a:extLst>
          </p:cNvPr>
          <p:cNvSpPr/>
          <p:nvPr/>
        </p:nvSpPr>
        <p:spPr>
          <a:xfrm>
            <a:off x="285304" y="5037478"/>
            <a:ext cx="6926382" cy="417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1704 педагогических работника аттестовано в 2024 году.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3B654319-A659-C541-3CA1-406A4E7A013A}"/>
              </a:ext>
            </a:extLst>
          </p:cNvPr>
          <p:cNvSpPr/>
          <p:nvPr/>
        </p:nvSpPr>
        <p:spPr>
          <a:xfrm>
            <a:off x="285304" y="5535468"/>
            <a:ext cx="605170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945 работников получили высшую категорию.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B357D9B5-300A-6D13-C614-8F930E4399B7}"/>
              </a:ext>
            </a:extLst>
          </p:cNvPr>
          <p:cNvSpPr/>
          <p:nvPr/>
        </p:nvSpPr>
        <p:spPr>
          <a:xfrm>
            <a:off x="285304" y="5969285"/>
            <a:ext cx="605170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700 работников получили первую категорию.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41" name="Text 0">
            <a:extLst>
              <a:ext uri="{FF2B5EF4-FFF2-40B4-BE49-F238E27FC236}">
                <a16:creationId xmlns:a16="http://schemas.microsoft.com/office/drawing/2014/main" id="{1E6FB3B3-160C-BEFA-13FF-A05447B34021}"/>
              </a:ext>
            </a:extLst>
          </p:cNvPr>
          <p:cNvSpPr/>
          <p:nvPr/>
        </p:nvSpPr>
        <p:spPr>
          <a:xfrm>
            <a:off x="7199285" y="3480630"/>
            <a:ext cx="3340060" cy="354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Коллективные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400" b="1" dirty="0" err="1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договоры</a:t>
            </a:r>
            <a:r>
              <a:rPr lang="en-US" sz="2400" b="1" dirty="0">
                <a:solidFill>
                  <a:srgbClr val="1A1A1A"/>
                </a:solidFill>
                <a:latin typeface="Fira Sans" panose="020B0503050000020004" pitchFamily="34" charset="0"/>
                <a:ea typeface="Libre Baskerville" pitchFamily="34" charset="-122"/>
                <a:cs typeface="Libre Baskerville" pitchFamily="34" charset="-120"/>
              </a:rPr>
              <a:t>:</a:t>
            </a:r>
            <a:endParaRPr lang="en-US" sz="2400" b="1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43" name="Text 2">
            <a:extLst>
              <a:ext uri="{FF2B5EF4-FFF2-40B4-BE49-F238E27FC236}">
                <a16:creationId xmlns:a16="http://schemas.microsoft.com/office/drawing/2014/main" id="{594FA8BD-CA7F-7E9A-037E-7357F6A8C52D}"/>
              </a:ext>
            </a:extLst>
          </p:cNvPr>
          <p:cNvSpPr/>
          <p:nvPr/>
        </p:nvSpPr>
        <p:spPr>
          <a:xfrm>
            <a:off x="2749539" y="3915398"/>
            <a:ext cx="7789806" cy="4494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buNone/>
            </a:pP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Open Sans" pitchFamily="34" charset="-122"/>
                <a:cs typeface="Open Sans" pitchFamily="34" charset="-120"/>
              </a:rPr>
              <a:t>98% первичных профсоюзных организаций имеют договоры.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86D2BC-F87C-4D99-8218-7F64A15EA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9909" y="761439"/>
            <a:ext cx="2402032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2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D4FE9-6456-B552-FD77-37FDB9E6B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B6E250B-65E6-D4DD-7858-0ADACAABA7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A730BC-A7CC-7AFA-960D-D2B3B0B39C9C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158A527-C17F-0447-EA5F-7C0488200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B3AAE2C1-EEAC-4323-34CE-5BAE12083F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09EE24CF-34FB-8378-8CFA-7B16DFF3B2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06847AE7-60EA-919F-1A97-078CB5DED9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84EF3F24-7620-A0E3-7505-94E2629A75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12DEF19-5E0A-E1CB-6442-C6151CAFD8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AE9ADABC-5106-E49E-640E-36A554AAC47A}"/>
              </a:ext>
            </a:extLst>
          </p:cNvPr>
          <p:cNvSpPr/>
          <p:nvPr/>
        </p:nvSpPr>
        <p:spPr>
          <a:xfrm>
            <a:off x="285305" y="461765"/>
            <a:ext cx="10357295" cy="13416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Правозащитная работа в 2024 году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CB05042A-ECD1-BE05-ED43-8EED66256F25}"/>
              </a:ext>
            </a:extLst>
          </p:cNvPr>
          <p:cNvSpPr/>
          <p:nvPr/>
        </p:nvSpPr>
        <p:spPr>
          <a:xfrm>
            <a:off x="357552" y="1763568"/>
            <a:ext cx="5202000" cy="4841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Результаты и </a:t>
            </a:r>
            <a:r>
              <a:rPr lang="en-US" sz="2400" b="1" dirty="0" err="1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достижения</a:t>
            </a:r>
            <a:r>
              <a:rPr lang="en-US" sz="2400" b="1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2400" dirty="0">
              <a:latin typeface="Fira Sans" panose="020B0503050000020004" pitchFamily="34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C6C285B-CDEB-713A-CA43-396ADF5221E9}"/>
              </a:ext>
            </a:extLst>
          </p:cNvPr>
          <p:cNvSpPr/>
          <p:nvPr/>
        </p:nvSpPr>
        <p:spPr>
          <a:xfrm>
            <a:off x="223439" y="2613442"/>
            <a:ext cx="10173143" cy="3771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just">
              <a:lnSpc>
                <a:spcPts val="2000"/>
              </a:lnSpc>
              <a:spcBef>
                <a:spcPts val="1200"/>
              </a:spcBef>
              <a:buSzPct val="100000"/>
              <a:buChar char="•"/>
            </a:pPr>
            <a:r>
              <a:rPr lang="en-US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Проведена правовая оценка трех нормативных актов Волгоградской области для соответствия законодательству.</a:t>
            </a:r>
            <a:endParaRPr lang="en-US" sz="2000" dirty="0">
              <a:latin typeface="Fira Sans" panose="020B0503050000020004" pitchFamily="34" charset="0"/>
            </a:endParaRPr>
          </a:p>
          <a:p>
            <a:pPr marL="342900" indent="-342900" algn="just">
              <a:lnSpc>
                <a:spcPts val="2000"/>
              </a:lnSpc>
              <a:spcBef>
                <a:spcPts val="1200"/>
              </a:spcBef>
              <a:buSzPct val="100000"/>
              <a:buChar char="•"/>
            </a:pPr>
            <a:r>
              <a:rPr lang="en-US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Экспертиза 1983 локальных нормативных актов образовательных организаций, 416 коллективных договоров.</a:t>
            </a:r>
            <a:endParaRPr lang="en-US" sz="2000" dirty="0">
              <a:latin typeface="Fira Sans" panose="020B0503050000020004" pitchFamily="34" charset="0"/>
            </a:endParaRPr>
          </a:p>
          <a:p>
            <a:pPr marL="342900" indent="-342900" algn="just">
              <a:lnSpc>
                <a:spcPts val="2000"/>
              </a:lnSpc>
              <a:spcBef>
                <a:spcPts val="1200"/>
              </a:spcBef>
              <a:buSzPct val="100000"/>
              <a:buChar char="•"/>
            </a:pPr>
            <a:r>
              <a:rPr lang="en-US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Достигнут экономический эффект в размере 38 млн. руб. благодаря правозащитной деятельности.</a:t>
            </a:r>
            <a:endParaRPr lang="en-US" sz="2000" dirty="0">
              <a:latin typeface="Fira Sans" panose="020B0503050000020004" pitchFamily="34" charset="0"/>
            </a:endParaRPr>
          </a:p>
        </p:txBody>
      </p:sp>
      <p:pic>
        <p:nvPicPr>
          <p:cNvPr id="7" name="Рисунок 6" descr="Изображение выглядит как текст, снимок экрана, графический дизайн, диаграм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5A1C22E-D00E-70A8-83F6-BBC4BD558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600" y="4438808"/>
            <a:ext cx="289254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331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1A635-DDFD-43A0-E0AD-6FD59954E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B2FD536-DEAF-23D5-DFE7-BA050C5260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E02B546-82A5-3652-B2BB-B9AE40EAF5DC}"/>
              </a:ext>
            </a:extLst>
          </p:cNvPr>
          <p:cNvSpPr/>
          <p:nvPr/>
        </p:nvSpPr>
        <p:spPr>
          <a:xfrm>
            <a:off x="-1803400" y="-820057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00E95D7-98F3-75B3-C75B-F388693C88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51A7D74E-3B91-1C6B-B0B8-3A682D4428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A2A1519B-DF9A-A636-5E33-5A9281E0B6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249610CF-F502-2A3D-28D5-15EBD0C87F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3DEE9F6F-80E1-5C19-072E-30D0990EEF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7F8E723-578A-E128-5458-66E40B230E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C4350AA-0C82-F6F7-97CB-F80AC6D86DFA}"/>
              </a:ext>
            </a:extLst>
          </p:cNvPr>
          <p:cNvSpPr/>
          <p:nvPr/>
        </p:nvSpPr>
        <p:spPr>
          <a:xfrm>
            <a:off x="285306" y="461765"/>
            <a:ext cx="7900752" cy="644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1A1A1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Правозащитная работа в 2024 году</a:t>
            </a:r>
            <a:endParaRPr lang="en-US" sz="3600" dirty="0">
              <a:solidFill>
                <a:srgbClr val="1A1A1A"/>
              </a:solidFill>
            </a:endParaRPr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A13A8747-4704-453E-9F95-907825C89FD8}"/>
              </a:ext>
            </a:extLst>
          </p:cNvPr>
          <p:cNvSpPr/>
          <p:nvPr/>
        </p:nvSpPr>
        <p:spPr>
          <a:xfrm>
            <a:off x="285305" y="1106762"/>
            <a:ext cx="6871399" cy="44722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400" b="1" kern="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Основные </a:t>
            </a:r>
            <a:r>
              <a:rPr lang="en-US" sz="2400" b="1" kern="0" dirty="0" err="1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направления</a:t>
            </a:r>
            <a:r>
              <a:rPr lang="en-US" sz="2400" b="1" kern="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деятельности</a:t>
            </a:r>
            <a:r>
              <a:rPr lang="en-US" sz="2400" b="1" kern="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2400" b="1" kern="0" dirty="0">
              <a:latin typeface="Fira Sans" panose="020B0503050000020004" pitchFamily="34" charset="0"/>
            </a:endParaRP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467B2AC5-9F92-DA3A-9E50-D42E6700A1F6}"/>
              </a:ext>
            </a:extLst>
          </p:cNvPr>
          <p:cNvSpPr/>
          <p:nvPr/>
        </p:nvSpPr>
        <p:spPr>
          <a:xfrm>
            <a:off x="285305" y="1602969"/>
            <a:ext cx="10085152" cy="271503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just">
              <a:lnSpc>
                <a:spcPts val="2000"/>
              </a:lnSpc>
              <a:spcBef>
                <a:spcPts val="1200"/>
              </a:spcBef>
              <a:buSzPct val="100000"/>
              <a:buChar char="•"/>
            </a:pPr>
            <a:r>
              <a:rPr lang="en-US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Проведено 427 проверок работодателей, включая 330 комплексных, для обеспечения соблюдения трудового законодательства.</a:t>
            </a:r>
            <a:endParaRPr lang="en-US" sz="2000" dirty="0">
              <a:latin typeface="Fira Sans" panose="020B0503050000020004" pitchFamily="34" charset="0"/>
            </a:endParaRPr>
          </a:p>
          <a:p>
            <a:pPr marL="342900" indent="-342900" algn="just">
              <a:lnSpc>
                <a:spcPts val="2000"/>
              </a:lnSpc>
              <a:spcBef>
                <a:spcPts val="1200"/>
              </a:spcBef>
              <a:buSzPct val="100000"/>
              <a:buChar char="•"/>
            </a:pPr>
            <a:r>
              <a:rPr lang="en-US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Разработано 456 коллективных договоров и соглашений, улучшая условия труда и социальные гарантии работников.</a:t>
            </a:r>
            <a:endParaRPr lang="en-US" sz="2000" dirty="0">
              <a:latin typeface="Fira Sans" panose="020B0503050000020004" pitchFamily="34" charset="0"/>
            </a:endParaRPr>
          </a:p>
          <a:p>
            <a:pPr marL="342900" indent="-342900" algn="just">
              <a:lnSpc>
                <a:spcPts val="2000"/>
              </a:lnSpc>
              <a:spcBef>
                <a:spcPts val="1200"/>
              </a:spcBef>
              <a:buSzPct val="100000"/>
              <a:buChar char="•"/>
            </a:pPr>
            <a:r>
              <a:rPr lang="en-US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Составлено 183 документа в судебные инстанции, обеспечивая защиту прав работников в судебном порядке.</a:t>
            </a:r>
            <a:endParaRPr lang="en-US" sz="2000" dirty="0">
              <a:latin typeface="Fira Sans" panose="020B0503050000020004" pitchFamily="34" charset="0"/>
            </a:endParaRPr>
          </a:p>
          <a:p>
            <a:pPr marL="342900" indent="-342900" algn="just">
              <a:lnSpc>
                <a:spcPts val="2000"/>
              </a:lnSpc>
              <a:spcBef>
                <a:spcPts val="1200"/>
              </a:spcBef>
              <a:buSzPct val="100000"/>
              <a:buChar char="•"/>
            </a:pPr>
            <a:r>
              <a:rPr lang="en-US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Организованы ежеквартальные вебинары "Зона Закона" для повышения правовой </a:t>
            </a:r>
            <a:r>
              <a:rPr lang="en-US" sz="2000" dirty="0" err="1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грамотности</a:t>
            </a:r>
            <a:r>
              <a:rPr lang="en-US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работников образования</a:t>
            </a:r>
            <a:r>
              <a:rPr lang="en-US" sz="2000" dirty="0">
                <a:solidFill>
                  <a:srgbClr val="000000"/>
                </a:solidFill>
                <a:latin typeface="Fira Sans" panose="020B0503050000020004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000" dirty="0">
              <a:latin typeface="Fira Sans" panose="020B05030500000200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4232B5-BF96-4855-A67B-E3A457EB5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988" y="4438808"/>
            <a:ext cx="3235958" cy="2160000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снимок экрана, графический дизайн, диаграм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98568A0-6E0D-2C01-75DD-B6A2DC29F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2600" y="4438808"/>
            <a:ext cx="2892549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934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EA21B-1A3B-5678-59C0-23C3DFBA2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43BC576-792B-5625-6703-44CC4F1C47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C2EE065-42DA-13EF-E6C8-405984577B10}"/>
              </a:ext>
            </a:extLst>
          </p:cNvPr>
          <p:cNvSpPr/>
          <p:nvPr/>
        </p:nvSpPr>
        <p:spPr>
          <a:xfrm>
            <a:off x="-1809750" y="-692150"/>
            <a:ext cx="14566735" cy="81407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15F139-C442-AE42-C11E-B31CB1590F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6589438"/>
            <a:ext cx="2641600" cy="268562"/>
          </a:xfrm>
        </p:spPr>
        <p:txBody>
          <a:bodyPr anchor="t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050" b="1" dirty="0">
                <a:solidFill>
                  <a:srgbClr val="1A1A1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ПУБЛИЧНЫЙ ОТЧЕТ ЗА 2024 ГОД</a:t>
            </a:r>
            <a:endParaRPr lang="ru-RU" sz="9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</p:txBody>
      </p:sp>
      <p:grpSp>
        <p:nvGrpSpPr>
          <p:cNvPr id="13" name="Group 12" hidden="1">
            <a:extLst>
              <a:ext uri="{FF2B5EF4-FFF2-40B4-BE49-F238E27FC236}">
                <a16:creationId xmlns:a16="http://schemas.microsoft.com/office/drawing/2014/main" id="{2A8D5DE2-A3EB-AF3D-C9B0-0F7EA85955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03868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 hidden="1">
              <a:extLst>
                <a:ext uri="{FF2B5EF4-FFF2-40B4-BE49-F238E27FC236}">
                  <a16:creationId xmlns:a16="http://schemas.microsoft.com/office/drawing/2014/main" id="{5FE52BC8-B794-CFA5-5D0C-867EC62479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5" name="Rectangle 14" hidden="1">
              <a:extLst>
                <a:ext uri="{FF2B5EF4-FFF2-40B4-BE49-F238E27FC236}">
                  <a16:creationId xmlns:a16="http://schemas.microsoft.com/office/drawing/2014/main" id="{B057437F-DCE4-8561-61DC-3AF81BCE92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  <p:sp>
          <p:nvSpPr>
            <p:cNvPr id="16" name="Rectangle 15" hidden="1">
              <a:extLst>
                <a:ext uri="{FF2B5EF4-FFF2-40B4-BE49-F238E27FC236}">
                  <a16:creationId xmlns:a16="http://schemas.microsoft.com/office/drawing/2014/main" id="{55990D09-212C-0B83-7FC9-7751C1FB70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FC3FD2CD-3EA6-21EF-0A8E-FB2C4628F8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65041BCB-DD5E-117F-EF17-AF885582042B}"/>
              </a:ext>
            </a:extLst>
          </p:cNvPr>
          <p:cNvSpPr/>
          <p:nvPr/>
        </p:nvSpPr>
        <p:spPr>
          <a:xfrm>
            <a:off x="285306" y="461766"/>
            <a:ext cx="6277420" cy="671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Охрана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труда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за</a:t>
            </a:r>
            <a:r>
              <a:rPr lang="en-US" sz="3600" dirty="0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 2024 </a:t>
            </a:r>
            <a:r>
              <a:rPr lang="en-US" sz="3600" dirty="0" err="1">
                <a:solidFill>
                  <a:srgbClr val="1A1A1A"/>
                </a:solidFill>
                <a:latin typeface="Libre Baskerville" panose="02000000000000000000" pitchFamily="2" charset="0"/>
                <a:ea typeface="MuseoModerno Medium" pitchFamily="34" charset="-122"/>
                <a:cs typeface="MuseoModerno Medium" pitchFamily="34" charset="-120"/>
              </a:rPr>
              <a:t>год</a:t>
            </a:r>
            <a:endParaRPr lang="en-US" sz="3600" dirty="0">
              <a:solidFill>
                <a:srgbClr val="1A1A1A"/>
              </a:solidFill>
              <a:latin typeface="Libre Baskerville" panose="02000000000000000000" pitchFamily="2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F2679716-2A74-1C2A-608A-78025D7950F5}"/>
              </a:ext>
            </a:extLst>
          </p:cNvPr>
          <p:cNvSpPr/>
          <p:nvPr/>
        </p:nvSpPr>
        <p:spPr>
          <a:xfrm>
            <a:off x="285305" y="1175468"/>
            <a:ext cx="9686008" cy="12864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I.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На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защите охраны труда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находятся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:</a:t>
            </a:r>
            <a:endParaRPr lang="ru-RU" sz="2000" b="1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  <a:p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Главный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технический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инспектор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труда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обкома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Профсоюза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- 1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Внештатные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технические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инспекторы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труда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– 58</a:t>
            </a: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Уполномоченные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охране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труда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ТОП и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учебных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заведений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– 1184</a:t>
            </a:r>
            <a:endParaRPr lang="ru-RU" sz="2000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  <a:p>
            <a:pPr lvl="0"/>
            <a:endParaRPr lang="en-US" sz="2000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  <a:p>
            <a:pPr lvl="0"/>
            <a:endParaRPr lang="en-US" sz="2000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  <a:p>
            <a:pPr lvl="0"/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lvl="0"/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lvl="0"/>
            <a:endParaRPr lang="en-US" sz="2000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  <a:p>
            <a:pPr lvl="0"/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lvl="0"/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C0E93AB6-74F7-3A1C-7CA2-74E1D2B3705F}"/>
              </a:ext>
            </a:extLst>
          </p:cNvPr>
          <p:cNvSpPr/>
          <p:nvPr/>
        </p:nvSpPr>
        <p:spPr>
          <a:xfrm>
            <a:off x="285306" y="1492019"/>
            <a:ext cx="877146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494E9BD5-A6C3-62F7-D6C3-AA265C711131}"/>
              </a:ext>
            </a:extLst>
          </p:cNvPr>
          <p:cNvSpPr/>
          <p:nvPr/>
        </p:nvSpPr>
        <p:spPr>
          <a:xfrm>
            <a:off x="285306" y="1875249"/>
            <a:ext cx="8771467" cy="395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2000" dirty="0">
              <a:solidFill>
                <a:srgbClr val="1A1A1A"/>
              </a:solidFill>
              <a:latin typeface="Fira Sans" panose="020B0503050000020004" pitchFamily="34" charset="0"/>
            </a:endParaRPr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EC4E25D9-7BB0-15C8-2D14-6CE6D95B3843}"/>
              </a:ext>
            </a:extLst>
          </p:cNvPr>
          <p:cNvSpPr/>
          <p:nvPr/>
        </p:nvSpPr>
        <p:spPr>
          <a:xfrm>
            <a:off x="13262270" y="6503325"/>
            <a:ext cx="3690818" cy="466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endParaRPr lang="en-US" sz="2900" dirty="0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0B3C390B-B775-AC70-DE7C-24752AD648BC}"/>
              </a:ext>
            </a:extLst>
          </p:cNvPr>
          <p:cNvSpPr/>
          <p:nvPr/>
        </p:nvSpPr>
        <p:spPr>
          <a:xfrm>
            <a:off x="17416242" y="6503325"/>
            <a:ext cx="3690818" cy="466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buNone/>
            </a:pPr>
            <a:endParaRPr lang="en-US" sz="2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351C72-994A-4ECF-E1EB-3E84EB50D58E}"/>
              </a:ext>
            </a:extLst>
          </p:cNvPr>
          <p:cNvSpPr txBox="1"/>
          <p:nvPr/>
        </p:nvSpPr>
        <p:spPr>
          <a:xfrm>
            <a:off x="285305" y="2548613"/>
            <a:ext cx="7614095" cy="132343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lvl="0"/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II.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Инспекторы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труда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и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уполномоченные</a:t>
            </a: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провели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:</a:t>
            </a:r>
          </a:p>
          <a:p>
            <a:pPr lvl="0"/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2 935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проверок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соблюдения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работодателями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законодательства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об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охране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труда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РФ</a:t>
            </a:r>
          </a:p>
          <a:p>
            <a:pPr lvl="0"/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Выявили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3 959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нарушений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8F783F-1ABF-AD79-0BC6-35383918EB22}"/>
              </a:ext>
            </a:extLst>
          </p:cNvPr>
          <p:cNvSpPr txBox="1"/>
          <p:nvPr/>
        </p:nvSpPr>
        <p:spPr>
          <a:xfrm>
            <a:off x="285305" y="3958719"/>
            <a:ext cx="8141145" cy="132343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lvl="0"/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III.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Производственный</a:t>
            </a:r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b="1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травматизм</a:t>
            </a: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:</a:t>
            </a:r>
            <a:endParaRPr lang="en-US" sz="2000" b="1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  <a:p>
            <a:pPr lvl="0"/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Количество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несчастных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случаев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на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производстве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со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смертельным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исходом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–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нет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;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  <a:p>
            <a:pPr lvl="0"/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С тяжелыми последствиями – 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4B7B84-9C5E-8DC8-B226-A8EA8433ACE5}"/>
              </a:ext>
            </a:extLst>
          </p:cNvPr>
          <p:cNvSpPr txBox="1"/>
          <p:nvPr/>
        </p:nvSpPr>
        <p:spPr>
          <a:xfrm>
            <a:off x="285305" y="5368825"/>
            <a:ext cx="6277420" cy="707886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lvl="0"/>
            <a:r>
              <a:rPr lang="en-US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IV. </a:t>
            </a:r>
            <a:r>
              <a:rPr lang="ru-RU" sz="2000" b="1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Специальная оценка условий труда:</a:t>
            </a:r>
          </a:p>
          <a:p>
            <a:pPr lvl="0"/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На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8 338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рабочих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местах</a:t>
            </a:r>
            <a:r>
              <a:rPr lang="en-US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2000" dirty="0" err="1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проведена</a:t>
            </a:r>
            <a:r>
              <a:rPr lang="ru-RU" sz="2000" dirty="0">
                <a:solidFill>
                  <a:srgbClr val="1A1A1A"/>
                </a:solidFill>
                <a:latin typeface="Fira Sans" panose="020B0503050000020004" pitchFamily="34" charset="0"/>
                <a:ea typeface="MuseoModerno Medium" pitchFamily="34" charset="-122"/>
                <a:cs typeface="MuseoModerno Medium" pitchFamily="34" charset="-120"/>
              </a:rPr>
              <a:t> СОУТ</a:t>
            </a:r>
            <a:endParaRPr lang="en-US" sz="2000" dirty="0">
              <a:solidFill>
                <a:srgbClr val="1A1A1A"/>
              </a:solidFill>
              <a:latin typeface="Fira Sans" panose="020B0503050000020004" pitchFamily="34" charset="0"/>
              <a:ea typeface="MuseoModerno Medium" pitchFamily="34" charset="-122"/>
              <a:cs typeface="MuseoModerno Medium" pitchFamily="34" charset="-120"/>
            </a:endParaRPr>
          </a:p>
        </p:txBody>
      </p:sp>
      <p:pic>
        <p:nvPicPr>
          <p:cNvPr id="6" name="Рисунок 5" descr="Изображение выглядит как одежда, обувь, человек, тек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D8CC863-8A92-5BD9-E39B-49DCB064963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078" y="3714655"/>
            <a:ext cx="2520000" cy="189000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одежда, человек, улыбка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4811B7F-0116-9005-48CE-C900C68D8F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6078" y="1174833"/>
            <a:ext cx="2520000" cy="18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688736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Другая 1">
      <a:majorFont>
        <a:latin typeface="Libre Baskerville"/>
        <a:ea typeface=""/>
        <a:cs typeface=""/>
      </a:majorFont>
      <a:minorFont>
        <a:latin typeface="Fira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2386</Words>
  <Application>Microsoft Office PowerPoint</Application>
  <PresentationFormat>Широкоэкранный</PresentationFormat>
  <Paragraphs>348</Paragraphs>
  <Slides>37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63" baseType="lpstr">
      <vt:lpstr>Agency FB</vt:lpstr>
      <vt:lpstr>Aptos</vt:lpstr>
      <vt:lpstr>Arial</vt:lpstr>
      <vt:lpstr>Barlow Bold</vt:lpstr>
      <vt:lpstr>Calibri</vt:lpstr>
      <vt:lpstr>Crimson Pro Bold</vt:lpstr>
      <vt:lpstr>Fira Sans</vt:lpstr>
      <vt:lpstr>Georgia</vt:lpstr>
      <vt:lpstr>Helvetica</vt:lpstr>
      <vt:lpstr>Instrument Sans Medium</vt:lpstr>
      <vt:lpstr>Instrument Sans Semi Bold</vt:lpstr>
      <vt:lpstr>Libre Baskerville</vt:lpstr>
      <vt:lpstr>Lora</vt:lpstr>
      <vt:lpstr>Lucida Sans Unicode</vt:lpstr>
      <vt:lpstr>Montserrat</vt:lpstr>
      <vt:lpstr>MuseoModerno Medium</vt:lpstr>
      <vt:lpstr>Open Sans</vt:lpstr>
      <vt:lpstr>Platypi Medium</vt:lpstr>
      <vt:lpstr>Raleway</vt:lpstr>
      <vt:lpstr>Roboto</vt:lpstr>
      <vt:lpstr>Source Sans Pro</vt:lpstr>
      <vt:lpstr>Source Serif Pro</vt:lpstr>
      <vt:lpstr>Symbol</vt:lpstr>
      <vt:lpstr>Times New Roman</vt:lpstr>
      <vt:lpstr>1_Тема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63</cp:revision>
  <dcterms:created xsi:type="dcterms:W3CDTF">2024-12-03T14:13:43Z</dcterms:created>
  <dcterms:modified xsi:type="dcterms:W3CDTF">2025-03-03T13:14:32Z</dcterms:modified>
</cp:coreProperties>
</file>