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57" r:id="rId5"/>
    <p:sldId id="258" r:id="rId6"/>
    <p:sldId id="268" r:id="rId7"/>
    <p:sldId id="259" r:id="rId8"/>
    <p:sldId id="260" r:id="rId9"/>
    <p:sldId id="262" r:id="rId10"/>
    <p:sldId id="264" r:id="rId11"/>
    <p:sldId id="281" r:id="rId12"/>
    <p:sldId id="272" r:id="rId13"/>
    <p:sldId id="269" r:id="rId14"/>
    <p:sldId id="270" r:id="rId15"/>
    <p:sldId id="273" r:id="rId16"/>
    <p:sldId id="274" r:id="rId17"/>
    <p:sldId id="275" r:id="rId18"/>
    <p:sldId id="276" r:id="rId19"/>
    <p:sldId id="277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6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дни нетрудоспособности</c:v>
                </c:pt>
              </c:strCache>
            </c:strRef>
          </c:tx>
          <c:invertIfNegative val="1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21</c:v>
                </c:pt>
                <c:pt idx="2">
                  <c:v>19</c:v>
                </c:pt>
                <c:pt idx="3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сброс веса</c:v>
                </c:pt>
              </c:strCache>
            </c:strRef>
          </c:tx>
          <c:invertIfNegative val="1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</c:v>
                </c:pt>
                <c:pt idx="1">
                  <c:v>12</c:v>
                </c:pt>
                <c:pt idx="2">
                  <c:v>24</c:v>
                </c:pt>
                <c:pt idx="3">
                  <c:v>31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занятия спортом</c:v>
                </c:pt>
              </c:strCache>
            </c:strRef>
          </c:tx>
          <c:invertIfNegative val="1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11</c:v>
                </c:pt>
                <c:pt idx="1">
                  <c:v>17</c:v>
                </c:pt>
                <c:pt idx="2">
                  <c:v>28</c:v>
                </c:pt>
                <c:pt idx="3">
                  <c:v>35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правильное питание</c:v>
                </c:pt>
              </c:strCache>
            </c:strRef>
          </c:tx>
          <c:invertIfNegative val="1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24</c:v>
                </c:pt>
                <c:pt idx="1">
                  <c:v>37</c:v>
                </c:pt>
                <c:pt idx="2">
                  <c:v>45</c:v>
                </c:pt>
                <c:pt idx="3">
                  <c:v>67</c:v>
                </c:pt>
              </c:numCache>
            </c:numRef>
          </c:val>
        </c:ser>
        <c:axId val="74578176"/>
        <c:axId val="74862592"/>
      </c:barChart>
      <c:catAx>
        <c:axId val="74578176"/>
        <c:scaling>
          <c:orientation val="minMax"/>
        </c:scaling>
        <c:delete val="1"/>
        <c:axPos val="b"/>
        <c:numFmt formatCode="General" sourceLinked="1"/>
        <c:majorTickMark val="cross"/>
        <c:minorTickMark val="cross"/>
        <c:tickLblPos val="nextTo"/>
        <c:crossAx val="74862592"/>
        <c:crosses val="autoZero"/>
        <c:auto val="1"/>
        <c:lblAlgn val="ctr"/>
        <c:lblOffset val="100"/>
        <c:noMultiLvlLbl val="1"/>
      </c:catAx>
      <c:valAx>
        <c:axId val="74862592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74578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5548993875765571E-2"/>
          <c:y val="4.4795264223933533E-2"/>
          <c:w val="0.31310597688446873"/>
          <c:h val="0.46602956867344991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3.sld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428596" y="2643182"/>
            <a:ext cx="8001056" cy="285752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Роль профсоюзной организации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 создании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условий для сохранения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здоровья работников </a:t>
            </a:r>
            <a:endParaRPr kumimoji="0" lang="ru-RU" sz="2400" b="1" i="0" u="none" strike="noStrike" kern="1200" cap="small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муниципального общеобразовательного учреждения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«Гимназия №10 Кировского района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Волгограда» 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42852"/>
            <a:ext cx="61436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«Восстановление здоровья, повышение продолжительности и качества жизни россиян является одной из основных целей развития страны.»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Президент РФ Владимир Путин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Психологические консультации и тренинги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923176"/>
          </a:xfrm>
        </p:spPr>
        <p:txBody>
          <a:bodyPr/>
          <a:lstStyle/>
          <a:p>
            <a:endParaRPr lang="ru-RU" i="1" dirty="0" smtClean="0"/>
          </a:p>
          <a:p>
            <a:r>
              <a:rPr lang="ru-RU" i="1" dirty="0" smtClean="0"/>
              <a:t>Здоровьем слаб, так и духом не герой.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483" name="Picture 3" descr="md7b9539d36b7b1449e6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196752"/>
            <a:ext cx="3816424" cy="516036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20484" name="Picture 4" descr="C:\Users\1\Desktop\спартакиада\псих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6912"/>
            <a:ext cx="3042592" cy="2376264"/>
          </a:xfrm>
          <a:prstGeom prst="rect">
            <a:avLst/>
          </a:prstGeom>
          <a:noFill/>
        </p:spPr>
      </p:pic>
      <p:pic>
        <p:nvPicPr>
          <p:cNvPr id="20485" name="Picture 5" descr="C:\Users\1\Desktop\спартакиада\псих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509120"/>
            <a:ext cx="2990111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5000628" y="714356"/>
            <a:ext cx="3571899" cy="5534044"/>
          </a:xfrm>
        </p:spPr>
        <p:txBody>
          <a:bodyPr/>
          <a:lstStyle/>
          <a:p>
            <a:r>
              <a:rPr lang="ru-RU" dirty="0" smtClean="0"/>
              <a:t>По итогам внедрения данной программы наше учреждение было награждено дипломом за 2 место во всероссийском конкурсе «Здоровые решения» и денежной премией 30тыс.руб</a:t>
            </a:r>
            <a:endParaRPr lang="ru-RU" dirty="0"/>
          </a:p>
        </p:txBody>
      </p:sp>
      <p:pic>
        <p:nvPicPr>
          <p:cNvPr id="7171" name="Picture 3" descr="C:\Users\Голодова НН\Desktop\20250323_174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57223" y="1232527"/>
            <a:ext cx="5786480" cy="4464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05814" cy="47147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Мониторинг результативности программы </a:t>
            </a:r>
            <a:br>
              <a:rPr lang="ru-RU" sz="2800" dirty="0" smtClean="0"/>
            </a:br>
            <a:r>
              <a:rPr lang="ru-RU" sz="2800" dirty="0" smtClean="0"/>
              <a:t>«</a:t>
            </a:r>
            <a:r>
              <a:rPr lang="ru-RU" sz="2800" dirty="0" err="1" smtClean="0"/>
              <a:t>РеФорма</a:t>
            </a:r>
            <a:r>
              <a:rPr lang="ru-RU" sz="2800" dirty="0" smtClean="0"/>
              <a:t> здоровья» </a:t>
            </a:r>
            <a:br>
              <a:rPr lang="ru-RU" sz="2800" dirty="0" smtClean="0"/>
            </a:br>
            <a:r>
              <a:rPr lang="ru-RU" sz="2800" dirty="0" smtClean="0"/>
              <a:t>(с 01.01. по 01.04. каждого года)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785926"/>
          <a:ext cx="8686800" cy="4811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441438"/>
          </a:xfrm>
        </p:spPr>
        <p:txBody>
          <a:bodyPr>
            <a:normAutofit fontScale="90000"/>
          </a:bodyPr>
          <a:lstStyle/>
          <a:p>
            <a:pPr lvl="0"/>
            <a:r>
              <a:rPr lang="ru-RU" b="1" cap="none" dirty="0" smtClean="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  <a:t>С января 2024 года в гимназии начала своё действие программа корпоративного здоровья работников</a:t>
            </a:r>
            <a:r>
              <a:rPr lang="en-US" b="1" cap="none" dirty="0" smtClean="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  <a:t> “</a:t>
            </a:r>
            <a:r>
              <a:rPr lang="ru-RU" b="1" cap="none" dirty="0" smtClean="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  <a:t>Архипелаг Здоровье</a:t>
            </a:r>
            <a:r>
              <a:rPr lang="en-US" b="1" cap="none" dirty="0" smtClean="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  <a:t>»</a:t>
            </a:r>
            <a:r>
              <a:rPr lang="ru-RU" b="1" cap="none" dirty="0" smtClean="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  <a:t/>
            </a:r>
            <a:br>
              <a:rPr lang="ru-RU" b="1" cap="none" dirty="0" smtClean="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sz="quarter" idx="2"/>
          </p:nvPr>
        </p:nvGraphicFramePr>
        <p:xfrm>
          <a:off x="428596" y="1714488"/>
          <a:ext cx="3500462" cy="4929221"/>
        </p:xfrm>
        <a:graphic>
          <a:graphicData uri="http://schemas.openxmlformats.org/presentationml/2006/ole">
            <p:oleObj spid="_x0000_s3074" name="Документ" r:id="rId3" imgW="5940803" imgH="9252332" progId="Word.Document.12">
              <p:embed/>
            </p:oleObj>
          </a:graphicData>
        </a:graphic>
      </p:graphicFrame>
      <p:sp>
        <p:nvSpPr>
          <p:cNvPr id="8" name="Содержимое 2"/>
          <p:cNvSpPr>
            <a:spLocks noGrp="1"/>
          </p:cNvSpPr>
          <p:nvPr>
            <p:ph sz="quarter" idx="4"/>
          </p:nvPr>
        </p:nvSpPr>
        <p:spPr>
          <a:xfrm>
            <a:off x="4371974" y="1714488"/>
            <a:ext cx="4057677" cy="45339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4620"/>
                </a:solidFill>
              </a:rPr>
              <a:t>«Помочь людям решать проблемы, вставать на ноги, восстанавливать свое здоровье, становиться полноценными во всех отношениях людьми, жить полной жизнью и чувствовать себя здоровыми» </a:t>
            </a:r>
          </a:p>
          <a:p>
            <a:pPr>
              <a:buNone/>
            </a:pPr>
            <a:r>
              <a:rPr lang="ru-RU" b="1" dirty="0"/>
              <a:t>(</a:t>
            </a:r>
            <a:r>
              <a:rPr lang="ru-RU" b="1" dirty="0" err="1" smtClean="0"/>
              <a:t>В.В.Путин</a:t>
            </a:r>
            <a:r>
              <a:rPr lang="ru-RU" b="1" dirty="0" smtClean="0"/>
              <a:t>, Послание Федеральному</a:t>
            </a:r>
          </a:p>
          <a:p>
            <a:pPr>
              <a:buNone/>
            </a:pPr>
            <a:r>
              <a:rPr lang="ru-RU" b="1" dirty="0" smtClean="0"/>
              <a:t>собранию РФ, 2024 г.)</a:t>
            </a:r>
            <a:endParaRPr lang="ru-RU" b="1" dirty="0">
              <a:solidFill>
                <a:srgbClr val="00462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6766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Каждый модуль программы представлен в виде острова, на котором работники ОУ получают всю необходимую информацию, помощь в достижении единой цели – оздоровление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42844" y="1643050"/>
          <a:ext cx="8501122" cy="4775200"/>
        </p:xfrm>
        <a:graphic>
          <a:graphicData uri="http://schemas.openxmlformats.org/presentationml/2006/ole">
            <p:oleObj spid="_x0000_s4098" name="Слайд" r:id="rId3" imgW="3299286" imgH="2475089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4043362" cy="1143000"/>
          </a:xfrm>
        </p:spPr>
        <p:txBody>
          <a:bodyPr/>
          <a:lstStyle/>
          <a:p>
            <a:r>
              <a:rPr lang="ru-RU" b="1" dirty="0" smtClean="0"/>
              <a:t>Модуль-остров Энергичный </a:t>
            </a:r>
            <a:r>
              <a:rPr lang="ru-RU" b="1" dirty="0" err="1" smtClean="0"/>
              <a:t>движ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900486" cy="4210072"/>
          </a:xfrm>
        </p:spPr>
        <p:txBody>
          <a:bodyPr>
            <a:normAutofit fontScale="62500" lnSpcReduction="20000"/>
          </a:bodyPr>
          <a:lstStyle/>
          <a:p>
            <a:r>
              <a:rPr lang="ru-RU" sz="3200" i="1" dirty="0" smtClean="0"/>
              <a:t>-Консультации специалистов по направлению ведения ЗОЖ.</a:t>
            </a:r>
            <a:endParaRPr lang="ru-RU" sz="3200" dirty="0" smtClean="0"/>
          </a:p>
          <a:p>
            <a:r>
              <a:rPr lang="ru-RU" sz="3200" i="1" dirty="0" smtClean="0"/>
              <a:t>-Просмотр образовательных и мотивационных спортивных видеороликов.</a:t>
            </a:r>
            <a:endParaRPr lang="ru-RU" sz="3200" dirty="0" smtClean="0"/>
          </a:p>
          <a:p>
            <a:r>
              <a:rPr lang="ru-RU" sz="3200" i="1" dirty="0" smtClean="0"/>
              <a:t>-Участие в программе ГТО.</a:t>
            </a:r>
            <a:endParaRPr lang="ru-RU" sz="3200" dirty="0" smtClean="0"/>
          </a:p>
          <a:p>
            <a:r>
              <a:rPr lang="ru-RU" sz="3200" i="1" dirty="0" smtClean="0"/>
              <a:t>-Создание команды для выездов на районные/городские/областные соревнования.</a:t>
            </a:r>
            <a:endParaRPr lang="ru-RU" sz="32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5" y="2714620"/>
            <a:ext cx="3629050" cy="3786214"/>
          </a:xfrm>
        </p:spPr>
        <p:txBody>
          <a:bodyPr>
            <a:normAutofit fontScale="85000" lnSpcReduction="10000"/>
          </a:bodyPr>
          <a:lstStyle/>
          <a:p>
            <a:r>
              <a:rPr lang="ru-RU" sz="2200" i="1" dirty="0" smtClean="0"/>
              <a:t>-Проведение семейных спортивных мероприятий сотрудников образовательной организации Ежемесячные посещения спортивных секций (боулинг, бассейн).</a:t>
            </a:r>
            <a:endParaRPr lang="ru-RU" sz="2200" dirty="0" smtClean="0"/>
          </a:p>
          <a:p>
            <a:r>
              <a:rPr lang="ru-RU" sz="2200" i="1" dirty="0" smtClean="0"/>
              <a:t>-Еженедельные соревнования работников в пеших прогулках (с применением современных технологий)</a:t>
            </a:r>
            <a:endParaRPr lang="ru-RU" sz="2200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285720" y="1357298"/>
            <a:ext cx="3971924" cy="658368"/>
          </a:xfrm>
        </p:spPr>
        <p:txBody>
          <a:bodyPr/>
          <a:lstStyle/>
          <a:p>
            <a:r>
              <a:rPr lang="ru-RU" dirty="0" smtClean="0"/>
              <a:t>Организаторы: учителя физической культуры</a:t>
            </a:r>
            <a:endParaRPr lang="ru-RU" dirty="0"/>
          </a:p>
        </p:txBody>
      </p:sp>
      <p:pic>
        <p:nvPicPr>
          <p:cNvPr id="8" name="Picture 4" descr="C:\Users\Голодова НН\Desktop\спарт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76391">
            <a:off x="4203371" y="41031"/>
            <a:ext cx="2571736" cy="1928826"/>
          </a:xfrm>
          <a:prstGeom prst="rect">
            <a:avLst/>
          </a:prstGeom>
          <a:noFill/>
        </p:spPr>
      </p:pic>
      <p:pic>
        <p:nvPicPr>
          <p:cNvPr id="7" name="Picture 3" descr="C:\Users\Голодова НН\Desktop\0242-000aeb39-d41bb14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794" y="642918"/>
            <a:ext cx="2643206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1149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Модуль-остров </a:t>
            </a:r>
            <a:br>
              <a:rPr lang="ru-RU" dirty="0" smtClean="0"/>
            </a:br>
            <a:r>
              <a:rPr lang="ru-RU" dirty="0" smtClean="0"/>
              <a:t>       информационной </a:t>
            </a:r>
            <a:br>
              <a:rPr lang="ru-RU" dirty="0" smtClean="0"/>
            </a:br>
            <a:r>
              <a:rPr lang="ru-RU" dirty="0" smtClean="0"/>
              <a:t>                    пропаганды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- деловые игры «Как приумножить собственный капитал»;</a:t>
            </a:r>
          </a:p>
          <a:p>
            <a:r>
              <a:rPr lang="ru-RU" dirty="0" smtClean="0"/>
              <a:t>- семинары и тренинги, посвященные тому, как планировать семейный бюджет, как не попадаться на маркетинговые уловки, как избегать импульсивных покупок, как получить налоговый вычет, как ускорить накопление негосударственной пенсии и т.д.;</a:t>
            </a:r>
          </a:p>
          <a:p>
            <a:pPr fontAlgn="base"/>
            <a:r>
              <a:rPr lang="ru-RU" dirty="0" smtClean="0"/>
              <a:t>- </a:t>
            </a:r>
            <a:r>
              <a:rPr lang="ru-RU" dirty="0" err="1" smtClean="0"/>
              <a:t>вебинары</a:t>
            </a:r>
            <a:r>
              <a:rPr lang="ru-RU" dirty="0" smtClean="0"/>
              <a:t> по финансовому благополучию: планирование бюджета, сбережения и финансовые инструменты, пенсионная система и формирование «пенсионной подушки» и др.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Голодова НН\Desktop\фото с телефона\профком в действии\20230512_1306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85047">
            <a:off x="4537222" y="182782"/>
            <a:ext cx="2572789" cy="1641764"/>
          </a:xfrm>
          <a:prstGeom prst="rect">
            <a:avLst/>
          </a:prstGeom>
          <a:noFill/>
        </p:spPr>
      </p:pic>
      <p:sp>
        <p:nvSpPr>
          <p:cNvPr id="8" name="Содержимое 3"/>
          <p:cNvSpPr txBox="1">
            <a:spLocks/>
          </p:cNvSpPr>
          <p:nvPr/>
        </p:nvSpPr>
        <p:spPr>
          <a:xfrm>
            <a:off x="428596" y="2428868"/>
            <a:ext cx="3657600" cy="3886200"/>
          </a:xfrm>
          <a:prstGeom prst="rect">
            <a:avLst/>
          </a:prstGeom>
        </p:spPr>
        <p:txBody>
          <a:bodyPr vert="horz">
            <a:normAutofit fontScale="4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волонтерское движение (ярмарки, просветительские беседы,  благотворительные акции, концерты и театральные выступления, буклеты и методические материалы по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волонтерству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семейные мероприятия для сотрудников (игры, тренинги, мастер-классы,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профориентационные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мероприятия для детей сотрудников, семейные концерты, мероприятия к праздникам, семейные походы выходного дня, концерт для детей сотрудников ко «Дню матери»), корпоративные мероприятия, семейные экскурсии;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развитие профсоюзного движения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3200" dirty="0" smtClean="0"/>
              <a:t>- предоставление социальной карты, дополнительной скидки на приобретение товаров в магазинах партнерах.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 descr="C:\Users\Голодова НН\Desktop\профком\акция по охране труда 2023\видеоряд\фотки\информ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39017">
            <a:off x="6876300" y="295236"/>
            <a:ext cx="2202760" cy="1796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400420" cy="1143000"/>
          </a:xfrm>
        </p:spPr>
        <p:txBody>
          <a:bodyPr/>
          <a:lstStyle/>
          <a:p>
            <a:r>
              <a:rPr lang="ru-RU" dirty="0" smtClean="0"/>
              <a:t>Модуль-остров Радости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-Ежемесячное наполнение </a:t>
            </a:r>
            <a:r>
              <a:rPr lang="ru-RU" dirty="0" err="1" smtClean="0"/>
              <a:t>контента</a:t>
            </a:r>
            <a:r>
              <a:rPr lang="ru-RU" dirty="0" smtClean="0"/>
              <a:t> сайта и социальных сетей учреждения  информацией по сохранению психологического здоровья </a:t>
            </a:r>
          </a:p>
          <a:p>
            <a:r>
              <a:rPr lang="ru-RU" dirty="0" smtClean="0"/>
              <a:t>-Проведение психопрофилактических мероприятий в группе «</a:t>
            </a:r>
            <a:r>
              <a:rPr lang="ru-RU" dirty="0" err="1" smtClean="0"/>
              <a:t>Капитошка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-Сопровождение по управлению эмоциями посредством открытия занятий в группах: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Танцетерапия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«Медитация под музыку»</a:t>
            </a:r>
          </a:p>
          <a:p>
            <a:r>
              <a:rPr lang="ru-RU" dirty="0" smtClean="0"/>
              <a:t>-Открытие кабинета психологической разгрузки.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543560" cy="658368"/>
          </a:xfrm>
        </p:spPr>
        <p:txBody>
          <a:bodyPr/>
          <a:lstStyle/>
          <a:p>
            <a:r>
              <a:rPr lang="ru-RU" dirty="0" smtClean="0"/>
              <a:t>Просветительская работа</a:t>
            </a:r>
            <a:endParaRPr lang="ru-RU" dirty="0"/>
          </a:p>
        </p:txBody>
      </p:sp>
      <p:pic>
        <p:nvPicPr>
          <p:cNvPr id="7" name="Picture 2" descr="C:\Users\Голодова НН\Desktop\меди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06067">
            <a:off x="5283014" y="229518"/>
            <a:ext cx="3287684" cy="2144684"/>
          </a:xfrm>
          <a:prstGeom prst="rect">
            <a:avLst/>
          </a:prstGeom>
          <a:noFill/>
        </p:spPr>
      </p:pic>
      <p:pic>
        <p:nvPicPr>
          <p:cNvPr id="5122" name="Picture 2" descr="C:\Users\Голодова НН\Desktop\здоровые решения\здоровые решения 2024\фотки\занятие в школе Капитошк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000240"/>
            <a:ext cx="3048000" cy="2286000"/>
          </a:xfrm>
          <a:prstGeom prst="rect">
            <a:avLst/>
          </a:prstGeom>
          <a:noFill/>
        </p:spPr>
      </p:pic>
      <p:pic>
        <p:nvPicPr>
          <p:cNvPr id="8" name="Picture 3" descr="C:\Users\Голодова НН\Desktop\медиа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59074">
            <a:off x="4086323" y="4113983"/>
            <a:ext cx="3108959" cy="2433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400420" cy="1143000"/>
          </a:xfrm>
        </p:spPr>
        <p:txBody>
          <a:bodyPr/>
          <a:lstStyle/>
          <a:p>
            <a:r>
              <a:rPr lang="ru-RU" dirty="0" smtClean="0"/>
              <a:t>Модуль-остров Оазис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Участие в образовательных семинарах Академии медицинского образования  для работников</a:t>
            </a:r>
          </a:p>
          <a:p>
            <a:r>
              <a:rPr lang="ru-RU" dirty="0" smtClean="0"/>
              <a:t>-Недопущение продажи на территории учреждения продуктов с высоким содержанием соли, сахара и насыщенных жиров.</a:t>
            </a:r>
          </a:p>
          <a:p>
            <a:r>
              <a:rPr lang="ru-RU" dirty="0" smtClean="0"/>
              <a:t>-Обеспечение работников организации питьевой водой.</a:t>
            </a:r>
          </a:p>
          <a:p>
            <a:r>
              <a:rPr lang="ru-RU" dirty="0" smtClean="0"/>
              <a:t>-Увеличение выбора продуктов и блюд в меню «Здоровое питание», (включая овощи, фрукты, зелень) и маркировка блюд.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-Организация работы школы «7 вечеров здорового питания» посредством использования корпоративного чата</a:t>
            </a:r>
          </a:p>
          <a:p>
            <a:r>
              <a:rPr lang="ru-RU" dirty="0" smtClean="0"/>
              <a:t>-Проведение тестирования с работниками по имеющимся привычкам питания на соответствие критерий здорового питания и мотивирование работников на оздоровление рациона.</a:t>
            </a:r>
          </a:p>
          <a:p>
            <a:r>
              <a:rPr lang="ru-RU" dirty="0" smtClean="0"/>
              <a:t>-Организация в местах приема пищи работников информационных уголков: «Здоровое питание», «Принципы рационального питания» и др.</a:t>
            </a:r>
          </a:p>
          <a:p>
            <a:r>
              <a:rPr lang="ru-RU" dirty="0" smtClean="0"/>
              <a:t>-Организация места для самостоятельного контроля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257808" cy="658368"/>
          </a:xfrm>
        </p:spPr>
        <p:txBody>
          <a:bodyPr/>
          <a:lstStyle/>
          <a:p>
            <a:r>
              <a:rPr lang="ru-RU" dirty="0" smtClean="0"/>
              <a:t>Организаторы: учителя технологии, химии, математики</a:t>
            </a:r>
            <a:endParaRPr lang="ru-RU" dirty="0"/>
          </a:p>
        </p:txBody>
      </p:sp>
      <p:pic>
        <p:nvPicPr>
          <p:cNvPr id="7" name="Picture 7" descr="C:\Users\Голодова НН\Desktop\дево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9702" y="285728"/>
            <a:ext cx="2574263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29048" cy="1143000"/>
          </a:xfrm>
        </p:spPr>
        <p:txBody>
          <a:bodyPr/>
          <a:lstStyle/>
          <a:p>
            <a:r>
              <a:rPr lang="ru-RU" dirty="0" smtClean="0"/>
              <a:t>Модуль-остров </a:t>
            </a:r>
            <a:br>
              <a:rPr lang="ru-RU" dirty="0" smtClean="0"/>
            </a:br>
            <a:r>
              <a:rPr lang="ru-RU" dirty="0" smtClean="0"/>
              <a:t>Азбука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829048" cy="4281510"/>
          </a:xfrm>
        </p:spPr>
        <p:txBody>
          <a:bodyPr>
            <a:normAutofit fontScale="25000" lnSpcReduction="20000"/>
          </a:bodyPr>
          <a:lstStyle/>
          <a:p>
            <a:r>
              <a:rPr lang="ru-RU" sz="6200" i="1" dirty="0" smtClean="0"/>
              <a:t>Организация ежегодных медицинских осмотров ОРГАНИЗОВАННО, МАССОВО И ЕДИНОВРЕМЕННО с фактическим прохождением всех специалистов. Выделение одного дня для прохождения осмотра ВСЕМИ работниками. – называем, остальные на слайд</a:t>
            </a:r>
          </a:p>
          <a:p>
            <a:r>
              <a:rPr lang="ru-RU" sz="6200" i="1" dirty="0" smtClean="0"/>
              <a:t>-Анкетирование работников о состоянии их здоровья.</a:t>
            </a:r>
          </a:p>
          <a:p>
            <a:r>
              <a:rPr lang="ru-RU" sz="6200" i="1" dirty="0" smtClean="0"/>
              <a:t>-Анализ результатов специальной оценки условий труда и материалов по программе производственного контроля, оценки рисков.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smtClean="0"/>
              <a:t>Размещение информации профилактического характера о профессиональном здоровье на сайте организации и в ее стенах.</a:t>
            </a:r>
            <a:endParaRPr lang="ru-RU" dirty="0" smtClean="0"/>
          </a:p>
          <a:p>
            <a:r>
              <a:rPr lang="ru-RU" i="1" dirty="0" smtClean="0"/>
              <a:t>-Организация встреч с медицинскими работниками на тему диагностики и профилактики профессионального здоровья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6472254" cy="658368"/>
          </a:xfrm>
        </p:spPr>
        <p:txBody>
          <a:bodyPr/>
          <a:lstStyle/>
          <a:p>
            <a:r>
              <a:rPr lang="ru-RU" dirty="0" smtClean="0"/>
              <a:t>Организаторы: ПК, администрация ОУ, врач</a:t>
            </a:r>
            <a:endParaRPr lang="ru-RU" dirty="0"/>
          </a:p>
        </p:txBody>
      </p:sp>
      <p:pic>
        <p:nvPicPr>
          <p:cNvPr id="6146" name="Picture 2" descr="C:\Users\Голодова НН\Downloads\1688034725_celes-club-p-medpunkt-risunok-risunok-vkontakte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0"/>
            <a:ext cx="2143140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3786182" y="2428868"/>
            <a:ext cx="4657732" cy="3929090"/>
          </a:xfrm>
        </p:spPr>
        <p:txBody>
          <a:bodyPr>
            <a:normAutofit fontScale="77500" lnSpcReduction="20000"/>
          </a:bodyPr>
          <a:lstStyle/>
          <a:p>
            <a:pPr fontAlgn="base">
              <a:buNone/>
            </a:pPr>
            <a:r>
              <a:rPr lang="ru-RU" dirty="0" smtClean="0"/>
              <a:t>Основными факторами риска условий труда работников образовательной организации являются: </a:t>
            </a:r>
          </a:p>
          <a:p>
            <a:r>
              <a:rPr lang="ru-RU" dirty="0" smtClean="0"/>
              <a:t>- повышенное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напряжение;</a:t>
            </a:r>
          </a:p>
          <a:p>
            <a:pPr fontAlgn="base"/>
            <a:r>
              <a:rPr lang="ru-RU" dirty="0" smtClean="0"/>
              <a:t>- значительная голосовая, зрительная нагрузка; </a:t>
            </a:r>
          </a:p>
          <a:p>
            <a:pPr fontAlgn="base"/>
            <a:r>
              <a:rPr lang="ru-RU" dirty="0" smtClean="0"/>
              <a:t>- преобладание в процессе трудовой деятельности статической нагрузки при незначительной общей мышечной и двигательной нагрузке; </a:t>
            </a:r>
          </a:p>
          <a:p>
            <a:pPr fontAlgn="base"/>
            <a:r>
              <a:rPr lang="ru-RU" dirty="0" smtClean="0"/>
              <a:t>- высокая плотность контактов в условиях постоянно осложненной эпидемиологической обстановки. </a:t>
            </a:r>
          </a:p>
          <a:p>
            <a:endParaRPr lang="ru-RU" dirty="0"/>
          </a:p>
        </p:txBody>
      </p:sp>
      <p:sp>
        <p:nvSpPr>
          <p:cNvPr id="9" name="Текст 4"/>
          <p:cNvSpPr txBox="1">
            <a:spLocks/>
          </p:cNvSpPr>
          <p:nvPr/>
        </p:nvSpPr>
        <p:spPr>
          <a:xfrm>
            <a:off x="6138524" y="450675"/>
            <a:ext cx="2386987" cy="173972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1600" b="1" i="1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1600" b="1" i="1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Здоровье бесценно,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оно на года.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Каким оно будет,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Зависит от тебя!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img3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3571900" cy="600079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357694"/>
            <a:ext cx="7072362" cy="2214578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 </a:t>
            </a:r>
            <a:r>
              <a:rPr lang="ru-RU" sz="1800" b="1" u="sng" dirty="0" smtClean="0">
                <a:solidFill>
                  <a:srgbClr val="008000"/>
                </a:solidFill>
              </a:rPr>
              <a:t>(ПП +</a:t>
            </a:r>
            <a:r>
              <a:rPr lang="ru-RU" sz="1800" b="1" u="sng" dirty="0" err="1" smtClean="0">
                <a:solidFill>
                  <a:srgbClr val="008000"/>
                </a:solidFill>
              </a:rPr>
              <a:t>Спорт+</a:t>
            </a:r>
            <a:r>
              <a:rPr lang="ru-RU" sz="1800" b="1" u="sng" dirty="0" smtClean="0">
                <a:solidFill>
                  <a:srgbClr val="008000"/>
                </a:solidFill>
              </a:rPr>
              <a:t> Закалка)</a:t>
            </a:r>
            <a:r>
              <a:rPr lang="en-US" sz="1800" b="1" u="sng" dirty="0" smtClean="0">
                <a:solidFill>
                  <a:srgbClr val="008000"/>
                </a:solidFill>
              </a:rPr>
              <a:t> x</a:t>
            </a:r>
            <a:r>
              <a:rPr lang="ru-RU" sz="1800" b="1" u="sng" dirty="0" smtClean="0">
                <a:solidFill>
                  <a:srgbClr val="008000"/>
                </a:solidFill>
              </a:rPr>
              <a:t> Хорошее настроение                          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8000"/>
                </a:solidFill>
              </a:rPr>
              <a:t>                               Режим дня </a:t>
            </a:r>
          </a:p>
          <a:p>
            <a:pPr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9698" name="Picture 2" descr="C:\Users\Голодова НН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184789" cy="378623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86314" y="1357298"/>
            <a:ext cx="378621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 гимназии создана формула успешного профессионального роста сотрудника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158529">
            <a:off x="6148889" y="305297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5929322" y="4429132"/>
            <a:ext cx="2857520" cy="221457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Лень =  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Профрост</a:t>
            </a:r>
            <a:r>
              <a:rPr lang="ru-RU" b="1" dirty="0" smtClean="0">
                <a:solidFill>
                  <a:srgbClr val="008000"/>
                </a:solidFill>
              </a:rPr>
              <a:t>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работника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7"/>
            <a:ext cx="4286248" cy="157163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Гимназия №10 Кировского района Волгограда</a:t>
            </a:r>
          </a:p>
          <a:p>
            <a:pPr algn="ctr">
              <a:buNone/>
            </a:pPr>
            <a:endParaRPr lang="ru-RU" b="1" dirty="0"/>
          </a:p>
        </p:txBody>
      </p:sp>
      <p:pic>
        <p:nvPicPr>
          <p:cNvPr id="30723" name="Picture 3" descr="C:\Users\Голодова НН\Desktop\1670426818_40-kartinkin-net-p-nedelya-zdorovya-kartinki-krasivo-4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714620"/>
            <a:ext cx="5643570" cy="3786190"/>
          </a:xfrm>
          <a:prstGeom prst="rect">
            <a:avLst/>
          </a:prstGeom>
          <a:noFill/>
        </p:spPr>
      </p:pic>
      <p:sp>
        <p:nvSpPr>
          <p:cNvPr id="7" name="Выгнутая вправо стрелка 6"/>
          <p:cNvSpPr/>
          <p:nvPr/>
        </p:nvSpPr>
        <p:spPr>
          <a:xfrm rot="17991275">
            <a:off x="5131366" y="-288554"/>
            <a:ext cx="918596" cy="330446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24" name="Picture 4" descr="C:\Users\Голодова НН\Desktop\1675518493_3-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143248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543800" cy="630256"/>
          </a:xfrm>
        </p:spPr>
        <p:txBody>
          <a:bodyPr/>
          <a:lstStyle/>
          <a:p>
            <a:pPr algn="ctr"/>
            <a:r>
              <a:rPr lang="ru-RU" dirty="0" smtClean="0"/>
              <a:t>Кадровая ситуация в ОУ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</p:nvPr>
        </p:nvGraphicFramePr>
        <p:xfrm>
          <a:off x="457200" y="2362200"/>
          <a:ext cx="7758115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1623"/>
                <a:gridCol w="1551623"/>
                <a:gridCol w="1551623"/>
                <a:gridCol w="1551623"/>
                <a:gridCol w="155162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работников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 до 35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Опыт работы до 3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r>
                        <a:rPr lang="ru-RU" baseline="0" dirty="0" smtClean="0"/>
                        <a:t> от 65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Опыт</a:t>
                      </a:r>
                      <a:r>
                        <a:rPr lang="ru-RU" baseline="0" dirty="0" smtClean="0"/>
                        <a:t> работы более 30 лет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13чел (18%)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6чел (9%)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чел (11%)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 чел (31%)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В гимназии 1258 обучающихся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Педагогических работников 71 человек</a:t>
            </a:r>
            <a:endParaRPr lang="ru-RU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00034" y="4286256"/>
            <a:ext cx="7858180" cy="18573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С 2022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по 2024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годы в гимназии действовала программа корпоративного здоровья работников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+mj-ea"/>
                <a:cs typeface="Arial" pitchFamily="34" charset="0"/>
              </a:rPr>
              <a:t>«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РеФорма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здоровья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»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Направления программы: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itchFamily="18" charset="0"/>
                <a:ea typeface="+mj-ea"/>
                <a:cs typeface="Arial" pitchFamily="34" charset="0"/>
              </a:rPr>
              <a:t>-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формирование у работников навыков 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саморегуляции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Times New Roman" pitchFamily="18" charset="0"/>
                <a:ea typeface="+mj-ea"/>
                <a:cs typeface="Arial" pitchFamily="34" charset="0"/>
              </a:rPr>
              <a:t>-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управления собственным физическим и 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психоэмоциональным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состоянием 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 rot="21375001">
            <a:off x="3803164" y="5924681"/>
            <a:ext cx="4248472" cy="658368"/>
          </a:xfrm>
        </p:spPr>
        <p:txBody>
          <a:bodyPr/>
          <a:lstStyle/>
          <a:p>
            <a:r>
              <a:rPr lang="ru-RU" dirty="0" smtClean="0"/>
              <a:t>Твоё здоровье в твоих руках</a:t>
            </a:r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27984" y="2852936"/>
            <a:ext cx="3384376" cy="1643782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br>
              <a:rPr kumimoji="0" lang="ru-RU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14282" y="1071546"/>
            <a:ext cx="3816424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Задачи программы: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повышение физической активности;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создание в образовательной организации необходимых условий, способствующих повышению приверженности работников к здоровому образу жизни, и сохранение психологического здоровья в процессе трудовой деятельности;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выявление заболеваний на ранних стадиях;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снижение эмоционального выгорания работников;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повышение профессионального благополучия и здоровья работников;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профилактика стресса, депрессии, тревожных расстройств;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повышение финансовой грамотности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1656081921_4-kartinkof-club-p-kartinki-s-nadpisyu-ya-i-moe-zdorove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0"/>
            <a:ext cx="2122776" cy="15352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" name="Picture 2" descr="C:\Users\Голодова НН\Desktop\20250323_15283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14810" y="2428868"/>
            <a:ext cx="3929090" cy="2643206"/>
          </a:xfrm>
          <a:prstGeom prst="rect">
            <a:avLst/>
          </a:prstGeom>
          <a:noFill/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285720" y="142852"/>
            <a:ext cx="5257808" cy="1143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Направление программы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: формирование у работников навыков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саморегуляции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и управления собственным физическим и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психоэмоциональным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Arial" pitchFamily="34" charset="0"/>
              </a:rPr>
              <a:t> состоянием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1\Desktop\спартакиада\Балае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686092">
            <a:off x="2210385" y="4720307"/>
            <a:ext cx="2372380" cy="1489551"/>
          </a:xfrm>
          <a:prstGeom prst="rect">
            <a:avLst/>
          </a:prstGeom>
          <a:noFill/>
        </p:spPr>
      </p:pic>
      <p:pic>
        <p:nvPicPr>
          <p:cNvPr id="1027" name="Picture 3" descr="C:\Users\1\Desktop\спартакиада\Бакан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79433">
            <a:off x="-413067" y="2027194"/>
            <a:ext cx="2808312" cy="1728192"/>
          </a:xfrm>
          <a:prstGeom prst="rect">
            <a:avLst/>
          </a:prstGeom>
          <a:noFill/>
        </p:spPr>
      </p:pic>
      <p:pic>
        <p:nvPicPr>
          <p:cNvPr id="1028" name="Picture 4" descr="C:\Users\1\Desktop\спартакиада\Брянце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34455">
            <a:off x="880399" y="2215555"/>
            <a:ext cx="2858008" cy="1584176"/>
          </a:xfrm>
          <a:prstGeom prst="rect">
            <a:avLst/>
          </a:prstGeom>
          <a:noFill/>
        </p:spPr>
      </p:pic>
      <p:pic>
        <p:nvPicPr>
          <p:cNvPr id="1029" name="Picture 5" descr="C:\Users\1\Desktop\спартакиада\Боярско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224042">
            <a:off x="2238591" y="1990333"/>
            <a:ext cx="2941358" cy="1726718"/>
          </a:xfrm>
          <a:prstGeom prst="rect">
            <a:avLst/>
          </a:prstGeom>
          <a:noFill/>
        </p:spPr>
      </p:pic>
      <p:pic>
        <p:nvPicPr>
          <p:cNvPr id="1030" name="Picture 6" descr="C:\Users\1\Desktop\спартакиада\миля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764943">
            <a:off x="3660290" y="1498607"/>
            <a:ext cx="2771720" cy="1807794"/>
          </a:xfrm>
          <a:prstGeom prst="rect">
            <a:avLst/>
          </a:prstGeom>
          <a:noFill/>
        </p:spPr>
      </p:pic>
      <p:pic>
        <p:nvPicPr>
          <p:cNvPr id="1031" name="Picture 7" descr="C:\Users\1\Desktop\спартакиада\миля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042684">
            <a:off x="5283267" y="1428908"/>
            <a:ext cx="2641961" cy="1656184"/>
          </a:xfrm>
          <a:prstGeom prst="rect">
            <a:avLst/>
          </a:prstGeom>
          <a:noFill/>
        </p:spPr>
      </p:pic>
      <p:pic>
        <p:nvPicPr>
          <p:cNvPr id="1032" name="Picture 8" descr="C:\Users\1\Desktop\спартакиада\Величкин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860937">
            <a:off x="6621898" y="1574702"/>
            <a:ext cx="2693256" cy="1589501"/>
          </a:xfrm>
          <a:prstGeom prst="rect">
            <a:avLst/>
          </a:prstGeom>
          <a:noFill/>
        </p:spPr>
      </p:pic>
      <p:pic>
        <p:nvPicPr>
          <p:cNvPr id="1033" name="Picture 9" descr="C:\Users\1\Desktop\спартакиада\миля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747143">
            <a:off x="-344495" y="4677869"/>
            <a:ext cx="2386521" cy="1464410"/>
          </a:xfrm>
          <a:prstGeom prst="rect">
            <a:avLst/>
          </a:prstGeom>
          <a:noFill/>
        </p:spPr>
      </p:pic>
      <p:pic>
        <p:nvPicPr>
          <p:cNvPr id="1034" name="Picture 10" descr="C:\Users\1\Desktop\спартакиада\Калитвенцев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201248">
            <a:off x="918551" y="4738487"/>
            <a:ext cx="2338484" cy="1379489"/>
          </a:xfrm>
          <a:prstGeom prst="rect">
            <a:avLst/>
          </a:prstGeom>
          <a:noFill/>
        </p:spPr>
      </p:pic>
      <p:pic>
        <p:nvPicPr>
          <p:cNvPr id="1036" name="Picture 12" descr="C:\Users\1\Desktop\спартакиада\миля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3466951" y="4319735"/>
            <a:ext cx="2271581" cy="1347368"/>
          </a:xfrm>
          <a:prstGeom prst="rect">
            <a:avLst/>
          </a:prstGeom>
          <a:noFill/>
        </p:spPr>
      </p:pic>
      <p:pic>
        <p:nvPicPr>
          <p:cNvPr id="1037" name="Picture 13" descr="C:\Users\1\Desktop\спартакиада\колкина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4775065">
            <a:off x="4599451" y="3713045"/>
            <a:ext cx="2275896" cy="1515694"/>
          </a:xfrm>
          <a:prstGeom prst="rect">
            <a:avLst/>
          </a:prstGeom>
          <a:noFill/>
        </p:spPr>
      </p:pic>
      <p:pic>
        <p:nvPicPr>
          <p:cNvPr id="1038" name="Picture 14" descr="C:\Users\1\Desktop\спартакиада\миля9 (1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29388" y="3143248"/>
            <a:ext cx="1512168" cy="2304256"/>
          </a:xfrm>
          <a:prstGeom prst="rect">
            <a:avLst/>
          </a:prstGeom>
          <a:noFill/>
        </p:spPr>
      </p:pic>
      <p:sp>
        <p:nvSpPr>
          <p:cNvPr id="15" name="Текст 5"/>
          <p:cNvSpPr>
            <a:spLocks noGrp="1"/>
          </p:cNvSpPr>
          <p:nvPr>
            <p:ph type="body" sz="quarter" idx="3"/>
          </p:nvPr>
        </p:nvSpPr>
        <p:spPr>
          <a:xfrm rot="20782673">
            <a:off x="3506862" y="5613632"/>
            <a:ext cx="5054917" cy="658368"/>
          </a:xfrm>
        </p:spPr>
        <p:txBody>
          <a:bodyPr/>
          <a:lstStyle/>
          <a:p>
            <a:pPr algn="ctr"/>
            <a:r>
              <a:rPr lang="ru-RU" sz="2800" dirty="0" smtClean="0"/>
              <a:t>Ещё одна миля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285728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период внедрения программы, в гимназии реализованы различные мини-проекты: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714876" y="357166"/>
            <a:ext cx="3929066" cy="1085104"/>
          </a:xfrm>
        </p:spPr>
        <p:txBody>
          <a:bodyPr/>
          <a:lstStyle/>
          <a:p>
            <a:pPr algn="ctr"/>
            <a:r>
              <a:rPr lang="ru-RU" dirty="0" smtClean="0"/>
              <a:t>Военно-спортивные эстафеты Мужество. Отвага. Честь</a:t>
            </a:r>
            <a:endParaRPr lang="ru-RU" dirty="0"/>
          </a:p>
        </p:txBody>
      </p:sp>
      <p:pic>
        <p:nvPicPr>
          <p:cNvPr id="2050" name="Picture 2" descr="C:\Users\Голодова НН\Desktop\здоровые решения\здоровые решения 2023\23 февраля\23ф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657600" cy="2743200"/>
          </a:xfrm>
          <a:prstGeom prst="rect">
            <a:avLst/>
          </a:prstGeom>
          <a:noFill/>
        </p:spPr>
      </p:pic>
      <p:pic>
        <p:nvPicPr>
          <p:cNvPr id="2051" name="Picture 3" descr="C:\Users\Голодова НН\Desktop\здоровые решения\здоровые решения 2023\23 февраля\23ф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85926"/>
            <a:ext cx="3657600" cy="2743200"/>
          </a:xfrm>
          <a:prstGeom prst="rect">
            <a:avLst/>
          </a:prstGeom>
          <a:noFill/>
        </p:spPr>
      </p:pic>
      <p:pic>
        <p:nvPicPr>
          <p:cNvPr id="2052" name="Picture 4" descr="C:\Users\Голодова НН\Desktop\здоровые решения\здоровые решения 2023\23 февраля\калит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09912">
            <a:off x="-436895" y="3430342"/>
            <a:ext cx="3357554" cy="2143140"/>
          </a:xfrm>
          <a:prstGeom prst="rect">
            <a:avLst/>
          </a:prstGeom>
          <a:noFill/>
        </p:spPr>
      </p:pic>
      <p:pic>
        <p:nvPicPr>
          <p:cNvPr id="2053" name="Picture 5" descr="C:\Users\Голодова НН\Desktop\здоровые решения\здоровые решения 2023\23 февраля\галки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889109">
            <a:off x="1724721" y="4042378"/>
            <a:ext cx="3046556" cy="2084606"/>
          </a:xfrm>
          <a:prstGeom prst="rect">
            <a:avLst/>
          </a:prstGeom>
          <a:noFill/>
        </p:spPr>
      </p:pic>
      <p:pic>
        <p:nvPicPr>
          <p:cNvPr id="2056" name="Picture 8" descr="C:\Users\Голодова НН\Desktop\здоровые решения\здоровые решения 2023\23 февраля\чайченк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143372" y="4214818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1\Desktop\спартакиада\зарядк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101600">
            <a:off x="4140588" y="3667707"/>
            <a:ext cx="3600400" cy="21974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9957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рамках программы «</a:t>
            </a:r>
            <a:r>
              <a:rPr lang="ru-RU" dirty="0" err="1" smtClean="0"/>
              <a:t>РеФорма</a:t>
            </a:r>
            <a:r>
              <a:rPr lang="ru-RU" dirty="0" smtClean="0"/>
              <a:t>» в гимназии открыт тренажёрный кабинет</a:t>
            </a:r>
            <a:endParaRPr lang="ru-RU" dirty="0"/>
          </a:p>
        </p:txBody>
      </p:sp>
      <p:pic>
        <p:nvPicPr>
          <p:cNvPr id="2051" name="Picture 3" descr="C:\Users\1\Desktop\спартакиада\тренажерк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058733">
            <a:off x="-440081" y="2540070"/>
            <a:ext cx="3168258" cy="1983863"/>
          </a:xfrm>
          <a:prstGeom prst="rect">
            <a:avLst/>
          </a:prstGeom>
          <a:noFill/>
        </p:spPr>
      </p:pic>
      <p:pic>
        <p:nvPicPr>
          <p:cNvPr id="2052" name="Picture 4" descr="C:\Users\1\Desktop\спартакиада\тренажерка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763459">
            <a:off x="6102778" y="2240506"/>
            <a:ext cx="3426082" cy="1993817"/>
          </a:xfrm>
          <a:prstGeom prst="rect">
            <a:avLst/>
          </a:prstGeom>
          <a:noFill/>
        </p:spPr>
      </p:pic>
      <p:pic>
        <p:nvPicPr>
          <p:cNvPr id="2054" name="Picture 6" descr="C:\Users\1\Desktop\спартакиада\тренажерка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49292">
            <a:off x="2607657" y="2342989"/>
            <a:ext cx="3218048" cy="1944216"/>
          </a:xfrm>
          <a:prstGeom prst="rect">
            <a:avLst/>
          </a:prstGeom>
          <a:noFill/>
        </p:spPr>
      </p:pic>
      <p:pic>
        <p:nvPicPr>
          <p:cNvPr id="2055" name="Picture 7" descr="C:\Users\1\Desktop\спартакиада\заряд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667100">
            <a:off x="1296931" y="4018030"/>
            <a:ext cx="3191829" cy="2016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1\Desktop\спартакиада\здоровая спин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88840"/>
            <a:ext cx="3503240" cy="2743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116632"/>
            <a:ext cx="5572164" cy="851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Производственная гимнастика «Здоровая спина»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 rot="682117">
            <a:off x="607329" y="1073528"/>
            <a:ext cx="2495938" cy="936104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Упражнение №1  «Неваляшка»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 rot="20708895">
            <a:off x="5575089" y="1145492"/>
            <a:ext cx="2520280" cy="851168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Упражнение №2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« Пловцы»</a:t>
            </a:r>
          </a:p>
          <a:p>
            <a:endParaRPr lang="ru-RU" dirty="0"/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 rot="586429">
            <a:off x="5993586" y="4002895"/>
            <a:ext cx="2592288" cy="8511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ru-RU" sz="2000" b="1" dirty="0" smtClean="0"/>
          </a:p>
          <a:p>
            <a:r>
              <a:rPr lang="ru-RU" sz="2000" b="1" dirty="0" smtClean="0"/>
              <a:t>Упражнение №4 «Радужка»</a:t>
            </a:r>
            <a:endParaRPr lang="ru-RU" sz="2000" dirty="0" smtClean="0"/>
          </a:p>
          <a:p>
            <a:r>
              <a:rPr lang="ru-RU" sz="2000" dirty="0" smtClean="0"/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 rot="1179837">
            <a:off x="5431710" y="5136481"/>
            <a:ext cx="2592288" cy="8511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000" b="1" dirty="0" smtClean="0"/>
              <a:t>Упражнение №5 «Прополка»</a:t>
            </a:r>
            <a:endParaRPr lang="ru-RU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 rot="20643710">
            <a:off x="389272" y="3849827"/>
            <a:ext cx="2659717" cy="8511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000" b="1" dirty="0" smtClean="0"/>
              <a:t>Упражнение №</a:t>
            </a:r>
            <a:r>
              <a:rPr lang="ru-RU" sz="2000" b="1" i="1" dirty="0" smtClean="0"/>
              <a:t>3</a:t>
            </a:r>
          </a:p>
          <a:p>
            <a:r>
              <a:rPr lang="ru-RU" sz="2000" b="1" dirty="0" smtClean="0"/>
              <a:t> « Здравствуйте!»</a:t>
            </a:r>
            <a:endParaRPr lang="ru-RU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868144" y="2492896"/>
            <a:ext cx="2736304" cy="936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000" b="1" dirty="0" smtClean="0"/>
              <a:t>Упражнение №6</a:t>
            </a:r>
          </a:p>
          <a:p>
            <a:r>
              <a:rPr lang="ru-RU" sz="2000" b="1" dirty="0" smtClean="0"/>
              <a:t> «Я в домике»</a:t>
            </a:r>
            <a:endParaRPr lang="ru-RU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251520" y="2420888"/>
            <a:ext cx="2592288" cy="936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000" b="1" dirty="0" smtClean="0"/>
              <a:t>Упражнение №8 «Ножнички»</a:t>
            </a:r>
            <a:endParaRPr lang="ru-RU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Текст 4"/>
          <p:cNvSpPr txBox="1">
            <a:spLocks/>
          </p:cNvSpPr>
          <p:nvPr/>
        </p:nvSpPr>
        <p:spPr>
          <a:xfrm rot="20042768">
            <a:off x="533738" y="5207586"/>
            <a:ext cx="2749496" cy="9361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000" b="1" dirty="0" smtClean="0"/>
              <a:t>Упражнение №7 «Кладоискатели»</a:t>
            </a:r>
            <a:endParaRPr lang="ru-RU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Текст 5"/>
          <p:cNvSpPr txBox="1">
            <a:spLocks/>
          </p:cNvSpPr>
          <p:nvPr/>
        </p:nvSpPr>
        <p:spPr>
          <a:xfrm>
            <a:off x="3059832" y="5805264"/>
            <a:ext cx="2736304" cy="8511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000" b="1" dirty="0" smtClean="0"/>
              <a:t>Упражнение №8 «</a:t>
            </a:r>
            <a:r>
              <a:rPr lang="ru-RU" sz="2000" b="1" dirty="0" err="1" smtClean="0"/>
              <a:t>Журавушки</a:t>
            </a:r>
            <a:r>
              <a:rPr lang="ru-RU" sz="2000" b="1" dirty="0" smtClean="0"/>
              <a:t>»</a:t>
            </a:r>
            <a:endParaRPr lang="ru-RU" sz="20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2837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Участие в Спартакиаде среди работников образования Кировского района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059832" y="1196752"/>
            <a:ext cx="4680520" cy="1224136"/>
          </a:xfrm>
        </p:spPr>
        <p:txBody>
          <a:bodyPr/>
          <a:lstStyle/>
          <a:p>
            <a:r>
              <a:rPr lang="ru-RU" dirty="0" smtClean="0"/>
              <a:t>Только все вместе </a:t>
            </a:r>
          </a:p>
          <a:p>
            <a:r>
              <a:rPr lang="ru-RU" dirty="0" smtClean="0"/>
              <a:t>И только вперёд!</a:t>
            </a:r>
          </a:p>
          <a:p>
            <a:r>
              <a:rPr lang="ru-RU" dirty="0" smtClean="0"/>
              <a:t>«Молния» наша не отстаёт!</a:t>
            </a:r>
            <a:endParaRPr lang="ru-RU" dirty="0"/>
          </a:p>
        </p:txBody>
      </p:sp>
      <p:pic>
        <p:nvPicPr>
          <p:cNvPr id="3074" name="Picture 2" descr="C:\Users\1\Desktop\спартакиада\фото спартакиад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2746648" cy="2743200"/>
          </a:xfrm>
          <a:prstGeom prst="rect">
            <a:avLst/>
          </a:prstGeom>
          <a:noFill/>
        </p:spPr>
      </p:pic>
      <p:pic>
        <p:nvPicPr>
          <p:cNvPr id="3075" name="Picture 3" descr="C:\Users\1\Desktop\спартакиада\спорт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293096"/>
            <a:ext cx="3008337" cy="2276872"/>
          </a:xfrm>
          <a:prstGeom prst="rect">
            <a:avLst/>
          </a:prstGeom>
          <a:noFill/>
        </p:spPr>
      </p:pic>
      <p:pic>
        <p:nvPicPr>
          <p:cNvPr id="3076" name="Picture 4" descr="C:\Users\1\Desktop\спартакиада\спорт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636912"/>
            <a:ext cx="2830714" cy="2520280"/>
          </a:xfrm>
          <a:prstGeom prst="rect">
            <a:avLst/>
          </a:prstGeom>
          <a:noFill/>
        </p:spPr>
      </p:pic>
      <p:pic>
        <p:nvPicPr>
          <p:cNvPr id="3077" name="Picture 5" descr="maxresdefaul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780928"/>
            <a:ext cx="2743200" cy="1143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483</TotalTime>
  <Words>989</Words>
  <Application>Microsoft Office PowerPoint</Application>
  <PresentationFormat>Экран (4:3)</PresentationFormat>
  <Paragraphs>138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Эркер</vt:lpstr>
      <vt:lpstr>Документ</vt:lpstr>
      <vt:lpstr>Слайд</vt:lpstr>
      <vt:lpstr>Слайд 1</vt:lpstr>
      <vt:lpstr>Слайд 2</vt:lpstr>
      <vt:lpstr>Кадровая ситуация в ОУ</vt:lpstr>
      <vt:lpstr>Слайд 4</vt:lpstr>
      <vt:lpstr>Слайд 5</vt:lpstr>
      <vt:lpstr>Слайд 6</vt:lpstr>
      <vt:lpstr>В рамках программы «РеФорма» в гимназии открыт тренажёрный кабинет</vt:lpstr>
      <vt:lpstr>Производственная гимнастика «Здоровая спина»</vt:lpstr>
      <vt:lpstr>Участие в Спартакиаде среди работников образования Кировского района</vt:lpstr>
      <vt:lpstr>Психологические консультации и тренинги</vt:lpstr>
      <vt:lpstr>Слайд 11</vt:lpstr>
      <vt:lpstr>Мониторинг результативности программы  «РеФорма здоровья»  (с 01.01. по 01.04. каждого года)</vt:lpstr>
      <vt:lpstr>С января 2024 года в гимназии начала своё действие программа корпоративного здоровья работников “Архипелаг Здоровье» </vt:lpstr>
      <vt:lpstr>Каждый модуль программы представлен в виде острова, на котором работники ОУ получают всю необходимую информацию, помощь в достижении единой цели – оздоровление.</vt:lpstr>
      <vt:lpstr>Модуль-остров Энергичный движ</vt:lpstr>
      <vt:lpstr>Модуль-остров         информационной                      пропаганды</vt:lpstr>
      <vt:lpstr>Модуль-остров Радости</vt:lpstr>
      <vt:lpstr>Модуль-остров Оазис питания</vt:lpstr>
      <vt:lpstr>Модуль-остров  Азбука здоровья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Голодова</dc:creator>
  <cp:lastModifiedBy>Голодова НН</cp:lastModifiedBy>
  <cp:revision>50</cp:revision>
  <dcterms:created xsi:type="dcterms:W3CDTF">2023-03-31T06:14:40Z</dcterms:created>
  <dcterms:modified xsi:type="dcterms:W3CDTF">2025-03-23T15:18:30Z</dcterms:modified>
</cp:coreProperties>
</file>