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64" r:id="rId3"/>
    <p:sldId id="312" r:id="rId4"/>
    <p:sldId id="323" r:id="rId5"/>
    <p:sldId id="324" r:id="rId6"/>
    <p:sldId id="328" r:id="rId7"/>
    <p:sldId id="314" r:id="rId8"/>
    <p:sldId id="322" r:id="rId9"/>
    <p:sldId id="287" r:id="rId10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CEE5F0"/>
    <a:srgbClr val="200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82" autoAdjust="0"/>
  </p:normalViewPr>
  <p:slideViewPr>
    <p:cSldViewPr snapToGrid="0">
      <p:cViewPr varScale="1">
        <p:scale>
          <a:sx n="74" d="100"/>
          <a:sy n="74" d="100"/>
        </p:scale>
        <p:origin x="702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56461-12B7-40F1-A0AB-1F89E16F7800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39718B-C7FD-4B41-96C1-8DD9342688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28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A26AC8-5C8E-471D-BDAC-EFD3AF44BDB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8507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292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80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2842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 иконками в фон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Рисунок 4" descr="Рисунок 4"/>
          <p:cNvPicPr>
            <a:picLocks noChangeAspect="1"/>
          </p:cNvPicPr>
          <p:nvPr/>
        </p:nvPicPr>
        <p:blipFill>
          <a:blip r:embed="rId2"/>
          <a:srcRect l="39395" t="7303"/>
          <a:stretch>
            <a:fillRect/>
          </a:stretch>
        </p:blipFill>
        <p:spPr>
          <a:xfrm>
            <a:off x="6838428" y="1053678"/>
            <a:ext cx="5369990" cy="5804324"/>
          </a:xfrm>
          <a:prstGeom prst="rect">
            <a:avLst/>
          </a:prstGeom>
          <a:ln w="12700">
            <a:miter lim="400000"/>
          </a:ln>
        </p:spPr>
      </p:pic>
      <p:sp>
        <p:nvSpPr>
          <p:cNvPr id="9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650917" y="6433920"/>
            <a:ext cx="357118" cy="351208"/>
          </a:xfrm>
          <a:prstGeom prst="rect">
            <a:avLst/>
          </a:prstGeom>
        </p:spPr>
        <p:txBody>
          <a:bodyPr lIns="52135" tIns="52135" rIns="52135" bIns="52135" anchor="t"/>
          <a:lstStyle>
            <a:lvl1pPr defTabSz="986912">
              <a:spcBef>
                <a:spcPts val="400"/>
              </a:spcBef>
              <a:defRPr sz="1700">
                <a:solidFill>
                  <a:srgbClr val="80808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5509238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9660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149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056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71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05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052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2698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45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74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17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BAE14-4723-4D80-BD57-1323AF314003}" type="datetimeFigureOut">
              <a:rPr lang="ru-RU" smtClean="0"/>
              <a:pPr/>
              <a:t>25.03.2025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E1AF2-9587-4DAD-93E2-6ECBC1D7B6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3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3.jpeg"/><Relationship Id="rId7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eur.ru/volgograd/" TargetMode="External"/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17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6422" y="733310"/>
            <a:ext cx="6112259" cy="5825918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3109328" y="3577424"/>
            <a:ext cx="859174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Особенности подготовки профсоюзных проектов </a:t>
            </a:r>
          </a:p>
          <a:p>
            <a:pPr algn="ctr"/>
            <a:r>
              <a:rPr lang="ru-RU" sz="32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по </a:t>
            </a:r>
            <a:r>
              <a:rPr lang="ru-RU" sz="3200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здоровьесбережению</a:t>
            </a:r>
            <a:endParaRPr lang="ru-RU" sz="3200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endParaRPr lang="ru-RU" sz="2000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algn="ctr"/>
            <a:r>
              <a:rPr lang="ru-RU" sz="2000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Крыжановская</a:t>
            </a:r>
            <a:r>
              <a:rPr lang="ru-RU" sz="2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Н.А.</a:t>
            </a:r>
            <a:endParaRPr lang="ru-RU" sz="20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03634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783058" y="481399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73746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50" y="183177"/>
            <a:ext cx="3910149" cy="133494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BC7182-C64A-445A-83A1-4518F9A225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03808" y="1313645"/>
            <a:ext cx="8906960" cy="5385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44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50" y="183177"/>
            <a:ext cx="3910149" cy="133494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991473-77EC-49DE-A907-FF8234DA8B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25" y="183177"/>
            <a:ext cx="1968083" cy="94022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A52BFD-99B4-42A6-AA9C-6E5F8AF11B69}"/>
              </a:ext>
            </a:extLst>
          </p:cNvPr>
          <p:cNvSpPr/>
          <p:nvPr/>
        </p:nvSpPr>
        <p:spPr>
          <a:xfrm>
            <a:off x="3262102" y="1135933"/>
            <a:ext cx="7315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Всероссийский конкурс «Здоровые решения» </a:t>
            </a:r>
            <a:b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269E8ADB-7BB5-46E3-AE50-5FC9BEC52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862047"/>
              </p:ext>
            </p:extLst>
          </p:nvPr>
        </p:nvGraphicFramePr>
        <p:xfrm>
          <a:off x="2832225" y="1518126"/>
          <a:ext cx="9367471" cy="5495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770">
                  <a:extLst>
                    <a:ext uri="{9D8B030D-6E8A-4147-A177-3AD203B41FA5}">
                      <a16:colId xmlns:a16="http://schemas.microsoft.com/office/drawing/2014/main" val="3446864837"/>
                    </a:ext>
                  </a:extLst>
                </a:gridCol>
                <a:gridCol w="1055440">
                  <a:extLst>
                    <a:ext uri="{9D8B030D-6E8A-4147-A177-3AD203B41FA5}">
                      <a16:colId xmlns:a16="http://schemas.microsoft.com/office/drawing/2014/main" val="769290351"/>
                    </a:ext>
                  </a:extLst>
                </a:gridCol>
                <a:gridCol w="1120466">
                  <a:extLst>
                    <a:ext uri="{9D8B030D-6E8A-4147-A177-3AD203B41FA5}">
                      <a16:colId xmlns:a16="http://schemas.microsoft.com/office/drawing/2014/main" val="1313553724"/>
                    </a:ext>
                  </a:extLst>
                </a:gridCol>
                <a:gridCol w="6226795">
                  <a:extLst>
                    <a:ext uri="{9D8B030D-6E8A-4147-A177-3AD203B41FA5}">
                      <a16:colId xmlns:a16="http://schemas.microsoft.com/office/drawing/2014/main" val="1695371337"/>
                    </a:ext>
                  </a:extLst>
                </a:gridCol>
              </a:tblGrid>
              <a:tr h="458203">
                <a:tc>
                  <a:txBody>
                    <a:bodyPr/>
                    <a:lstStyle/>
                    <a:p>
                      <a:r>
                        <a:rPr lang="ru-RU" sz="1200" dirty="0"/>
                        <a:t>Год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участников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Количество победителей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Победители в различных номинациях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2546935"/>
                  </a:ext>
                </a:extLst>
              </a:tr>
              <a:tr h="62985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0000"/>
                          </a:solidFill>
                        </a:rPr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место - Волгоградская областная организация Общероссийского Профсоюза образования;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 место - ППО МДОУ «Детский сад 310 Ворошиловского района Волгограда»;</a:t>
                      </a:r>
                    </a:p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8988467"/>
                  </a:ext>
                </a:extLst>
              </a:tr>
              <a:tr h="62985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0000"/>
                          </a:solidFill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 место –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ППО обучающихся Волгоградский государственный социально-педагогического университета;</a:t>
                      </a:r>
                    </a:p>
                    <a:p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место - Территориальная городская организация  </a:t>
                      </a:r>
                      <a:r>
                        <a:rPr lang="ru-RU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г.Камышина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1479428"/>
                  </a:ext>
                </a:extLst>
              </a:tr>
              <a:tr h="1288747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0000"/>
                          </a:solidFill>
                        </a:rPr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 место - 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ППО МДОУ «Детский сад № 253 Краснооктябрьского района Волгограда»;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место - ППО обучающихся Волгоградского государственного социально-педагогического университета;</a:t>
                      </a:r>
                    </a:p>
                    <a:p>
                      <a:r>
                        <a:rPr lang="ru-RU" sz="1200" dirty="0"/>
                        <a:t>2 место -   ППО Михайловского профессионально-педагогического колледжа имени </a:t>
                      </a:r>
                      <a:br>
                        <a:rPr lang="ru-RU" sz="1200" dirty="0"/>
                      </a:br>
                      <a:r>
                        <a:rPr lang="ru-RU" sz="1200" dirty="0"/>
                        <a:t>В.В. </a:t>
                      </a:r>
                      <a:r>
                        <a:rPr lang="ru-RU" sz="1200" dirty="0" err="1"/>
                        <a:t>Арнаутова</a:t>
                      </a:r>
                      <a:r>
                        <a:rPr lang="ru-RU" sz="1200" dirty="0"/>
                        <a:t>;</a:t>
                      </a:r>
                    </a:p>
                    <a:p>
                      <a:r>
                        <a:rPr lang="ru-RU" sz="1200" dirty="0"/>
                        <a:t>3 место – ППО МОУ "Средняя школа № 26 Тракторозаводского района Волгограда"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0914352"/>
                  </a:ext>
                </a:extLst>
              </a:tr>
              <a:tr h="80981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0000"/>
                          </a:solidFill>
                        </a:rPr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/>
                        <a:t>1 место – 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ППО обучающихся Волгоградский государственный социально-педагогического университета;</a:t>
                      </a:r>
                    </a:p>
                    <a:p>
                      <a:r>
                        <a:rPr lang="ru-RU" sz="1200" dirty="0"/>
                        <a:t>2 место -  ППО МОУ "Гимназия №10 Кировского района Волгограда" </a:t>
                      </a:r>
                    </a:p>
                    <a:p>
                      <a:r>
                        <a:rPr lang="ru-RU" sz="1200" dirty="0"/>
                        <a:t>2 место -  ППО МОУ "Средняя школа №18 Тракторозаводского района Волгограда"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274746"/>
                  </a:ext>
                </a:extLst>
              </a:tr>
              <a:tr h="809818"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FF0000"/>
                          </a:solidFill>
                        </a:rPr>
                        <a:t>2024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место - Волгоградская областная организация Общероссийского Профсоюза образования;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место - ППО Волгоградского технологического колледжа;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 место - ППО обучающихся Волгоградского государственного социально-педагогического университета.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600383"/>
                  </a:ext>
                </a:extLst>
              </a:tr>
              <a:tr h="629858">
                <a:tc>
                  <a:txBody>
                    <a:bodyPr/>
                    <a:lstStyle/>
                    <a:p>
                      <a:r>
                        <a:rPr lang="ru-RU" sz="1200" dirty="0"/>
                        <a:t>Итого: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 место – 5;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 место -7;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3 место -2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83432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996629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50" y="183177"/>
            <a:ext cx="3910149" cy="133494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916139E-4224-435B-8CA3-C8CCD1173D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009" y="1246845"/>
            <a:ext cx="9450757" cy="500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764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050" y="183177"/>
            <a:ext cx="3910149" cy="133494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5BFD15-F333-4B0D-A137-E422DF2318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0653"/>
            <a:ext cx="12192000" cy="6276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49830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5E648-A746-4090-AE81-1C46E07918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70728" y="1515035"/>
            <a:ext cx="4661647" cy="4611444"/>
          </a:xfrm>
        </p:spPr>
        <p:txBody>
          <a:bodyPr>
            <a:noAutofit/>
          </a:bodyPr>
          <a:lstStyle/>
          <a:p>
            <a:pPr algn="l"/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0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400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B1A6E59-8135-42C1-8CDD-AF509532BA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8963" y="489429"/>
            <a:ext cx="7995282" cy="484184"/>
          </a:xfrm>
        </p:spPr>
        <p:txBody>
          <a:bodyPr>
            <a:normAutofit fontScale="25000" lnSpcReduction="20000"/>
          </a:bodyPr>
          <a:lstStyle/>
          <a:p>
            <a:endParaRPr lang="ru-RU" sz="4800" b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9600" b="1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Особенности подготовки профсоюзных проектов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075038F-B4F0-48B6-A044-9D9A91C2520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62" y="115389"/>
            <a:ext cx="2736233" cy="662722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FC2B93-FAF5-437B-88A8-C70BCEF0B7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30" y="735106"/>
            <a:ext cx="2112900" cy="18198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DD21600-76E0-487B-AEB6-E245BC7E4927}"/>
              </a:ext>
            </a:extLst>
          </p:cNvPr>
          <p:cNvSpPr txBox="1"/>
          <p:nvPr/>
        </p:nvSpPr>
        <p:spPr>
          <a:xfrm>
            <a:off x="3013656" y="1159099"/>
            <a:ext cx="8389450" cy="6401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Указание на то, что проект профсоюзный (название организации, ссылка на проекты и программы Профсоюза, членство).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Измеримость во времени и количестве участников (профсоюзный охват).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Актуальность.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Доказательность : положение о проекте, использование сетей, ссылки на «Амбассадоры здоровья» и др.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Результаты количественные и качественные: мониторинг , отзывы, интервью, % членства.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Траты: средства профсоюзной организации, смета, партнеры.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Конкретные результаты.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Перспективы развития проекта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                  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832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521" y="320910"/>
            <a:ext cx="3985016" cy="1334949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991473-77EC-49DE-A907-FF8234DA8B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25" y="183177"/>
            <a:ext cx="1968083" cy="94022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A52BFD-99B4-42A6-AA9C-6E5F8AF11B69}"/>
              </a:ext>
            </a:extLst>
          </p:cNvPr>
          <p:cNvSpPr/>
          <p:nvPr/>
        </p:nvSpPr>
        <p:spPr>
          <a:xfrm>
            <a:off x="2800547" y="1330000"/>
            <a:ext cx="579481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Всероссийский  чемпионат </a:t>
            </a:r>
          </a:p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программы повышения </a:t>
            </a:r>
          </a:p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ежедневной двигательной </a:t>
            </a:r>
          </a:p>
          <a:p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активности «Человек идущий»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30EA6DC-4C7B-4760-AF85-34380EBCA07C}"/>
              </a:ext>
            </a:extLst>
          </p:cNvPr>
          <p:cNvSpPr/>
          <p:nvPr/>
        </p:nvSpPr>
        <p:spPr>
          <a:xfrm>
            <a:off x="2800547" y="2952206"/>
            <a:ext cx="88764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Больше всего профсоюзных команд в 2023 году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представили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следующие регионы: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Волгоградская область — 33,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Ханты-Мансийский АО — Югра — 19,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Краснодарский край — 11.</a:t>
            </a:r>
          </a:p>
          <a:p>
            <a:endParaRPr lang="ru-RU" sz="1000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Количество команд от региональной организации: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 г. – 45;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2022г.  - 46;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 г. – 33;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2024 г – 55.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Организаторами Чемпионата составлен был рейтинг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10 лучших региональных команд России, куда попали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 команды Общероссийского Профсоюза образования 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 из которых из Волгоградской области:</a:t>
            </a: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“Темп34_П&amp;O” из г. Жирновска;</a:t>
            </a:r>
          </a:p>
          <a:p>
            <a:pPr marL="171450" indent="-171450">
              <a:buFontTx/>
              <a:buChar char="-"/>
            </a:pPr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sz="1000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Дубовский</a:t>
            </a:r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педагогический колледж 34_П&amp;O </a:t>
            </a:r>
            <a:b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«</a:t>
            </a:r>
            <a:r>
              <a:rPr lang="ru-RU" sz="1000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Дубовский</a:t>
            </a:r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рубеж” из г. Дубовка.</a:t>
            </a:r>
          </a:p>
          <a:p>
            <a:pPr marL="171450" indent="-171450">
              <a:buFontTx/>
              <a:buChar char="-"/>
            </a:pPr>
            <a:endParaRPr lang="ru-RU" sz="1000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endParaRPr lang="ru-RU" sz="1000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ru-RU" sz="1000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88075E9-8FCA-48B8-8D44-D57F3707F4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37" y="1014542"/>
            <a:ext cx="4604103" cy="24545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ECD5AB4D-5952-4075-B5F9-3A1DCE75217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6237" y="3509120"/>
            <a:ext cx="4604103" cy="3164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31247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B11B57-14BF-4AA6-8CE4-8B3EBBE656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521" y="320911"/>
            <a:ext cx="3823165" cy="128073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991473-77EC-49DE-A907-FF8234DA8B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4525" y="183177"/>
            <a:ext cx="1968083" cy="940225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5A52BFD-99B4-42A6-AA9C-6E5F8AF11B69}"/>
              </a:ext>
            </a:extLst>
          </p:cNvPr>
          <p:cNvSpPr/>
          <p:nvPr/>
        </p:nvSpPr>
        <p:spPr>
          <a:xfrm>
            <a:off x="2800547" y="1330000"/>
            <a:ext cx="917854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1" u="none" strike="noStrike" kern="1200" cap="none" spc="45" normalizeH="0" baseline="0" noProof="0" dirty="0">
                <a:ln>
                  <a:noFill/>
                </a:ln>
                <a:solidFill>
                  <a:srgbClr val="031B83"/>
                </a:solidFill>
                <a:effectLst/>
                <a:uLnTx/>
                <a:uFillTx/>
                <a:latin typeface="Verdana" panose="020B0604030504040204" pitchFamily="34" charset="0"/>
                <a:ea typeface="Verdana" panose="020B0604030504040204" pitchFamily="34" charset="0"/>
                <a:cs typeface="+mn-cs"/>
              </a:rPr>
              <a:t> 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1977900-1557-4AD7-B912-E9F5B522929F}"/>
              </a:ext>
            </a:extLst>
          </p:cNvPr>
          <p:cNvSpPr/>
          <p:nvPr/>
        </p:nvSpPr>
        <p:spPr>
          <a:xfrm>
            <a:off x="3239589" y="1601642"/>
            <a:ext cx="77157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Особенности реализации программы «Здоровый член Профсоюза – здоровый коллектив – здоровая область»: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проектность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массовость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системность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актуальность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привлечение дополнительных средств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ru-RU" sz="2400" dirty="0">
                <a:solidFill>
                  <a:srgbClr val="0070C0"/>
                </a:solidFill>
                <a:latin typeface="Calibri"/>
              </a:rPr>
              <a:t>мотивация профсоюзного членства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8078960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4067325"/>
              </p:ext>
            </p:extLst>
          </p:nvPr>
        </p:nvGraphicFramePr>
        <p:xfrm>
          <a:off x="8708571" y="2138865"/>
          <a:ext cx="3151868" cy="44599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7" name="Acrobat Document" r:id="rId3" imgW="5667149" imgH="8020004" progId="AcroExch.Document.11">
                  <p:embed/>
                </p:oleObj>
              </mc:Choice>
              <mc:Fallback>
                <p:oleObj name="Acrobat Document" r:id="rId3" imgW="5667149" imgH="8020004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708571" y="2138865"/>
                        <a:ext cx="3151868" cy="44599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39391" y="183177"/>
            <a:ext cx="41841" cy="65718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868133" y="733310"/>
            <a:ext cx="4032423" cy="4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87178" y="6755027"/>
            <a:ext cx="1162359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10" y="296674"/>
            <a:ext cx="2587637" cy="579009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743200" y="396735"/>
            <a:ext cx="764902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 нас: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3175" y="5529566"/>
            <a:ext cx="757569" cy="72533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372045" y="6339867"/>
            <a:ext cx="5292436" cy="33413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#</a:t>
            </a:r>
            <a:r>
              <a:rPr lang="ru-RU" dirty="0" err="1"/>
              <a:t>ПрофсоюзВЛГ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3248" y="6254898"/>
            <a:ext cx="2257425" cy="4191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18970" y="994619"/>
            <a:ext cx="91730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en-US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  <a:hlinkClick r:id="rId8"/>
              </a:rPr>
              <a:t>https://www.eseur.ru/volgograd/</a:t>
            </a: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Вконтакте</a:t>
            </a: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Телеграм</a:t>
            </a: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spc="45" dirty="0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Одноклассники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ru-RU" b="1" i="1" spc="45" dirty="0" err="1">
                <a:solidFill>
                  <a:srgbClr val="031B8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Ютуб</a:t>
            </a: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ü"/>
            </a:pPr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lvl="0"/>
            <a:endParaRPr lang="ru-RU" b="1" i="1" spc="45" dirty="0">
              <a:solidFill>
                <a:srgbClr val="031B83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203F9F8-9EB8-4B56-89E1-098624FC22E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047" y="54394"/>
            <a:ext cx="1968083" cy="94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5561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4656</TotalTime>
  <Words>530</Words>
  <Application>Microsoft Office PowerPoint</Application>
  <PresentationFormat>Широкоэкранный</PresentationFormat>
  <Paragraphs>102</Paragraphs>
  <Slides>9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Verdana</vt:lpstr>
      <vt:lpstr>Wingdings</vt:lpstr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           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Unit</dc:creator>
  <cp:lastModifiedBy>Наталья</cp:lastModifiedBy>
  <cp:revision>211</cp:revision>
  <cp:lastPrinted>2024-02-19T17:49:38Z</cp:lastPrinted>
  <dcterms:created xsi:type="dcterms:W3CDTF">2022-08-22T07:02:24Z</dcterms:created>
  <dcterms:modified xsi:type="dcterms:W3CDTF">2025-03-25T05:57:48Z</dcterms:modified>
</cp:coreProperties>
</file>