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37" r:id="rId2"/>
    <p:sldId id="336" r:id="rId3"/>
    <p:sldId id="339" r:id="rId4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572" userDrawn="1">
          <p15:clr>
            <a:srgbClr val="A4A3A4"/>
          </p15:clr>
        </p15:guide>
        <p15:guide id="4" pos="551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25" userDrawn="1">
          <p15:clr>
            <a:srgbClr val="A4A3A4"/>
          </p15:clr>
        </p15:guide>
        <p15:guide id="7" pos="347" userDrawn="1">
          <p15:clr>
            <a:srgbClr val="A4A3A4"/>
          </p15:clr>
        </p15:guide>
        <p15:guide id="8" orient="horz" pos="346" userDrawn="1">
          <p15:clr>
            <a:srgbClr val="A4A3A4"/>
          </p15:clr>
        </p15:guide>
        <p15:guide id="9" orient="horz" pos="3974" userDrawn="1">
          <p15:clr>
            <a:srgbClr val="A4A3A4"/>
          </p15:clr>
        </p15:guide>
        <p15:guide id="10" pos="295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9638"/>
    <a:srgbClr val="35A34B"/>
    <a:srgbClr val="439182"/>
    <a:srgbClr val="1E14A4"/>
    <a:srgbClr val="70A0BE"/>
    <a:srgbClr val="5B9BD5"/>
    <a:srgbClr val="F39869"/>
    <a:srgbClr val="141EA0"/>
    <a:srgbClr val="1F4E79"/>
    <a:srgbClr val="1F8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AF606853-7671-496A-8E4F-DF71F8EC918B}" styleName="Темный стиль 1 — акцент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118" autoAdjust="0"/>
    <p:restoredTop sz="87990" autoAdjust="0"/>
  </p:normalViewPr>
  <p:slideViewPr>
    <p:cSldViewPr snapToGrid="0">
      <p:cViewPr varScale="1">
        <p:scale>
          <a:sx n="59" d="100"/>
          <a:sy n="59" d="100"/>
        </p:scale>
        <p:origin x="728" y="56"/>
      </p:cViewPr>
      <p:guideLst>
        <p:guide orient="horz" pos="2160"/>
        <p:guide pos="3840"/>
        <p:guide orient="horz" pos="572"/>
        <p:guide pos="551"/>
        <p:guide pos="7333"/>
        <p:guide orient="horz" pos="3725"/>
        <p:guide pos="347"/>
        <p:guide orient="horz" pos="346"/>
        <p:guide orient="horz" pos="3974"/>
        <p:guide pos="2955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E9A86E-54C7-4D0E-89C6-469C582F92E7}" type="datetimeFigureOut">
              <a:rPr lang="ru-RU" smtClean="0"/>
              <a:pPr/>
              <a:t>03.09.2025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39838"/>
            <a:ext cx="59594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93A727-8FF9-42FD-9499-454F00D1AB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9006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AEB54-3F1E-4741-88A5-FB1A18C7F29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14117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93A727-8FF9-42FD-9499-454F00D1AB47}" type="slidenum">
              <a:rPr lang="ru-RU" smtClean="0"/>
              <a:pPr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5000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2360" y="6331872"/>
            <a:ext cx="466444" cy="526128"/>
          </a:xfrm>
          <a:prstGeom prst="rect">
            <a:avLst/>
          </a:prstGeom>
        </p:spPr>
      </p:pic>
      <p:sp>
        <p:nvSpPr>
          <p:cNvPr id="10" name="Номер слайда 1"/>
          <p:cNvSpPr txBox="1">
            <a:spLocks/>
          </p:cNvSpPr>
          <p:nvPr userDrawn="1"/>
        </p:nvSpPr>
        <p:spPr>
          <a:xfrm>
            <a:off x="8888827" y="633349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497CB32-89BC-4402-8C7C-A106FBDE40C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5551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5BD84-7A7B-4D5A-A4B3-6D824605ACD0}" type="datetime1">
              <a:rPr lang="ru-RU" smtClean="0"/>
              <a:pPr/>
              <a:t>03.09.2025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29CA1-7545-4C1E-BBF5-3050409D54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4900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961CC-BE6D-4CD7-92FE-47040648EF9F}" type="datetime1">
              <a:rPr lang="ru-RU" smtClean="0"/>
              <a:pPr/>
              <a:t>03.09.2025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29CA1-7545-4C1E-BBF5-3050409D54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91053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15ADB-B505-4F9C-BDD4-2E63DDB3EA03}" type="datetime1">
              <a:rPr lang="ru-RU" smtClean="0"/>
              <a:pPr/>
              <a:t>03.09.2025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29CA1-7545-4C1E-BBF5-3050409D54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76425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bg>
      <p:bgPr>
        <a:blipFill rotWithShape="1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Vertical Title 23"/>
          <p:cNvSpPr>
            <a:spLocks noGrp="1"/>
          </p:cNvSpPr>
          <p:nvPr>
            <p:ph type="title" hasCustomPrompt="1"/>
          </p:nvPr>
        </p:nvSpPr>
        <p:spPr>
          <a:xfrm>
            <a:off x="414867" y="274638"/>
            <a:ext cx="10972800" cy="1143000"/>
          </a:xfrm>
        </p:spPr>
        <p:txBody>
          <a:bodyPr/>
          <a:lstStyle/>
          <a:p>
            <a:r>
              <a:rPr lang="ru-RU" dirty="0"/>
              <a:t>Слайд без логотипа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20820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8592277" y="356659"/>
            <a:ext cx="2880000" cy="288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 altLang="ko-KR"/>
              <a:t>Your Picture Here</a:t>
            </a:r>
            <a:endParaRPr lang="ko-KR" altLang="en-US"/>
          </a:p>
        </p:txBody>
      </p:sp>
      <p:sp>
        <p:nvSpPr>
          <p:cNvPr id="6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8592277" y="3621021"/>
            <a:ext cx="2880000" cy="288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 altLang="ko-KR"/>
              <a:t>Your Picture Here</a:t>
            </a:r>
            <a:endParaRPr lang="ko-KR" altLang="en-US"/>
          </a:p>
        </p:txBody>
      </p:sp>
      <p:sp>
        <p:nvSpPr>
          <p:cNvPr id="7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5314951" y="356659"/>
            <a:ext cx="2880000" cy="288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 altLang="ko-KR"/>
              <a:t>Your Picture Here</a:t>
            </a:r>
            <a:endParaRPr lang="ko-KR" alt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5314951" y="3621021"/>
            <a:ext cx="2880000" cy="288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 altLang="ko-KR"/>
              <a:t>Your Picture Here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8187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Основной слайд_Б_с полоск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3"/>
          <p:cNvSpPr>
            <a:spLocks noGrp="1"/>
          </p:cNvSpPr>
          <p:nvPr>
            <p:ph type="title" hasCustomPrompt="1"/>
          </p:nvPr>
        </p:nvSpPr>
        <p:spPr>
          <a:xfrm>
            <a:off x="239186" y="96861"/>
            <a:ext cx="9991116" cy="768548"/>
          </a:xfrm>
          <a:prstGeom prst="rect">
            <a:avLst/>
          </a:prstGeom>
        </p:spPr>
        <p:txBody>
          <a:bodyPr anchor="b" anchorCtr="0"/>
          <a:lstStyle>
            <a:lvl1pPr>
              <a:defRPr sz="2400" b="1" cap="all" baseline="0">
                <a:solidFill>
                  <a:srgbClr val="29338A"/>
                </a:solidFill>
                <a:latin typeface="+mj-lt"/>
                <a:cs typeface="Calibri" panose="020F0502020204030204" pitchFamily="34" charset="0"/>
              </a:defRPr>
            </a:lvl1pPr>
          </a:lstStyle>
          <a:p>
            <a:r>
              <a:rPr lang="ru-RU" dirty="0"/>
              <a:t>Заголовок слайда</a:t>
            </a:r>
          </a:p>
        </p:txBody>
      </p:sp>
      <p:sp>
        <p:nvSpPr>
          <p:cNvPr id="9" name="Номер слайда 15"/>
          <p:cNvSpPr txBox="1">
            <a:spLocks/>
          </p:cNvSpPr>
          <p:nvPr userDrawn="1"/>
        </p:nvSpPr>
        <p:spPr>
          <a:xfrm>
            <a:off x="7970097" y="6373920"/>
            <a:ext cx="3982720" cy="338880"/>
          </a:xfrm>
          <a:prstGeom prst="rect">
            <a:avLst/>
          </a:prstGeom>
        </p:spPr>
        <p:txBody>
          <a:bodyPr vert="horz" lIns="121920" tIns="60960" rIns="48000" bIns="6096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BDD210C-5CDA-404F-9C87-5C968746E0FE}" type="slidenum">
              <a:rPr lang="ru-RU" sz="1600" smtClean="0">
                <a:solidFill>
                  <a:srgbClr val="BFBFBF"/>
                </a:solidFill>
                <a:latin typeface="+mn-lt"/>
                <a:cs typeface="Calibri" panose="020F0502020204030204" pitchFamily="34" charset="0"/>
              </a:rPr>
              <a:pPr/>
              <a:t>‹#›</a:t>
            </a:fld>
            <a:endParaRPr lang="ru-RU" sz="1600" dirty="0">
              <a:solidFill>
                <a:srgbClr val="BFBFBF"/>
              </a:solidFill>
              <a:latin typeface="+mn-lt"/>
              <a:cs typeface="Calibri" panose="020F0502020204030204" pitchFamily="34" charset="0"/>
            </a:endParaRPr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0"/>
          </p:nvPr>
        </p:nvSpPr>
        <p:spPr>
          <a:xfrm>
            <a:off x="239184" y="1124377"/>
            <a:ext cx="5837343" cy="2592492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spcAft>
                <a:spcPts val="400"/>
              </a:spcAft>
              <a:defRPr sz="2000">
                <a:solidFill>
                  <a:srgbClr val="292929"/>
                </a:solidFill>
                <a:latin typeface="+mn-lt"/>
                <a:cs typeface="Calibri" panose="020F0502020204030204" pitchFamily="34" charset="0"/>
              </a:defRPr>
            </a:lvl1pPr>
            <a:lvl2pPr marL="990575" indent="-380990">
              <a:spcBef>
                <a:spcPts val="0"/>
              </a:spcBef>
              <a:spcAft>
                <a:spcPts val="400"/>
              </a:spcAft>
              <a:buFont typeface="Courier New" panose="02070309020205020404" pitchFamily="49" charset="0"/>
              <a:buChar char="o"/>
              <a:defRPr sz="1800">
                <a:solidFill>
                  <a:srgbClr val="292929"/>
                </a:solidFill>
                <a:latin typeface="+mn-lt"/>
                <a:cs typeface="Calibri" panose="020F0502020204030204" pitchFamily="34" charset="0"/>
              </a:defRPr>
            </a:lvl2pPr>
            <a:lvl3pPr>
              <a:defRPr>
                <a:solidFill>
                  <a:srgbClr val="292929"/>
                </a:solidFill>
                <a:latin typeface="+mn-lt"/>
              </a:defRPr>
            </a:lvl3pPr>
            <a:lvl4pPr>
              <a:defRPr>
                <a:solidFill>
                  <a:srgbClr val="292929"/>
                </a:solidFill>
                <a:latin typeface="+mn-lt"/>
              </a:defRPr>
            </a:lvl4pPr>
            <a:lvl5pPr>
              <a:defRPr>
                <a:solidFill>
                  <a:srgbClr val="292929"/>
                </a:solidFill>
                <a:latin typeface="+mn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</p:txBody>
      </p:sp>
      <p:cxnSp>
        <p:nvCxnSpPr>
          <p:cNvPr id="6" name="Прямая соединительная линия 5"/>
          <p:cNvCxnSpPr/>
          <p:nvPr userDrawn="1"/>
        </p:nvCxnSpPr>
        <p:spPr>
          <a:xfrm>
            <a:off x="239186" y="877445"/>
            <a:ext cx="9991116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6" name="Picture 4" descr="АО НПФ &quot;Эволюция&quot; | LinkedIn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098"/>
          <a:stretch/>
        </p:blipFill>
        <p:spPr bwMode="auto">
          <a:xfrm>
            <a:off x="10647425" y="0"/>
            <a:ext cx="1079646" cy="830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84863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7">
          <p15:clr>
            <a:srgbClr val="FBAE40"/>
          </p15:clr>
        </p15:guide>
        <p15:guide id="2" pos="3840">
          <p15:clr>
            <a:srgbClr val="FBAE40"/>
          </p15:clr>
        </p15:guide>
        <p15:guide id="3" pos="7529">
          <p15:clr>
            <a:srgbClr val="FBAE40"/>
          </p15:clr>
        </p15:guide>
        <p15:guide id="5" pos="151">
          <p15:clr>
            <a:srgbClr val="FBAE40"/>
          </p15:clr>
        </p15:guide>
        <p15:guide id="6" orient="horz" pos="3975">
          <p15:clr>
            <a:srgbClr val="FBAE40"/>
          </p15:clr>
        </p15:guide>
        <p15:guide id="7" orient="horz" pos="708">
          <p15:clr>
            <a:srgbClr val="FBAE40"/>
          </p15:clr>
        </p15:guide>
        <p15:guide id="8" orient="horz" pos="234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2360" y="6331872"/>
            <a:ext cx="466444" cy="526128"/>
          </a:xfrm>
          <a:prstGeom prst="rect">
            <a:avLst/>
          </a:prstGeom>
        </p:spPr>
      </p:pic>
      <p:sp>
        <p:nvSpPr>
          <p:cNvPr id="10" name="Номер слайда 1"/>
          <p:cNvSpPr txBox="1">
            <a:spLocks/>
          </p:cNvSpPr>
          <p:nvPr userDrawn="1"/>
        </p:nvSpPr>
        <p:spPr>
          <a:xfrm>
            <a:off x="8919307" y="633349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497CB32-89BC-4402-8C7C-A106FBDE40C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1223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21D98-2F60-45C2-AF9A-80F1734CFDB7}" type="datetime1">
              <a:rPr lang="ru-RU" smtClean="0"/>
              <a:pPr/>
              <a:t>03.09.2025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29CA1-7545-4C1E-BBF5-3050409D54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8928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9A5C6-D694-4794-92F0-D4120ABACD72}" type="datetime1">
              <a:rPr lang="ru-RU" smtClean="0"/>
              <a:pPr/>
              <a:t>03.09.2025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29CA1-7545-4C1E-BBF5-3050409D54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4446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01384-8A2D-44A0-85EC-24E09AF46825}" type="datetime1">
              <a:rPr lang="ru-RU" smtClean="0"/>
              <a:pPr/>
              <a:t>03.09.2025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29CA1-7545-4C1E-BBF5-3050409D54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9175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4DBDB-5315-4222-B727-0E66F56ECF60}" type="datetime1">
              <a:rPr lang="ru-RU" smtClean="0"/>
              <a:pPr/>
              <a:t>03.09.2025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29CA1-7545-4C1E-BBF5-3050409D54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6135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DF7A9-998B-4189-9EFE-E9CDCA6E35AB}" type="datetime1">
              <a:rPr lang="ru-RU" smtClean="0"/>
              <a:pPr/>
              <a:t>03.09.2025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29CA1-7545-4C1E-BBF5-3050409D54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5116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1E4C7-D4D6-4F2D-8840-1FF6AC22BF27}" type="datetime1">
              <a:rPr lang="ru-RU" smtClean="0"/>
              <a:pPr/>
              <a:t>03.09.2025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29CA1-7545-4C1E-BBF5-3050409D54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1613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AFDCF-E79F-4912-929A-FD9F7E7C5623}" type="datetime1">
              <a:rPr lang="ru-RU" smtClean="0"/>
              <a:pPr/>
              <a:t>03.09.2025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29CA1-7545-4C1E-BBF5-3050409D54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4216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154818-1650-40C0-BBEA-7A27FBAFB93A}" type="datetime1">
              <a:rPr lang="ru-RU" smtClean="0"/>
              <a:pPr/>
              <a:t>03.09.2025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A29CA1-7545-4C1E-BBF5-3050409D54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1248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ipp.npff.ru/?agent_id=1068&amp;ipp=pds&amp;btn_esia=Y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 rot="8100000">
            <a:off x="8947723" y="6016972"/>
            <a:ext cx="3138561" cy="2834360"/>
          </a:xfrm>
          <a:prstGeom prst="rtTriangle">
            <a:avLst/>
          </a:prstGeom>
          <a:solidFill>
            <a:srgbClr val="00206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ый треугольник 11"/>
          <p:cNvSpPr/>
          <p:nvPr/>
        </p:nvSpPr>
        <p:spPr>
          <a:xfrm rot="2700000">
            <a:off x="11277533" y="3718235"/>
            <a:ext cx="3208340" cy="3208340"/>
          </a:xfrm>
          <a:prstGeom prst="rtTriangl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D79FB-F2AC-4B68-8B9F-5509E6305438}" type="slidenum">
              <a:rPr lang="ru-RU" smtClean="0"/>
              <a:t>1</a:t>
            </a:fld>
            <a:endParaRPr lang="ru-RU"/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529924" y="350284"/>
            <a:ext cx="10515600" cy="6398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90000"/>
              </a:lnSpc>
              <a:spcBef>
                <a:spcPct val="0"/>
              </a:spcBef>
              <a:buNone/>
              <a:defRPr sz="3000" b="1">
                <a:latin typeface="+mj-lt"/>
                <a:ea typeface="Verdana" panose="020B0604030504040204" pitchFamily="34" charset="0"/>
                <a:cs typeface="+mj-cs"/>
              </a:defRPr>
            </a:lvl1pPr>
          </a:lstStyle>
          <a:p>
            <a:r>
              <a:rPr lang="ru-RU" sz="26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Что такое ПДС</a:t>
            </a:r>
          </a:p>
        </p:txBody>
      </p:sp>
      <p:pic>
        <p:nvPicPr>
          <p:cNvPr id="1028" name="Picture 4" descr="Как сравнить доходность инвестирования средств пенсионных накоплений -  Портал о накопительной пенсии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7912" y="2900035"/>
            <a:ext cx="5412991" cy="30457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58FCC643-E345-4283-8761-013B7314F8B4}"/>
              </a:ext>
            </a:extLst>
          </p:cNvPr>
          <p:cNvSpPr txBox="1"/>
          <p:nvPr/>
        </p:nvSpPr>
        <p:spPr>
          <a:xfrm>
            <a:off x="529924" y="1172471"/>
            <a:ext cx="97729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cs typeface="Segoe UI" panose="020B0502040204020203" pitchFamily="34" charset="0"/>
              </a:rPr>
              <a:t>ПДС</a:t>
            </a:r>
            <a:r>
              <a:rPr lang="ru-RU" sz="1600" dirty="0">
                <a:cs typeface="Segoe UI" panose="020B0502040204020203" pitchFamily="34" charset="0"/>
              </a:rPr>
              <a:t> (программа долгосрочных сбережений) – новый* </a:t>
            </a:r>
            <a:r>
              <a:rPr lang="ru-RU" sz="1600" b="1" dirty="0">
                <a:cs typeface="Segoe UI" panose="020B0502040204020203" pitchFamily="34" charset="0"/>
              </a:rPr>
              <a:t>инструмент с государственной поддержкой</a:t>
            </a:r>
            <a:r>
              <a:rPr lang="ru-RU" sz="1600" dirty="0">
                <a:cs typeface="Segoe UI" panose="020B0502040204020203" pitchFamily="34" charset="0"/>
              </a:rPr>
              <a:t> </a:t>
            </a:r>
            <a:br>
              <a:rPr lang="en-US" sz="1600" dirty="0">
                <a:cs typeface="Segoe UI" panose="020B0502040204020203" pitchFamily="34" charset="0"/>
              </a:rPr>
            </a:br>
            <a:r>
              <a:rPr lang="ru-RU" sz="1600" dirty="0">
                <a:cs typeface="Segoe UI" panose="020B0502040204020203" pitchFamily="34" charset="0"/>
              </a:rPr>
              <a:t>для </a:t>
            </a:r>
            <a:r>
              <a:rPr lang="ru-RU" sz="1600" b="1" dirty="0">
                <a:cs typeface="Segoe UI" panose="020B0502040204020203" pitchFamily="34" charset="0"/>
              </a:rPr>
              <a:t>формирования сбережений на разные цели</a:t>
            </a:r>
            <a:r>
              <a:rPr lang="ru-RU" sz="1600" dirty="0">
                <a:cs typeface="Segoe UI" panose="020B0502040204020203" pitchFamily="34" charset="0"/>
              </a:rPr>
              <a:t> с минимальными рисками. </a:t>
            </a:r>
            <a:endParaRPr lang="en-US" sz="1600" dirty="0">
              <a:cs typeface="Segoe UI" panose="020B0502040204020203" pitchFamily="34" charset="0"/>
            </a:endParaRPr>
          </a:p>
          <a:p>
            <a:r>
              <a:rPr lang="ru-RU" sz="1600" dirty="0">
                <a:cs typeface="Segoe UI" panose="020B0502040204020203" pitchFamily="34" charset="0"/>
              </a:rPr>
              <a:t>Вход в программу = заключение договора ПДС.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29924" y="6038378"/>
            <a:ext cx="95903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457200">
              <a:defRPr/>
            </a:pPr>
            <a:r>
              <a:rPr lang="ru-RU" sz="10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* </a:t>
            </a: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Программа</a:t>
            </a:r>
            <a:r>
              <a:rPr kumimoji="0" lang="ru-RU" sz="10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 долгосрочных сбережений</a:t>
            </a: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 начала работать в Росси</a:t>
            </a:r>
            <a:r>
              <a:rPr lang="ru-RU" sz="10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и с 1 января 2024 года. Операторы программы: негосударственные пенсионные фонды</a:t>
            </a:r>
          </a:p>
          <a:p>
            <a:pPr lvl="0" defTabSz="457200">
              <a:defRPr/>
            </a:pPr>
            <a:r>
              <a:rPr lang="ru-RU" sz="10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** Минимальная сумма личных взносов для получения софинансирования от Государства:  2 000 рублей в год</a:t>
            </a:r>
          </a:p>
          <a:p>
            <a:pPr lvl="0" defTabSz="457200">
              <a:defRPr/>
            </a:pPr>
            <a:r>
              <a:rPr lang="ru-RU" sz="10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*** При ставке НДФЛ 13%, при применении прогрессивной шкалы НДФЛ сумма к возврату может быть больше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994197" y="2278348"/>
            <a:ext cx="2987644" cy="959668"/>
          </a:xfrm>
          <a:prstGeom prst="rect">
            <a:avLst/>
          </a:prstGeom>
          <a:noFill/>
        </p:spPr>
        <p:txBody>
          <a:bodyPr wrap="none" rtlCol="0">
            <a:prstTxWarp prst="textArchUp">
              <a:avLst>
                <a:gd name="adj" fmla="val 10987617"/>
              </a:avLst>
            </a:prstTxWarp>
            <a:spAutoFit/>
          </a:bodyPr>
          <a:lstStyle/>
          <a:p>
            <a:r>
              <a:rPr lang="ru-RU" sz="5400" b="1" dirty="0">
                <a:solidFill>
                  <a:schemeClr val="accent5">
                    <a:lumMod val="50000"/>
                  </a:schemeClr>
                </a:solidFill>
              </a:rPr>
              <a:t>ПДС не пенсия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8FCC643-E345-4283-8761-013B7314F8B4}"/>
              </a:ext>
            </a:extLst>
          </p:cNvPr>
          <p:cNvSpPr txBox="1"/>
          <p:nvPr/>
        </p:nvSpPr>
        <p:spPr>
          <a:xfrm>
            <a:off x="529924" y="2260248"/>
            <a:ext cx="624379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defTabSz="457200">
              <a:buFont typeface="Symbol" panose="05050102010706020507" pitchFamily="18" charset="2"/>
              <a:buChar char="·"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До 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36 000 </a:t>
            </a:r>
            <a:r>
              <a:rPr lang="ru-RU" sz="1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₽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в </a:t>
            </a:r>
            <a:r>
              <a:rPr lang="ru-RU" sz="12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год в течение 10-ти лет** можно получать </a:t>
            </a:r>
            <a:br>
              <a:rPr lang="ru-RU" sz="12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ru-RU" sz="12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в виде 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софинансирования от Государства</a:t>
            </a:r>
          </a:p>
          <a:p>
            <a:pPr marL="342900" indent="-342900" defTabSz="457200">
              <a:buFont typeface="Symbol" panose="05050102010706020507" pitchFamily="18" charset="2"/>
              <a:buChar char="·"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342900" lvl="0" indent="-342900" defTabSz="457200">
              <a:buFont typeface="Symbol" panose="05050102010706020507" pitchFamily="18" charset="2"/>
              <a:buChar char="·"/>
              <a:defRPr/>
            </a:pPr>
            <a:r>
              <a:rPr lang="ru-RU" sz="12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До </a:t>
            </a:r>
            <a:r>
              <a:rPr lang="ru-RU" sz="1200" b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52 000 </a:t>
            </a:r>
            <a:r>
              <a:rPr lang="ru-RU" sz="1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₽</a:t>
            </a:r>
            <a:r>
              <a:rPr lang="ru-RU" sz="1200" b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12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в год*** 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можно вернуть через налоговый</a:t>
            </a:r>
            <a:r>
              <a:rPr lang="ru-RU" sz="12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вычет </a:t>
            </a:r>
            <a:br>
              <a:rPr lang="ru-RU" sz="12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ru-RU" sz="12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с суммы уплаченных взносов до 400 000 ₽ в год</a:t>
            </a:r>
          </a:p>
          <a:p>
            <a:pPr marL="342900" lvl="0" indent="-342900" defTabSz="457200">
              <a:buFont typeface="Symbol" panose="05050102010706020507" pitchFamily="18" charset="2"/>
              <a:buChar char="·"/>
              <a:defRPr/>
            </a:pPr>
            <a:endParaRPr kumimoji="0" lang="ru-RU" sz="1200" b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342900" lvl="0" indent="-342900" defTabSz="457200">
              <a:buFont typeface="Symbol" panose="05050102010706020507" pitchFamily="18" charset="2"/>
              <a:buChar char="·"/>
              <a:defRPr/>
            </a:pPr>
            <a:r>
              <a:rPr lang="ru-RU" sz="1200" b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Гарантировано АСВ</a:t>
            </a:r>
            <a:r>
              <a:rPr lang="ru-RU" sz="12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: до </a:t>
            </a:r>
            <a:r>
              <a:rPr lang="ru-RU" sz="1200" b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2 800 000 </a:t>
            </a:r>
            <a:r>
              <a:rPr lang="ru-RU" sz="1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₽</a:t>
            </a:r>
            <a:r>
              <a:rPr lang="ru-RU" sz="1200" b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12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личных взносов клиента </a:t>
            </a:r>
            <a:br>
              <a:rPr lang="ru-RU" sz="12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ru-RU" sz="12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и инвестиционного дохода, начисленного на них + в полном </a:t>
            </a:r>
            <a:br>
              <a:rPr lang="ru-RU" sz="12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ru-RU" sz="12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объеме </a:t>
            </a:r>
            <a:r>
              <a:rPr lang="ru-RU" sz="1200" b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софинансирование от государства</a:t>
            </a:r>
            <a:r>
              <a:rPr lang="ru-RU" sz="12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, средства пенсионных накоплений, переведенные из ОПС, и инвестиционный доход, начисленный на них</a:t>
            </a:r>
          </a:p>
          <a:p>
            <a:pPr marL="342900" lvl="0" indent="-342900" defTabSz="457200">
              <a:buFont typeface="Symbol" panose="05050102010706020507" pitchFamily="18" charset="2"/>
              <a:buChar char="·"/>
              <a:defRPr/>
            </a:pPr>
            <a:endParaRPr lang="ru-RU" sz="1200" dirty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342900" lvl="0" indent="-342900" defTabSz="457200">
              <a:buFont typeface="Symbol" panose="05050102010706020507" pitchFamily="18" charset="2"/>
              <a:buChar char="·"/>
              <a:defRPr/>
            </a:pPr>
            <a:r>
              <a:rPr lang="ru-RU" sz="12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Пенсионные накопления по ОПС </a:t>
            </a:r>
            <a:r>
              <a:rPr lang="ru-RU" sz="1200" b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можно перевести </a:t>
            </a:r>
            <a:br>
              <a:rPr lang="ru-RU" sz="1200" b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ru-RU" sz="1200" b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в долгосрочные сбережения</a:t>
            </a:r>
            <a:r>
              <a:rPr lang="ru-RU" sz="12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(</a:t>
            </a:r>
            <a:r>
              <a:rPr lang="ru-RU" sz="1200" dirty="0">
                <a:latin typeface="Segoe UI" panose="020B0502040204020203" pitchFamily="34" charset="0"/>
                <a:cs typeface="Segoe UI" panose="020B0502040204020203" pitchFamily="34" charset="0"/>
              </a:rPr>
              <a:t>т.е. в качестве взноса на личный договор долгосрочных сбережений</a:t>
            </a:r>
            <a:r>
              <a:rPr lang="ru-RU" sz="12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)</a:t>
            </a:r>
          </a:p>
          <a:p>
            <a:pPr marL="342900" lvl="0" indent="-342900" defTabSz="457200">
              <a:buFont typeface="Symbol" panose="05050102010706020507" pitchFamily="18" charset="2"/>
              <a:buChar char="·"/>
              <a:defRPr/>
            </a:pPr>
            <a:endParaRPr lang="ru-RU" sz="1200" dirty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342900" indent="-342900" defTabSz="457200">
              <a:buFont typeface="Symbol" panose="05050102010706020507" pitchFamily="18" charset="2"/>
              <a:buChar char="·"/>
              <a:defRPr/>
            </a:pPr>
            <a:r>
              <a:rPr lang="ru-RU" sz="12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До назначения выплат </a:t>
            </a:r>
            <a:r>
              <a:rPr lang="ru-RU" sz="1200" dirty="0">
                <a:latin typeface="Segoe UI" panose="020B0502040204020203" pitchFamily="34" charset="0"/>
                <a:cs typeface="Segoe UI" panose="020B0502040204020203" pitchFamily="34" charset="0"/>
              </a:rPr>
              <a:t>участнику без потерь и без расторжения договора ПДС </a:t>
            </a:r>
            <a:r>
              <a:rPr lang="ru-RU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можно забрать сбережения</a:t>
            </a:r>
            <a:r>
              <a:rPr lang="ru-RU" sz="1200" dirty="0">
                <a:latin typeface="Segoe UI" panose="020B0502040204020203" pitchFamily="34" charset="0"/>
                <a:cs typeface="Segoe UI" panose="020B0502040204020203" pitchFamily="34" charset="0"/>
              </a:rPr>
              <a:t> в особой жизненной ситуации (при потере кормильца участника, для оплаты дорогостоящего лечения участнику)</a:t>
            </a:r>
            <a:endParaRPr kumimoji="0" lang="ru-RU" sz="1200" b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4259" y="106835"/>
            <a:ext cx="1817246" cy="929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2882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Прямоугольный треугольник 33"/>
          <p:cNvSpPr/>
          <p:nvPr/>
        </p:nvSpPr>
        <p:spPr>
          <a:xfrm rot="8100000">
            <a:off x="8330526" y="5255089"/>
            <a:ext cx="3220232" cy="3220232"/>
          </a:xfrm>
          <a:prstGeom prst="rtTriangle">
            <a:avLst/>
          </a:prstGeom>
          <a:solidFill>
            <a:srgbClr val="00206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ый треугольник 34"/>
          <p:cNvSpPr/>
          <p:nvPr/>
        </p:nvSpPr>
        <p:spPr>
          <a:xfrm rot="2700000">
            <a:off x="10596622" y="2988121"/>
            <a:ext cx="3208340" cy="3208340"/>
          </a:xfrm>
          <a:prstGeom prst="rtTriangl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33E5D7B-05EC-43A8-B98E-8AED91A1CA7F}"/>
              </a:ext>
            </a:extLst>
          </p:cNvPr>
          <p:cNvSpPr txBox="1"/>
          <p:nvPr/>
        </p:nvSpPr>
        <p:spPr>
          <a:xfrm>
            <a:off x="391546" y="3828821"/>
            <a:ext cx="4734687" cy="25391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>
                <a:latin typeface="Segoe UI" panose="020B0502040204020203" pitchFamily="34" charset="0"/>
                <a:cs typeface="Segoe UI" panose="020B0502040204020203" pitchFamily="34" charset="0"/>
              </a:rPr>
              <a:t>При достижении 55 лет (женщины) / 60 лет (мужчины) ежемесячные выплаты на срок от</a:t>
            </a:r>
            <a:r>
              <a:rPr lang="ru-RU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1 года</a:t>
            </a:r>
          </a:p>
          <a:p>
            <a:endParaRPr lang="ru-RU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latin typeface="Segoe UI" panose="020B0502040204020203" pitchFamily="34" charset="0"/>
                <a:cs typeface="Segoe UI" panose="020B0502040204020203" pitchFamily="34" charset="0"/>
              </a:rPr>
              <a:t>Через 15 лет участия в программе </a:t>
            </a:r>
            <a:r>
              <a:rPr lang="ru-RU" sz="1100" i="1" dirty="0">
                <a:latin typeface="Segoe UI" panose="020B0502040204020203" pitchFamily="34" charset="0"/>
                <a:cs typeface="Segoe UI" panose="020B0502040204020203" pitchFamily="34" charset="0"/>
              </a:rPr>
              <a:t>(можно забрать – личные взносы, взносы государства, инвест. доход от Фонда, средства пенсионных накоплений)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>
                <a:latin typeface="Segoe UI" panose="020B0502040204020203" pitchFamily="34" charset="0"/>
                <a:cs typeface="Segoe UI" panose="020B0502040204020203" pitchFamily="34" charset="0"/>
              </a:rPr>
              <a:t>100% средств могут быть выплачены в особых жизненных ситуациях, определенных законом </a:t>
            </a:r>
            <a:r>
              <a:rPr lang="ru-RU" sz="1100" i="1" dirty="0">
                <a:solidFill>
                  <a:schemeClr val="bg2">
                    <a:lumMod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(потеря кормильца, дорогостоящее лечение и т.д.)</a:t>
            </a:r>
            <a:br>
              <a:rPr lang="ru-RU" sz="1100" i="1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ru-RU" sz="120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endParaRPr lang="ru-RU" sz="1200" dirty="0">
              <a:solidFill>
                <a:srgbClr val="0070C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21" name="Группа 20"/>
          <p:cNvGrpSpPr/>
          <p:nvPr/>
        </p:nvGrpSpPr>
        <p:grpSpPr>
          <a:xfrm>
            <a:off x="5364414" y="2130357"/>
            <a:ext cx="6637679" cy="4051993"/>
            <a:chOff x="5554321" y="2219118"/>
            <a:chExt cx="6637679" cy="3914778"/>
          </a:xfrm>
        </p:grpSpPr>
        <p:sp>
          <p:nvSpPr>
            <p:cNvPr id="22" name="Прямоугольник 21"/>
            <p:cNvSpPr/>
            <p:nvPr/>
          </p:nvSpPr>
          <p:spPr>
            <a:xfrm>
              <a:off x="5554321" y="2219118"/>
              <a:ext cx="6637679" cy="391477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3" name="Rectangle 46">
              <a:extLst>
                <a:ext uri="{FF2B5EF4-FFF2-40B4-BE49-F238E27FC236}">
                  <a16:creationId xmlns:a16="http://schemas.microsoft.com/office/drawing/2014/main" id="{494EB40C-FFFC-4999-83FD-89EC9E6D864D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5554321" y="2421145"/>
              <a:ext cx="3030660" cy="307518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19050" cap="flat" cmpd="sng" algn="ctr">
              <a:noFill/>
              <a:prstDash val="solid"/>
            </a:ln>
            <a:effectLst/>
          </p:spPr>
          <p:txBody>
            <a:bodyPr wrap="square" lIns="0" tIns="72000" rIns="0" bIns="0" anchor="ctr">
              <a:spAutoFit/>
            </a:bodyPr>
            <a:lstStyle/>
            <a:p>
              <a:pPr marL="266700" indent="-3175" defTabSz="721633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2000" b="1" kern="0" dirty="0">
                  <a:latin typeface="Segoe UI" panose="020B0502040204020203" pitchFamily="34" charset="0"/>
                  <a:ea typeface="Verdana" panose="020B0604030504040204" pitchFamily="34" charset="0"/>
                  <a:cs typeface="Segoe UI" panose="020B0502040204020203" pitchFamily="34" charset="0"/>
                </a:rPr>
                <a:t>А еще: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533E5D7B-05EC-43A8-B98E-8AED91A1CA7F}"/>
                </a:ext>
              </a:extLst>
            </p:cNvPr>
            <p:cNvSpPr txBox="1"/>
            <p:nvPr/>
          </p:nvSpPr>
          <p:spPr>
            <a:xfrm>
              <a:off x="5703541" y="2743941"/>
              <a:ext cx="6324411" cy="25631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ru-RU" sz="1400" b="1" dirty="0">
                  <a:latin typeface="Segoe UI" panose="020B0502040204020203" pitchFamily="34" charset="0"/>
                  <a:cs typeface="Segoe UI" panose="020B0502040204020203" pitchFamily="34" charset="0"/>
                </a:rPr>
                <a:t>Государство софинансирует личные взносы </a:t>
              </a:r>
              <a:r>
                <a:rPr lang="ru-RU" sz="1400" dirty="0">
                  <a:latin typeface="Segoe UI" panose="020B0502040204020203" pitchFamily="34" charset="0"/>
                  <a:cs typeface="Segoe UI" panose="020B0502040204020203" pitchFamily="34" charset="0"/>
                </a:rPr>
                <a:t>в течение 10 лет, до 36 000 руб. в год – в зависимости от среднемесячного дохода плательщика взносов</a:t>
              </a:r>
            </a:p>
            <a:p>
              <a:pPr lvl="1" fontAlgn="base"/>
              <a:endParaRPr lang="ru-RU" sz="1000" dirty="0">
                <a:latin typeface="Segoe UI" panose="020B0502040204020203" pitchFamily="34" charset="0"/>
                <a:cs typeface="Segoe UI" panose="020B0502040204020203" pitchFamily="34" charset="0"/>
              </a:endParaRPr>
            </a:p>
            <a:p>
              <a:pPr lvl="1" fontAlgn="base"/>
              <a:r>
                <a:rPr lang="ru-RU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1:1 если доход до 80 тыс. рублей (включительно);</a:t>
              </a:r>
            </a:p>
            <a:p>
              <a:pPr lvl="1" fontAlgn="base"/>
              <a:r>
                <a:rPr lang="ru-RU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1:2 от взносов, если доход от 80 тыс. рублей до 150 тыс. рублей (включительно);</a:t>
              </a:r>
            </a:p>
            <a:p>
              <a:pPr lvl="1" fontAlgn="base"/>
              <a:r>
                <a:rPr lang="ru-RU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1:4 от взносов, если доход более 150 тыс. рублей.</a:t>
              </a:r>
            </a:p>
            <a:p>
              <a:endParaRPr lang="ru-RU" sz="1400" dirty="0">
                <a:latin typeface="Segoe UI" panose="020B0502040204020203" pitchFamily="34" charset="0"/>
                <a:cs typeface="Segoe UI" panose="020B0502040204020203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ru-RU" sz="1400" b="1" dirty="0">
                  <a:latin typeface="Segoe UI" panose="020B0502040204020203" pitchFamily="34" charset="0"/>
                  <a:cs typeface="Segoe UI" panose="020B0502040204020203" pitchFamily="34" charset="0"/>
                </a:rPr>
                <a:t>Условие безубыточности</a:t>
              </a:r>
              <a:r>
                <a:rPr lang="ru-RU" sz="1400" dirty="0">
                  <a:latin typeface="Segoe UI" panose="020B0502040204020203" pitchFamily="34" charset="0"/>
                  <a:cs typeface="Segoe UI" panose="020B0502040204020203" pitchFamily="34" charset="0"/>
                </a:rPr>
                <a:t>, доход Фонда не может быть отрицательным</a:t>
              </a:r>
            </a:p>
            <a:p>
              <a:endParaRPr lang="ru-RU" sz="1400" dirty="0">
                <a:latin typeface="Segoe UI" panose="020B0502040204020203" pitchFamily="34" charset="0"/>
                <a:cs typeface="Segoe UI" panose="020B0502040204020203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ru-RU" sz="1400" b="1" dirty="0">
                  <a:latin typeface="Segoe UI" panose="020B0502040204020203" pitchFamily="34" charset="0"/>
                  <a:cs typeface="Segoe UI" panose="020B0502040204020203" pitchFamily="34" charset="0"/>
                </a:rPr>
                <a:t>Накопленные средства застрахованы</a:t>
              </a:r>
              <a:r>
                <a:rPr lang="ru-RU" sz="1400" dirty="0">
                  <a:latin typeface="Segoe UI" panose="020B0502040204020203" pitchFamily="34" charset="0"/>
                  <a:cs typeface="Segoe UI" panose="020B0502040204020203" pitchFamily="34" charset="0"/>
                </a:rPr>
                <a:t> АСВ до 2,8 млн рублей</a:t>
              </a:r>
            </a:p>
            <a:p>
              <a:endParaRPr lang="ru-RU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ru-RU" sz="1400" b="1" dirty="0">
                  <a:latin typeface="Segoe UI" panose="020B0502040204020203" pitchFamily="34" charset="0"/>
                  <a:cs typeface="Segoe UI" panose="020B0502040204020203" pitchFamily="34" charset="0"/>
                </a:rPr>
                <a:t>Особый юридический статус </a:t>
              </a:r>
              <a:r>
                <a:rPr lang="ru-RU" sz="1400" dirty="0">
                  <a:latin typeface="Segoe UI" panose="020B0502040204020203" pitchFamily="34" charset="0"/>
                  <a:cs typeface="Segoe UI" panose="020B0502040204020203" pitchFamily="34" charset="0"/>
                </a:rPr>
                <a:t>- накопленный средства не подлежат взысканию в пользу третьих лиц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ru-RU" sz="1400" dirty="0">
                <a:latin typeface="Segoe UI" panose="020B0502040204020203" pitchFamily="34" charset="0"/>
                <a:cs typeface="Segoe UI" panose="020B0502040204020203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ru-RU" sz="1400" b="1" dirty="0">
                  <a:latin typeface="Segoe UI" panose="020B0502040204020203" pitchFamily="34" charset="0"/>
                  <a:cs typeface="Segoe UI" panose="020B0502040204020203" pitchFamily="34" charset="0"/>
                </a:rPr>
                <a:t>100% накопленных средства по договору ПДС наследуются</a:t>
              </a:r>
            </a:p>
          </p:txBody>
        </p:sp>
      </p:grpSp>
      <p:sp>
        <p:nvSpPr>
          <p:cNvPr id="25" name="Rectangle 46">
            <a:extLst>
              <a:ext uri="{FF2B5EF4-FFF2-40B4-BE49-F238E27FC236}">
                <a16:creationId xmlns:a16="http://schemas.microsoft.com/office/drawing/2014/main" id="{494EB40C-FFFC-4999-83FD-89EC9E6D864D}"/>
              </a:ext>
            </a:extLst>
          </p:cNvPr>
          <p:cNvSpPr>
            <a:spLocks noChangeArrowheads="1"/>
          </p:cNvSpPr>
          <p:nvPr/>
        </p:nvSpPr>
        <p:spPr bwMode="gray">
          <a:xfrm>
            <a:off x="276984" y="6182351"/>
            <a:ext cx="5087430" cy="557164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 cap="flat" cmpd="sng" algn="ctr">
            <a:noFill/>
            <a:prstDash val="solid"/>
          </a:ln>
          <a:effectLst/>
        </p:spPr>
        <p:txBody>
          <a:bodyPr wrap="square" lIns="0" tIns="72000" rIns="0" bIns="0" anchor="ctr">
            <a:spAutoFit/>
          </a:bodyPr>
          <a:lstStyle/>
          <a:p>
            <a:pPr marL="266700" indent="-3175" defTabSz="72163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700" kern="0" dirty="0">
                <a:latin typeface="Segoe UI" panose="020B0502040204020203" pitchFamily="34" charset="0"/>
                <a:ea typeface="Verdana" panose="020B0604030504040204" pitchFamily="34" charset="0"/>
                <a:cs typeface="Segoe UI" panose="020B0502040204020203" pitchFamily="34" charset="0"/>
              </a:rPr>
              <a:t>*ОПС – Обязательное пенсионное страхование/пенсионные накопления/накопительная пенсия. Денежные средства сформированные в период с 2002 по 2013 год. </a:t>
            </a:r>
            <a:r>
              <a:rPr lang="ru-RU" sz="700" dirty="0">
                <a:latin typeface="Segoe UI" panose="020B0502040204020203" pitchFamily="34" charset="0"/>
                <a:cs typeface="Segoe UI" panose="020B0502040204020203" pitchFamily="34" charset="0"/>
              </a:rPr>
              <a:t>С 2014 года ОПС за счёт страховых взносов работодателя не формируется. Все взносы направляются на страховую часть пенсии по старости. Имеющиеся накопления продолжают инвестироваться — их можно будет получить при достижении пенсионных оснований</a:t>
            </a:r>
            <a:endParaRPr lang="ru-RU" sz="700" kern="0" dirty="0">
              <a:latin typeface="Segoe UI" panose="020B0502040204020203" pitchFamily="34" charset="0"/>
              <a:ea typeface="Verdana" panose="020B0604030504040204" pitchFamily="34" charset="0"/>
              <a:cs typeface="Segoe UI" panose="020B0502040204020203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2D8A5C2-6F3A-4CED-AF7F-CD425E7E1D9B}"/>
              </a:ext>
            </a:extLst>
          </p:cNvPr>
          <p:cNvSpPr txBox="1"/>
          <p:nvPr/>
        </p:nvSpPr>
        <p:spPr>
          <a:xfrm>
            <a:off x="554860" y="1093453"/>
            <a:ext cx="2527947" cy="369332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ru-RU" b="1" spc="-15" dirty="0">
                <a:latin typeface="Segoe UI" panose="020B0502040204020203" pitchFamily="34" charset="0"/>
                <a:cs typeface="Segoe UI" panose="020B0502040204020203" pitchFamily="34" charset="0"/>
              </a:rPr>
              <a:t>Взносы:</a:t>
            </a: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 flipV="1">
            <a:off x="554860" y="1450212"/>
            <a:ext cx="4531678" cy="5473"/>
          </a:xfrm>
          <a:prstGeom prst="line">
            <a:avLst/>
          </a:prstGeom>
          <a:ln w="5715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391546" y="1601344"/>
            <a:ext cx="4824283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Первый</a:t>
            </a:r>
            <a:r>
              <a:rPr lang="ru-RU" sz="1400" dirty="0">
                <a:latin typeface="Segoe UI" panose="020B0502040204020203" pitchFamily="34" charset="0"/>
                <a:cs typeface="Segoe UI" panose="020B0502040204020203" pitchFamily="34" charset="0"/>
              </a:rPr>
              <a:t>: от 2000 рублей </a:t>
            </a:r>
            <a:endParaRPr lang="ru-RU" sz="1100" i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Последующие</a:t>
            </a:r>
            <a:r>
              <a:rPr lang="ru-RU" sz="1400" dirty="0">
                <a:latin typeface="Segoe UI" panose="020B0502040204020203" pitchFamily="34" charset="0"/>
                <a:cs typeface="Segoe UI" panose="020B0502040204020203" pitchFamily="34" charset="0"/>
              </a:rPr>
              <a:t>: В любом удобном размере от 1000 рублей и более</a:t>
            </a:r>
          </a:p>
          <a:p>
            <a:endParaRPr lang="ru-RU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Возможность</a:t>
            </a:r>
            <a:r>
              <a:rPr lang="ru-RU" sz="1400" dirty="0">
                <a:latin typeface="Segoe UI" panose="020B0502040204020203" pitchFamily="34" charset="0"/>
                <a:cs typeface="Segoe UI" panose="020B0502040204020203" pitchFamily="34" charset="0"/>
              </a:rPr>
              <a:t> перевести «Замороженные» средств пенсионных накоплений </a:t>
            </a:r>
            <a:r>
              <a:rPr lang="ru-RU" sz="11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(единовременный взнос)*</a:t>
            </a:r>
            <a:br>
              <a:rPr lang="ru-RU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endParaRPr lang="ru-RU" sz="1400" dirty="0"/>
          </a:p>
        </p:txBody>
      </p:sp>
      <p:sp>
        <p:nvSpPr>
          <p:cNvPr id="31" name="Заголовок 1"/>
          <p:cNvSpPr txBox="1">
            <a:spLocks/>
          </p:cNvSpPr>
          <p:nvPr/>
        </p:nvSpPr>
        <p:spPr>
          <a:xfrm>
            <a:off x="397710" y="336759"/>
            <a:ext cx="11337090" cy="42227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Программа долгосрочных сбережений (далее – ПДС)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2D8A5C2-6F3A-4CED-AF7F-CD425E7E1D9B}"/>
              </a:ext>
            </a:extLst>
          </p:cNvPr>
          <p:cNvSpPr txBox="1"/>
          <p:nvPr/>
        </p:nvSpPr>
        <p:spPr>
          <a:xfrm>
            <a:off x="554860" y="3372114"/>
            <a:ext cx="2527947" cy="369332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ru-RU" b="1" spc="-15" dirty="0">
                <a:latin typeface="Segoe UI" panose="020B0502040204020203" pitchFamily="34" charset="0"/>
                <a:cs typeface="Segoe UI" panose="020B0502040204020203" pitchFamily="34" charset="0"/>
              </a:rPr>
              <a:t>Выплаты:</a:t>
            </a: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 flipV="1">
            <a:off x="554860" y="3728873"/>
            <a:ext cx="4531678" cy="5473"/>
          </a:xfrm>
          <a:prstGeom prst="line">
            <a:avLst/>
          </a:prstGeom>
          <a:ln w="5715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9903" y="744062"/>
            <a:ext cx="4231487" cy="1386294"/>
          </a:xfrm>
          <a:prstGeom prst="rect">
            <a:avLst/>
          </a:prstGeom>
        </p:spPr>
      </p:pic>
      <p:pic>
        <p:nvPicPr>
          <p:cNvPr id="26" name="Рисунок 2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4259" y="106835"/>
            <a:ext cx="1817246" cy="929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5311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Заголовок 1"/>
          <p:cNvSpPr txBox="1">
            <a:spLocks/>
          </p:cNvSpPr>
          <p:nvPr/>
        </p:nvSpPr>
        <p:spPr>
          <a:xfrm>
            <a:off x="403534" y="718185"/>
            <a:ext cx="9000664" cy="83392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dirty="0">
                <a:solidFill>
                  <a:schemeClr val="accent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Как стать участником Программы долгосрочных сбережений</a:t>
            </a:r>
            <a:endParaRPr lang="en-US" sz="1600" dirty="0">
              <a:solidFill>
                <a:schemeClr val="accent1"/>
              </a:solidFill>
              <a:latin typeface="Segoe UI Black" panose="020B0A02040204020203" pitchFamily="34" charset="0"/>
              <a:ea typeface="Segoe UI Black" panose="020B0A02040204020203" pitchFamily="34" charset="0"/>
              <a:cs typeface="Segoe UI Black" panose="020B0A02040204020203" pitchFamily="34" charset="0"/>
            </a:endParaRPr>
          </a:p>
          <a:p>
            <a:r>
              <a:rPr lang="ru-RU" sz="1600" dirty="0">
                <a:solidFill>
                  <a:srgbClr val="439182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97710" y="1135146"/>
            <a:ext cx="6716322" cy="349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ru-RU" sz="1600" b="1" dirty="0">
                <a:solidFill>
                  <a:srgbClr val="595959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Перейти по ссылке* </a:t>
            </a:r>
            <a:r>
              <a:rPr lang="en-US" sz="1600" b="1" dirty="0">
                <a:solidFill>
                  <a:srgbClr val="595959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  <a:hlinkClick r:id="rId3"/>
              </a:rPr>
              <a:t>https://ipp.npff.ru/?agent_id=1068&amp;ipp=pds&amp;btn_esia=Y</a:t>
            </a:r>
            <a:endParaRPr lang="en-US" sz="1600" b="1" dirty="0">
              <a:solidFill>
                <a:srgbClr val="595959"/>
              </a:solidFill>
              <a:latin typeface="Segoe UI Black" panose="020B0A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r>
              <a:rPr lang="en-US" sz="1600" b="1" dirty="0">
                <a:solidFill>
                  <a:srgbClr val="595959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     </a:t>
            </a:r>
            <a:r>
              <a:rPr lang="ru-RU" sz="1600" b="1" dirty="0">
                <a:solidFill>
                  <a:srgbClr val="595959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на сайте АО НПФ «БУДУЩЕЕ» </a:t>
            </a:r>
            <a:endParaRPr lang="en-US" sz="1600" b="1" dirty="0">
              <a:solidFill>
                <a:srgbClr val="595959"/>
              </a:solidFill>
              <a:latin typeface="Segoe UI Black" panose="020B0A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>
              <a:spcBef>
                <a:spcPts val="600"/>
              </a:spcBef>
            </a:pPr>
            <a:r>
              <a:rPr lang="ru-RU" sz="1600" b="1" dirty="0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или отсканируйте </a:t>
            </a:r>
            <a:r>
              <a:rPr lang="en-US" sz="1600" b="1" dirty="0" err="1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qr</a:t>
            </a:r>
            <a:r>
              <a:rPr lang="ru-RU" sz="1600" b="1" dirty="0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-код </a:t>
            </a:r>
            <a:r>
              <a:rPr lang="ru-RU" sz="1600" dirty="0"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→ </a:t>
            </a:r>
            <a:endParaRPr lang="ru-RU" sz="1600" b="1" dirty="0">
              <a:solidFill>
                <a:srgbClr val="00B05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ru-RU" sz="16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ru-RU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2. Заполняем все поля </a:t>
            </a:r>
            <a:r>
              <a:rPr lang="ru-RU" sz="1400" i="1" dirty="0">
                <a:latin typeface="Segoe UI" panose="020B0502040204020203" pitchFamily="34" charset="0"/>
                <a:cs typeface="Segoe UI" panose="020B0502040204020203" pitchFamily="34" charset="0"/>
              </a:rPr>
              <a:t>(понадобится СНИЛС, паспорт, ИНН, 5 мин Вашего времени)</a:t>
            </a:r>
            <a:r>
              <a:rPr lang="ru-RU" sz="1600" dirty="0"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→ </a:t>
            </a:r>
          </a:p>
          <a:p>
            <a:endParaRPr lang="ru-RU" sz="1600" dirty="0"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r>
              <a:rPr lang="ru-RU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3. Делаем первоначальный взнос </a:t>
            </a:r>
            <a:r>
              <a:rPr lang="ru-RU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(от 2000 рублей)</a:t>
            </a:r>
            <a:endParaRPr lang="en-US" sz="14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ru-RU" sz="1600" b="1" i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US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4</a:t>
            </a:r>
            <a:r>
              <a:rPr lang="ru-RU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. Зарегистрируйтесь в личном кабинете по ссылке, которая придет на почту после оформления договора или на сайте НПФ «Будущее»</a:t>
            </a:r>
          </a:p>
          <a:p>
            <a:r>
              <a:rPr lang="ru-RU" sz="1400" dirty="0">
                <a:latin typeface="Segoe UI" panose="020B0502040204020203" pitchFamily="34" charset="0"/>
                <a:cs typeface="Segoe UI" panose="020B0502040204020203" pitchFamily="34" charset="0"/>
              </a:rPr>
              <a:t>и отслеживайте Ваши счета</a:t>
            </a:r>
          </a:p>
          <a:p>
            <a:r>
              <a: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npff.ru</a:t>
            </a:r>
            <a:endParaRPr lang="ru-RU" sz="1400" b="1" dirty="0">
              <a:solidFill>
                <a:schemeClr val="tx1">
                  <a:lumMod val="50000"/>
                  <a:lumOff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7710" y="4757987"/>
            <a:ext cx="716020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Директор офиса в г. Ярославле </a:t>
            </a:r>
          </a:p>
          <a:p>
            <a:r>
              <a:rPr lang="ru-RU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АО НПФ «БУДУЩЕЕ» </a:t>
            </a:r>
          </a:p>
          <a:p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+7 (915) 970-95-53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Андрианова Юлия Александровна</a:t>
            </a:r>
          </a:p>
          <a:p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8 (800) 555-0-555доб. 4215</a:t>
            </a:r>
          </a:p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ya.andrianova@npff.ru</a:t>
            </a:r>
            <a:endParaRPr lang="ru-RU" dirty="0">
              <a:solidFill>
                <a:schemeClr val="tx1">
                  <a:lumMod val="50000"/>
                  <a:lumOff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397710" y="336759"/>
            <a:ext cx="11337090" cy="42227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Инструкция для заключения договора</a:t>
            </a: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6984" y="205310"/>
            <a:ext cx="2411616" cy="105199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744075" y="2320050"/>
            <a:ext cx="2483421" cy="4616720"/>
          </a:xfrm>
          <a:prstGeom prst="rect">
            <a:avLst/>
          </a:prstGeom>
        </p:spPr>
      </p:pic>
      <p:sp>
        <p:nvSpPr>
          <p:cNvPr id="19" name="Прямоугольный треугольник 18"/>
          <p:cNvSpPr/>
          <p:nvPr/>
        </p:nvSpPr>
        <p:spPr>
          <a:xfrm rot="8100000">
            <a:off x="8155619" y="5171374"/>
            <a:ext cx="3374331" cy="3370649"/>
          </a:xfrm>
          <a:prstGeom prst="rtTriangle">
            <a:avLst/>
          </a:prstGeom>
          <a:solidFill>
            <a:srgbClr val="00206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AutoShape 2" descr="data:image/png;base64,iVBORw0KGgoAAAANSUhEUgAAAJQAAACUCAYAAAB1PADUAAAACXBIWXMAAA7EAAAOxAGVKw4bAAADdElEQVR4nO3dy3LjOBBFwVbH/P8ve/bccBA4eMiTuZVNquUb6AqgVPz8/Pz8/IHI39NvgN9FoEgJFCmBIiVQpASKlECREihSAkVKoEgJFCmBIiVQpASKlECR+mf2Ap/Pp3gf/9mzfet5/7f2rrefH329fn9Ppz/fUVYoUgJFSqBITddQT3WLel1DzNYwbzXSbI325vbP1wpFSqBICRSpvIZ6Gv0/erZGmK1hRvexZt/PrN2f7xsrFCmBIiVQpJbXULvVZ32z1999FneaFYqUQJESKFJfX0ON1iyjNdX/vSYaZYUiJVCkBIrU8hpq9dnR6v6jun+pPtu7bUSqFYqUQJESKFJ5DfVt+zSzZ3H19/zqfqzdrFCkBIqUQJH6/LZnvazu4R69/6hv/3NYoUgJFCmBIrV8PlS9rzLbv3T6LG/W6h5286G4ikCREihS182HWj2Dsu4pPz3T87azPSsUKYEiJVCkjn8v73T/z+5+qFGzc9LfmLHJ1QSKlECROj5js94HOj2vaXVNVs9Jr1mhSAkUKYEidV1Peb3PMnq/3f1bt/97R1mhSAkUKYEilfeUr/5u/9v9n1a/n9vmX9XXH2WFIiVQpASK1HX9ULc9X2/099/sfh7g2/31Q3E1gSIlUKSma6h6H2b17IHVNdvp+VSne/StUKQEipRAkTq+D/U0W9Pcti80+vO7e8L1Q3E1gSIlUKSme8rrs6XT6hqurtFG7f57WKFICRQpgSK1/Xt5q3vAZ6/3dLqmqufAr675rFCkBIqUQJFaXkOt3vfYXeOsPku77XuMo6xQpASKlECRys/ynlb3+5x+Xtzp78G92d0Db4UiJVCkBIrUdTM2R+0+6zt9tvh0+vefrFCkBIqUQJHKZ2yu9vbsk9vM7kPVZ42rPy8rFCmBIiVQpPLZBqufTTL6+uj1Z59vN/r6m9HP83RNaYUiJVCkBIrU8WcOP52e2Tl6vbofandNaD4UVxMoUgJF6roZm6Pqs63RGmf1/XfPn9IPxVUEipRAkfr6Guo2s/1Ob04/y+WNFYqUQJESKFLLa6jV/Tl1D/XqmZtv16v3nXbPVrBCkRIoUgJFKq+hTu+DnJ4NMPr6afqhuJpAkRIoUl8/H4q7WKFICRQpgSIlUKQEipRAkRIoUgJFSqBICRQpgSIlUKQEipRAkRIoUv8C3gcjSZbXrEoAAAAASUVORK5CYII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4" descr="data:image/png;base64,iVBORw0KGgoAAAANSUhEUgAAAJQAAACUCAYAAAB1PADUAAAACXBIWXMAAA7EAAAOxAGVKw4bAAADdElEQVR4nO3dy3LjOBBFwVbH/P8ve/bccBA4eMiTuZVNquUb6AqgVPz8/Pz8/IHI39NvgN9FoEgJFCmBIiVQpASKlECREihSAkVKoEgJFCmBIiVQpASKlECR+mf2Ap/Pp3gf/9mzfet5/7f2rrefH329fn9Ppz/fUVYoUgJFSqBITddQT3WLel1DzNYwbzXSbI325vbP1wpFSqBICRSpvIZ6Gv0/erZGmK1hRvexZt/PrN2f7xsrFCmBIiVQpJbXULvVZ32z1999FneaFYqUQJESKFJfX0ON1iyjNdX/vSYaZYUiJVCkBIrU8hpq9dnR6v6jun+pPtu7bUSqFYqUQJESKFJ5DfVt+zSzZ3H19/zqfqzdrFCkBIqUQJH6/LZnvazu4R69/6hv/3NYoUgJFCmBIrV8PlS9rzLbv3T6LG/W6h5286G4ikCREihS182HWj2Dsu4pPz3T87azPSsUKYEiJVCkjn8v73T/z+5+qFGzc9LfmLHJ1QSKlECROj5js94HOj2vaXVNVs9Jr1mhSAkUKYEidV1Peb3PMnq/3f1bt/97R1mhSAkUKYEilfeUr/5u/9v9n1a/n9vmX9XXH2WFIiVQpASK1HX9ULc9X2/099/sfh7g2/31Q3E1gSIlUKSma6h6H2b17IHVNdvp+VSne/StUKQEipRAkTq+D/U0W9Pcti80+vO7e8L1Q3E1gSIlUKSme8rrs6XT6hqurtFG7f57WKFICRQpgSK1/Xt5q3vAZ6/3dLqmqufAr675rFCkBIqUQJFaXkOt3vfYXeOsPku77XuMo6xQpASKlECRys/ynlb3+5x+Xtzp78G92d0Db4UiJVCkBIrUdTM2R+0+6zt9tvh0+vefrFCkBIqUQJHKZ2yu9vbsk9vM7kPVZ42rPy8rFCmBIiVQpPLZBqufTTL6+uj1Z59vN/r6m9HP83RNaYUiJVCkBIrU8WcOP52e2Tl6vbofandNaD4UVxMoUgJF6roZm6Pqs63RGmf1/XfPn9IPxVUEipRAkfr6Guo2s/1Ob04/y+WNFYqUQJESKFLLa6jV/Tl1D/XqmZtv16v3nXbPVrBCkRIoUgJFKq+hTu+DnJ4NMPr6afqhuJpAkRIoUl8/H4q7WKFICRQpgSIlUKQEipRAkRIoUgJFSqBICRQpgSIlUKQEipRAkRIoUv8C3gcjSZbXrEoAAAAASUVORK5CYII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6" descr="data:image/png;base64,iVBORw0KGgoAAAANSUhEUgAAAJQAAACUCAYAAAB1PADUAAAACXBIWXMAAA7EAAAOxAGVKw4bAAADdElEQVR4nO3dy3LjOBBFwVbH/P8ve/bccBA4eMiTuZVNquUb6AqgVPz8/Pz8/IHI39NvgN9FoEgJFCmBIiVQpASKlECREihSAkVKoEgJFCmBIiVQpASKlECR+mf2Ap/Pp3gf/9mzfet5/7f2rrefH329fn9Ppz/fUVYoUgJFSqBITddQT3WLel1DzNYwbzXSbI325vbP1wpFSqBICRSpvIZ6Gv0/erZGmK1hRvexZt/PrN2f7xsrFCmBIiVQpJbXULvVZ32z1999FneaFYqUQJESKFJfX0ON1iyjNdX/vSYaZYUiJVCkBIrU8hpq9dnR6v6jun+pPtu7bUSqFYqUQJESKFJ5DfVt+zSzZ3H19/zqfqzdrFCkBIqUQJH6/LZnvazu4R69/6hv/3NYoUgJFCmBIrV8PlS9rzLbv3T6LG/W6h5286G4ikCREihS182HWj2Dsu4pPz3T87azPSsUKYEiJVCkjn8v73T/z+5+qFGzc9LfmLHJ1QSKlECROj5js94HOj2vaXVNVs9Jr1mhSAkUKYEidV1Peb3PMnq/3f1bt/97R1mhSAkUKYEilfeUr/5u/9v9n1a/n9vmX9XXH2WFIiVQpASK1HX9ULc9X2/099/sfh7g2/31Q3E1gSIlUKSma6h6H2b17IHVNdvp+VSne/StUKQEipRAkTq+D/U0W9Pcti80+vO7e8L1Q3E1gSIlUKSme8rrs6XT6hqurtFG7f57WKFICRQpgSK1/Xt5q3vAZ6/3dLqmqufAr675rFCkBIqUQJFaXkOt3vfYXeOsPku77XuMo6xQpASKlECRys/ynlb3+5x+Xtzp78G92d0Db4UiJVCkBIrUdTM2R+0+6zt9tvh0+vefrFCkBIqUQJHKZ2yu9vbsk9vM7kPVZ42rPy8rFCmBIiVQpPLZBqufTTL6+uj1Z59vN/r6m9HP83RNaYUiJVCkBIrU8WcOP52e2Tl6vbofandNaD4UVxMoUgJF6roZm6Pqs63RGmf1/XfPn9IPxVUEipRAkfr6Guo2s/1Ob04/y+WNFYqUQJESKFLLa6jV/Tl1D/XqmZtv16v3nXbPVrBCkRIoUgJFKq+hTu+DnJ4NMPr6afqhuJpAkRIoUl8/H4q7WKFICRQpgSIlUKQEipRAkRIoUgJFSqBICRQpgSIlUKQEipRAkRIoUv8C3gcjSZbXrEoAAAAASUVORK5CYII="/>
          <p:cNvSpPr>
            <a:spLocks noChangeAspect="1" noChangeArrowheads="1"/>
          </p:cNvSpPr>
          <p:nvPr/>
        </p:nvSpPr>
        <p:spPr bwMode="auto">
          <a:xfrm>
            <a:off x="8620126" y="3190457"/>
            <a:ext cx="2828924" cy="2219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AutoShape 16" descr="data:image/png;base64,iVBORw0KGgoAAAANSUhEUgAAAJQAAACUCAYAAAB1PADUAAAACXBIWXMAAA7EAAAOxAGVKw4bAAADdElEQVR4nO3dy3LjOBBFwVbH/P8ve/bccBA4eMiTuZVNquUb6AqgVPz8/Pz8/IHI39NvgN9FoEgJFCmBIiVQpASKlECREihSAkVKoEgJFCmBIiVQpASKlECR+mf2Ap/Pp3gf/9mzfet5/7f2rrefH329fn9Ppz/fUVYoUgJFSqBITddQT3WLel1DzNYwbzXSbI325vbP1wpFSqBICRSpvIZ6Gv0/erZGmK1hRvexZt/PrN2f7xsrFCmBIiVQpJbXULvVZ32z1999FneaFYqUQJESKFJfX0ON1iyjNdX/vSYaZYUiJVCkBIrU8hpq9dnR6v6jun+pPtu7bUSqFYqUQJESKFJ5DfVt+zSzZ3H19/zqfqzdrFCkBIqUQJH6/LZnvazu4R69/6hv/3NYoUgJFCmBIrV8PlS9rzLbv3T6LG/W6h5286G4ikCREihS182HWj2Dsu4pPz3T87azPSsUKYEiJVCkjn8v73T/z+5+qFGzc9LfmLHJ1QSKlECROj5js94HOj2vaXVNVs9Jr1mhSAkUKYEidV1Peb3PMnq/3f1bt/97R1mhSAkUKYEilfeUr/5u/9v9n1a/n9vmX9XXH2WFIiVQpASK1HX9ULc9X2/099/sfh7g2/31Q3E1gSIlUKSma6h6H2b17IHVNdvp+VSne/StUKQEipRAkTq+D/U0W9Pcti80+vO7e8L1Q3E1gSIlUKSme8rrs6XT6hqurtFG7f57WKFICRQpgSK1/Xt5q3vAZ6/3dLqmqufAr675rFCkBIqUQJFaXkOt3vfYXeOsPku77XuMo6xQpASKlECRys/ynlb3+5x+Xtzp78G92d0Db4UiJVCkBIrUdTM2R+0+6zt9tvh0+vefrFCkBIqUQJHKZ2yu9vbsk9vM7kPVZ42rPy8rFCmBIiVQpPLZBqufTTL6+uj1Z59vN/r6m9HP83RNaYUiJVCkBIrU8WcOP52e2Tl6vbofandNaD4UVxMoUgJF6roZm6Pqs63RGmf1/XfPn9IPxVUEipRAkfr6Guo2s/1Ob04/y+WNFYqUQJESKFLLa6jV/Tl1D/XqmZtv16v3nXbPVrBCkRIoUgJFKq+hTu+DnJ4NMPr6afqhuJpAkRIoUl8/H4q7WKFICRQpgSIlUKQEipRAkRIoUgJFSqBICRQpgSIlUKQEipRAkRIoUv8C3gcjSZbXrEoAAAAASUVORK5CYII="/>
          <p:cNvSpPr>
            <a:spLocks noChangeAspect="1" noChangeArrowheads="1"/>
          </p:cNvSpPr>
          <p:nvPr/>
        </p:nvSpPr>
        <p:spPr bwMode="auto">
          <a:xfrm rot="5400000">
            <a:off x="9710228" y="3870421"/>
            <a:ext cx="304800" cy="3469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4" name="AutoShape 18" descr="data:image/png;base64,iVBORw0KGgoAAAANSUhEUgAAAJQAAACUCAYAAAB1PADUAAAACXBIWXMAAA7EAAAOxAGVKw4bAAADdElEQVR4nO3dy3LjOBBFwVbH/P8ve/bccBA4eMiTuZVNquUb6AqgVPz8/Pz8/IHI39NvgN9FoEgJFCmBIiVQpASKlECREihSAkVKoEgJFCmBIiVQpASKlECR+mf2Ap/Pp3gf/9mzfet5/7f2rrefH329fn9Ppz/fUVYoUgJFSqBITddQT3WLel1DzNYwbzXSbI325vbP1wpFSqBICRSpvIZ6Gv0/erZGmK1hRvexZt/PrN2f7xsrFCmBIiVQpJbXULvVZ32z1999FneaFYqUQJESKFJfX0ON1iyjNdX/vSYaZYUiJVCkBIrU8hpq9dnR6v6jun+pPtu7bUSqFYqUQJESKFJ5DfVt+zSzZ3H19/zqfqzdrFCkBIqUQJH6/LZnvazu4R69/6hv/3NYoUgJFCmBIrV8PlS9rzLbv3T6LG/W6h5286G4ikCREihS182HWj2Dsu4pPz3T87azPSsUKYEiJVCkjn8v73T/z+5+qFGzc9LfmLHJ1QSKlECROj5js94HOj2vaXVNVs9Jr1mhSAkUKYEidV1Peb3PMnq/3f1bt/97R1mhSAkUKYEilfeUr/5u/9v9n1a/n9vmX9XXH2WFIiVQpASK1HX9ULc9X2/099/sfh7g2/31Q3E1gSIlUKSma6h6H2b17IHVNdvp+VSne/StUKQEipRAkTq+D/U0W9Pcti80+vO7e8L1Q3E1gSIlUKSme8rrs6XT6hqurtFG7f57WKFICRQpgSK1/Xt5q3vAZ6/3dLqmqufAr675rFCkBIqUQJFaXkOt3vfYXeOsPku77XuMo6xQpASKlECRys/ynlb3+5x+Xtzp78G92d0Db4UiJVCkBIrUdTM2R+0+6zt9tvh0+vefrFCkBIqUQJHKZ2yu9vbsk9vM7kPVZ42rPy8rFCmBIiVQpPLZBqufTTL6+uj1Z59vN/r6m9HP83RNaYUiJVCkBIrU8WcOP52e2Tl6vbofandNaD4UVxMoUgJF6roZm6Pqs63RGmf1/XfPn9IPxVUEipRAkfr6Guo2s/1Ob04/y+WNFYqUQJESKFLLa6jV/Tl1D/XqmZtv16v3nXbPVrBCkRIoUgJFKq+hTu+DnJ4NMPr6afqhuJpAkRIoUl8/H4q7WKFICRQpgSIlUKQEipRAkRIoUgJFSqBICRQpgSIlUKQEipRAkRIoUv8C3gcjSZbXrEoAAAAASUVORK5CYII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5" name="AutoShape 20" descr="data:image/png;base64,iVBORw0KGgoAAAANSUhEUgAAAJQAAACUCAYAAAB1PADUAAAACXBIWXMAAA7EAAAOxAGVKw4bAAADdElEQVR4nO3dy3LjOBBFwVbH/P8ve/bccBA4eMiTuZVNquUb6AqgVPz8/Pz8/IHI39NvgN9FoEgJFCmBIiVQpASKlECREihSAkVKoEgJFCmBIiVQpASKlECR+mf2Ap/Pp3gf/9mzfet5/7f2rrefH329fn9Ppz/fUVYoUgJFSqBITddQT3WLel1DzNYwbzXSbI325vbP1wpFSqBICRSpvIZ6Gv0/erZGmK1hRvexZt/PrN2f7xsrFCmBIiVQpJbXULvVZ32z1999FneaFYqUQJESKFJfX0ON1iyjNdX/vSYaZYUiJVCkBIrU8hpq9dnR6v6jun+pPtu7bUSqFYqUQJESKFJ5DfVt+zSzZ3H19/zqfqzdrFCkBIqUQJH6/LZnvazu4R69/6hv/3NYoUgJFCmBIrV8PlS9rzLbv3T6LG/W6h5286G4ikCREihS182HWj2Dsu4pPz3T87azPSsUKYEiJVCkjn8v73T/z+5+qFGzc9LfmLHJ1QSKlECROj5js94HOj2vaXVNVs9Jr1mhSAkUKYEidV1Peb3PMnq/3f1bt/97R1mhSAkUKYEilfeUr/5u/9v9n1a/n9vmX9XXH2WFIiVQpASK1HX9ULc9X2/099/sfh7g2/31Q3E1gSIlUKSma6h6H2b17IHVNdvp+VSne/StUKQEipRAkTq+D/U0W9Pcti80+vO7e8L1Q3E1gSIlUKSme8rrs6XT6hqurtFG7f57WKFICRQpgSK1/Xt5q3vAZ6/3dLqmqufAr675rFCkBIqUQJFaXkOt3vfYXeOsPku77XuMo6xQpASKlECRys/ynlb3+5x+Xtzp78G92d0Db4UiJVCkBIrUdTM2R+0+6zt9tvh0+vefrFCkBIqUQJHKZ2yu9vbsk9vM7kPVZ42rPy8rFCmBIiVQpPLZBqufTTL6+uj1Z59vN/r6m9HP83RNaYUiJVCkBIrU8WcOP52e2Tl6vbofandNaD4UVxMoUgJF6roZm6Pqs63RGmf1/XfPn9IPxVUEipRAkfr6Guo2s/1Ob04/y+WNFYqUQJESKFLLa6jV/Tl1D/XqmZtv16v3nXbPVrBCkRIoUgJFKq+hTu+DnJ4NMPr6afqhuJpAkRIoUl8/H4q7WKFICRQpgSIlUKQEipRAkRIoUgJFSqBICRQpgSIlUKQEipRAkRIoUv8C3gcjSZbXrEoAAAAASUVORK5CYII=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6" name="AutoShape 22" descr="data:image/png;base64,iVBORw0KGgoAAAANSUhEUgAAAJQAAACUCAYAAAB1PADUAAAACXBIWXMAAA7EAAAOxAGVKw4bAAADdElEQVR4nO3dy3LjOBBFwVbH/P8ve/bccBA4eMiTuZVNquUb6AqgVPz8/Pz8/IHI39NvgN9FoEgJFCmBIiVQpASKlECREihSAkVKoEgJFCmBIiVQpASKlECR+mf2Ap/Pp3gf/9mzfet5/7f2rrefH329fn9Ppz/fUVYoUgJFSqBITddQT3WLel1DzNYwbzXSbI325vbP1wpFSqBICRSpvIZ6Gv0/erZGmK1hRvexZt/PrN2f7xsrFCmBIiVQpJbXULvVZ32z1999FneaFYqUQJESKFJfX0ON1iyjNdX/vSYaZYUiJVCkBIrU8hpq9dnR6v6jun+pPtu7bUSqFYqUQJESKFJ5DfVt+zSzZ3H19/zqfqzdrFCkBIqUQJH6/LZnvazu4R69/6hv/3NYoUgJFCmBIrV8PlS9rzLbv3T6LG/W6h5286G4ikCREihS182HWj2Dsu4pPz3T87azPSsUKYEiJVCkjn8v73T/z+5+qFGzc9LfmLHJ1QSKlECROj5js94HOj2vaXVNVs9Jr1mhSAkUKYEidV1Peb3PMnq/3f1bt/97R1mhSAkUKYEilfeUr/5u/9v9n1a/n9vmX9XXH2WFIiVQpASK1HX9ULc9X2/099/sfh7g2/31Q3E1gSIlUKSma6h6H2b17IHVNdvp+VSne/StUKQEipRAkTq+D/U0W9Pcti80+vO7e8L1Q3E1gSIlUKSme8rrs6XT6hqurtFG7f57WKFICRQpgSK1/Xt5q3vAZ6/3dLqmqufAr675rFCkBIqUQJFaXkOt3vfYXeOsPku77XuMo6xQpASKlECRys/ynlb3+5x+Xtzp78G92d0Db4UiJVCkBIrUdTM2R+0+6zt9tvh0+vefrFCkBIqUQJHKZ2yu9vbsk9vM7kPVZ42rPy8rFCmBIiVQpPLZBqufTTL6+uj1Z59vN/r6m9HP83RNaYUiJVCkBIrU8WcOP52e2Tl6vbofandNaD4UVxMoUgJF6roZm6Pqs63RGmf1/XfPn9IPxVUEipRAkfr6Guo2s/1Ob04/y+WNFYqUQJESKFLLa6jV/Tl1D/XqmZtv16v3nXbPVrBCkRIoUgJFKq+hTu+DnJ4NMPr6afqhuJpAkRIoUl8/H4q7WKFICRQpgSIlUKQEipRAkRIoUgJFSqBICRQpgSIlUKQEipRAkRIoUv8C3gcjSZbXrEoAAAAASUVORK5CYII=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76245" y="2889662"/>
            <a:ext cx="2929905" cy="2722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41685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27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5B9BD5"/>
      </a:hlink>
      <a:folHlink>
        <a:srgbClr val="5B9BD5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7108</TotalTime>
  <Words>656</Words>
  <Application>Microsoft Office PowerPoint</Application>
  <PresentationFormat>Широкоэкранный</PresentationFormat>
  <Paragraphs>66</Paragraphs>
  <Slides>3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11" baseType="lpstr">
      <vt:lpstr>Arial</vt:lpstr>
      <vt:lpstr>Calibri</vt:lpstr>
      <vt:lpstr>Calibri Light</vt:lpstr>
      <vt:lpstr>Courier New</vt:lpstr>
      <vt:lpstr>Segoe UI</vt:lpstr>
      <vt:lpstr>Segoe UI Black</vt:lpstr>
      <vt:lpstr>Symbol</vt:lpstr>
      <vt:lpstr>Тема Office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ВЗГЛЯД В БУДУЩЕЕ</dc:title>
  <dc:creator>Непомнящая Алина Рифовна</dc:creator>
  <cp:lastModifiedBy>217-1</cp:lastModifiedBy>
  <cp:revision>524</cp:revision>
  <cp:lastPrinted>2024-08-19T14:35:15Z</cp:lastPrinted>
  <dcterms:created xsi:type="dcterms:W3CDTF">2022-04-12T11:34:19Z</dcterms:created>
  <dcterms:modified xsi:type="dcterms:W3CDTF">2025-09-03T10:55:59Z</dcterms:modified>
</cp:coreProperties>
</file>