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FF3D3-DE9D-23FE-E627-FE4C2CFB6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F6C7E5-8D8D-3FF5-183B-81F1848D4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BE7335-A2D0-DBC0-4475-73703F2B9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6753A8-29F9-B3A3-0487-704233539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5B19B0-1E5E-5B83-164D-D00272B5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15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A312F-E0F9-2F55-3E0D-8F43C6226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4B635D-54C9-4157-6ABA-B5D21DE1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58E055-0BE1-5583-BDB5-BFD3522B3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81F1B-CB91-207A-1BFD-5A9C82A9A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A32BEE-18EE-5389-E179-28E1CDFB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10FA7C9-4B02-9CAF-C13D-9A48DB8D6F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9662FC-4928-8212-CAD0-3D2624153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70663F-6046-2EC4-C261-3D0D16E8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3490EA-07CB-210E-8F40-4DFF19897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E8002C-0D54-9A12-2334-F8C19EFF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67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0F3DEF-64FA-5A2A-A56B-6105F90DF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C00F7-0621-5D10-E11E-9E20FD2CA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7D7EDA-69D4-1901-62D7-EE3C63D0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81DB7C-6FD7-D4D0-F724-8E7B5048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FE3F6C-1E3C-FD4D-7320-C55C5B38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36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9371C0-250E-03B7-61F6-C1D7CAD5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3B0154-C8B7-E167-93B4-70B03F40C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6792FD-0EFD-9262-517B-A4E3EFA3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13480C-80A0-9C71-2BEC-DDA1F2CF9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38350-94C3-4686-23CD-7E6B5BF1D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4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C488BE-A62E-1A6B-7D46-4345B8D1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5290FA-376A-8C64-F448-DD8B91FB7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C0FB75-E6E1-7998-C618-179FB2C43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C90917-D05C-27A2-7280-646A07249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BC25D1-A220-B774-252C-FEC1A1CA0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946FF0-DD56-B718-1E3B-B3ED78F8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19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596F1-1D4F-458B-7F55-04757C2A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4F5695-48C1-2EBC-C998-736ABC7B0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EBC490-AF85-4A9F-A5B8-CCC0D9785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FF39AB-FD44-9F2E-20FD-B89CA2F829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AB7202-948B-A8F9-8DBD-A8E49B16D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EC8FEF1-C1C4-8BA1-EB82-11319CA55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03E124-86BF-6C3B-BFFB-837C35159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089A70-89BD-98CC-9AE3-F4A8A94AD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79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57D0C-1C73-4A81-9AE3-1D0C6223D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E3104CE-4D82-FA00-4520-A57DC530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8B181B-22D0-6D41-29B1-023E9C780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77E000-FBFE-F7CC-7468-679ADAE12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2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A3EA5C-D8B4-44C4-547B-86AA30FF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8E2CBFB-3F25-E77F-75B5-42762E568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E2DAA-C6E2-4D35-BDCB-0A2B58C6F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33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F7B38-339B-8870-CF8A-01469746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CB7638-D356-5D91-78D6-221E10E4C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1E6CDE-16E4-2F2A-EF6E-20131DF05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2BB8F1-EBD5-27AE-43E2-E881116CC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7E9004-1735-A1C2-0AE5-EEB5866D7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6CF71B-1E7A-514C-4534-D95D0352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69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E9127-641E-8102-4D35-AF2A2336B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FCF885-A9EF-05D0-22D2-B3CB1B946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1984BC-53E4-CCCD-AFFD-6A35E1092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002B6E-7CB4-D629-AA0A-6E408E266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21287C-1309-96A8-F42B-FFB28A0E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9585BF-B49D-157C-925E-FC657E188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73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737C2-BBCF-2757-5C2D-F93824B3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40581F-858E-38E6-A110-AFFEE459C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9A239B-BC89-C5D2-6D4F-9476D09EB4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54BED-EDB7-4AF4-ABC8-6FA9C0C83FF2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E9805F-36AD-B473-1BD9-B8CB419D4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DF8FE9-8F56-E07F-C842-F749F7DEC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5FE7F-CDA2-4361-A570-0098BF55A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6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681C85-BFA1-43C9-EA98-EB907E9535F1}"/>
              </a:ext>
            </a:extLst>
          </p:cNvPr>
          <p:cNvSpPr txBox="1"/>
          <p:nvPr/>
        </p:nvSpPr>
        <p:spPr>
          <a:xfrm>
            <a:off x="3992880" y="647402"/>
            <a:ext cx="465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Образовательный комплекс (далее – ОК)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834E76-7CF8-9A80-53F7-157DB927AA0B}"/>
              </a:ext>
            </a:extLst>
          </p:cNvPr>
          <p:cNvSpPr txBox="1"/>
          <p:nvPr/>
        </p:nvSpPr>
        <p:spPr>
          <a:xfrm>
            <a:off x="3992880" y="1170186"/>
            <a:ext cx="465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Первичная профсоюзная организация </a:t>
            </a:r>
          </a:p>
          <a:p>
            <a:pPr algn="ctr"/>
            <a:r>
              <a:rPr lang="ru-RU" dirty="0"/>
              <a:t>(председатель)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0B752D-9AC4-4D71-0A83-C7E728AAB46B}"/>
              </a:ext>
            </a:extLst>
          </p:cNvPr>
          <p:cNvSpPr txBox="1"/>
          <p:nvPr/>
        </p:nvSpPr>
        <p:spPr>
          <a:xfrm>
            <a:off x="579120" y="1936651"/>
            <a:ext cx="1087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Высший орган – </a:t>
            </a:r>
            <a:r>
              <a:rPr lang="ru-RU" b="1" dirty="0"/>
              <a:t>собрание </a:t>
            </a:r>
            <a:r>
              <a:rPr lang="ru-RU" sz="1500" i="1" dirty="0"/>
              <a:t>(п.1 ст.21 Устава)</a:t>
            </a:r>
          </a:p>
          <a:p>
            <a:pPr algn="ctr"/>
            <a:r>
              <a:rPr lang="ru-RU" dirty="0"/>
              <a:t>Коллегиальный руководящий орган – </a:t>
            </a:r>
            <a:r>
              <a:rPr lang="ru-RU" b="1" dirty="0"/>
              <a:t>комитет </a:t>
            </a:r>
            <a:r>
              <a:rPr lang="ru-RU" sz="1500" i="1" dirty="0"/>
              <a:t>(в 4 раза больше президиума (мин.12 чел.))</a:t>
            </a:r>
          </a:p>
          <a:p>
            <a:pPr algn="ctr"/>
            <a:r>
              <a:rPr lang="ru-RU" dirty="0"/>
              <a:t>Коллегиальный исполнительный орган – президиум </a:t>
            </a:r>
            <a:r>
              <a:rPr lang="ru-RU" sz="1500" i="1" dirty="0"/>
              <a:t>образуется при необходимости мин.3 чел.</a:t>
            </a:r>
          </a:p>
          <a:p>
            <a:pPr algn="ctr"/>
            <a:r>
              <a:rPr lang="ru-RU" dirty="0"/>
              <a:t> </a:t>
            </a:r>
            <a:r>
              <a:rPr lang="ru-RU" sz="1500" i="1" dirty="0"/>
              <a:t>(члены президиума входят в комитет) </a:t>
            </a:r>
          </a:p>
          <a:p>
            <a:pPr algn="ctr"/>
            <a:r>
              <a:rPr lang="ru-RU" i="1" dirty="0"/>
              <a:t>КРК </a:t>
            </a:r>
          </a:p>
          <a:p>
            <a:pPr algn="ctr"/>
            <a:r>
              <a:rPr lang="ru-RU" sz="1500" i="1" dirty="0"/>
              <a:t>(не являются членами комитета и президиума мин. 3 чел.)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992E0E-B464-D37A-14A1-0E8ACAC65CF4}"/>
              </a:ext>
            </a:extLst>
          </p:cNvPr>
          <p:cNvSpPr txBox="1"/>
          <p:nvPr/>
        </p:nvSpPr>
        <p:spPr>
          <a:xfrm>
            <a:off x="71120" y="4536380"/>
            <a:ext cx="46532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Структурное подразделение ППО </a:t>
            </a:r>
          </a:p>
          <a:p>
            <a:pPr algn="ctr"/>
            <a:r>
              <a:rPr lang="ru-RU" sz="1500" dirty="0"/>
              <a:t>(п.15 ст.2 Устава)</a:t>
            </a:r>
          </a:p>
          <a:p>
            <a:pPr algn="ctr"/>
            <a:endParaRPr lang="ru-RU" dirty="0"/>
          </a:p>
          <a:p>
            <a:pPr algn="ctr"/>
            <a:r>
              <a:rPr lang="ru-RU" i="1" dirty="0"/>
              <a:t>Профгруппа (профгруппорг)</a:t>
            </a:r>
          </a:p>
          <a:p>
            <a:pPr algn="ctr"/>
            <a:r>
              <a:rPr lang="ru-RU" sz="1500" dirty="0"/>
              <a:t>(п.16,17 ст.2 Устава)</a:t>
            </a:r>
            <a:endParaRPr lang="ru-RU" sz="1500" i="1" dirty="0"/>
          </a:p>
          <a:p>
            <a:pPr algn="ctr"/>
            <a:r>
              <a:rPr lang="ru-RU" sz="1500" i="1" dirty="0"/>
              <a:t>Могут создаваться  советы</a:t>
            </a:r>
          </a:p>
          <a:p>
            <a:pPr algn="ctr"/>
            <a:r>
              <a:rPr lang="ru-RU" sz="1500" i="1" dirty="0"/>
              <a:t>(п.2 ст. 15 Устава)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54969F-B8DE-6BA0-FCC0-49D563B9702D}"/>
              </a:ext>
            </a:extLst>
          </p:cNvPr>
          <p:cNvSpPr txBox="1"/>
          <p:nvPr/>
        </p:nvSpPr>
        <p:spPr>
          <a:xfrm>
            <a:off x="3708400" y="4759883"/>
            <a:ext cx="465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Структурное подразделение ОК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4C62EE-5867-4ABA-DFE3-771066BA9EF0}"/>
              </a:ext>
            </a:extLst>
          </p:cNvPr>
          <p:cNvSpPr txBox="1"/>
          <p:nvPr/>
        </p:nvSpPr>
        <p:spPr>
          <a:xfrm>
            <a:off x="7721600" y="3929898"/>
            <a:ext cx="465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Структурное подразделение ОК 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AEE82CB-305E-BD44-2151-8784E1A0C532}"/>
              </a:ext>
            </a:extLst>
          </p:cNvPr>
          <p:cNvCxnSpPr/>
          <p:nvPr/>
        </p:nvCxnSpPr>
        <p:spPr>
          <a:xfrm flipH="1">
            <a:off x="2936240" y="2966720"/>
            <a:ext cx="77216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056FF23-E204-6842-BEE2-BED5D08C3A24}"/>
              </a:ext>
            </a:extLst>
          </p:cNvPr>
          <p:cNvCxnSpPr>
            <a:cxnSpLocks/>
          </p:cNvCxnSpPr>
          <p:nvPr/>
        </p:nvCxnSpPr>
        <p:spPr>
          <a:xfrm>
            <a:off x="6035040" y="3728720"/>
            <a:ext cx="0" cy="82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0CAA255-01CD-7081-78B9-E4A90250234D}"/>
              </a:ext>
            </a:extLst>
          </p:cNvPr>
          <p:cNvCxnSpPr>
            <a:cxnSpLocks/>
          </p:cNvCxnSpPr>
          <p:nvPr/>
        </p:nvCxnSpPr>
        <p:spPr>
          <a:xfrm>
            <a:off x="8305800" y="2998902"/>
            <a:ext cx="949960" cy="826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FCD9BF1-7476-C5E9-C289-3C2C036B7D81}"/>
              </a:ext>
            </a:extLst>
          </p:cNvPr>
          <p:cNvSpPr txBox="1"/>
          <p:nvPr/>
        </p:nvSpPr>
        <p:spPr>
          <a:xfrm>
            <a:off x="355600" y="4083646"/>
            <a:ext cx="465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Структурное подразделение ОК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662F80-2B41-EE3E-E7DB-37CBEF5277E9}"/>
              </a:ext>
            </a:extLst>
          </p:cNvPr>
          <p:cNvSpPr txBox="1"/>
          <p:nvPr/>
        </p:nvSpPr>
        <p:spPr>
          <a:xfrm>
            <a:off x="3708400" y="5318482"/>
            <a:ext cx="465328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Структурное подразделение ППО</a:t>
            </a:r>
          </a:p>
          <a:p>
            <a:pPr algn="ctr"/>
            <a:endParaRPr lang="ru-RU" dirty="0"/>
          </a:p>
          <a:p>
            <a:pPr algn="ctr"/>
            <a:r>
              <a:rPr lang="ru-RU" i="1" dirty="0"/>
              <a:t>Профгруппа (профгруппорг)</a:t>
            </a:r>
          </a:p>
          <a:p>
            <a:pPr algn="ctr"/>
            <a:r>
              <a:rPr lang="ru-RU" sz="1500" i="1" dirty="0"/>
              <a:t>Могут создаваться советы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D062FC-891E-81E7-42C4-08E6BB06BAEC}"/>
              </a:ext>
            </a:extLst>
          </p:cNvPr>
          <p:cNvSpPr txBox="1"/>
          <p:nvPr/>
        </p:nvSpPr>
        <p:spPr>
          <a:xfrm>
            <a:off x="7823200" y="4403337"/>
            <a:ext cx="4653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Структурное подразделение ППО</a:t>
            </a:r>
          </a:p>
          <a:p>
            <a:pPr algn="ctr"/>
            <a:endParaRPr lang="ru-RU" dirty="0"/>
          </a:p>
          <a:p>
            <a:pPr algn="ctr"/>
            <a:r>
              <a:rPr lang="ru-RU" i="1" dirty="0"/>
              <a:t>Профгруппа (профгруппорг)</a:t>
            </a:r>
          </a:p>
          <a:p>
            <a:pPr algn="ctr"/>
            <a:r>
              <a:rPr lang="ru-RU" sz="1500" i="1" dirty="0"/>
              <a:t>Могут </a:t>
            </a:r>
            <a:r>
              <a:rPr lang="ru-RU" sz="1500" i="1"/>
              <a:t>создаваться советы</a:t>
            </a:r>
            <a:endParaRPr lang="ru-RU" sz="1500" i="1" dirty="0"/>
          </a:p>
          <a:p>
            <a:pPr algn="ctr"/>
            <a:endParaRPr lang="ru-RU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F36296-C87E-DB05-1710-0779B9FB1AAC}"/>
              </a:ext>
            </a:extLst>
          </p:cNvPr>
          <p:cNvSpPr txBox="1"/>
          <p:nvPr/>
        </p:nvSpPr>
        <p:spPr>
          <a:xfrm>
            <a:off x="175261" y="2933275"/>
            <a:ext cx="325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Решение комитета ППО </a:t>
            </a:r>
          </a:p>
          <a:p>
            <a:pPr algn="ctr"/>
            <a:r>
              <a:rPr lang="ru-RU" sz="1600" i="1" dirty="0"/>
              <a:t>(ст.18 п. 6, с.23 п.6.16 Устава)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C837D8-F3F0-62F4-1A88-03850B14F02E}"/>
              </a:ext>
            </a:extLst>
          </p:cNvPr>
          <p:cNvSpPr txBox="1"/>
          <p:nvPr/>
        </p:nvSpPr>
        <p:spPr>
          <a:xfrm>
            <a:off x="2519680" y="200690"/>
            <a:ext cx="722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Структура ППО в образовательном комплексе</a:t>
            </a:r>
          </a:p>
        </p:txBody>
      </p:sp>
    </p:spTree>
    <p:extLst>
      <p:ext uri="{BB962C8B-B14F-4D97-AF65-F5344CB8AC3E}">
        <p14:creationId xmlns:p14="http://schemas.microsoft.com/office/powerpoint/2010/main" val="3202429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167</Words>
  <Application>Microsoft Office PowerPoint</Application>
  <PresentationFormat>Широкоэкранный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217-1</dc:creator>
  <cp:lastModifiedBy>217-1</cp:lastModifiedBy>
  <cp:revision>1</cp:revision>
  <cp:lastPrinted>2025-09-09T07:17:11Z</cp:lastPrinted>
  <dcterms:created xsi:type="dcterms:W3CDTF">2025-09-09T06:37:14Z</dcterms:created>
  <dcterms:modified xsi:type="dcterms:W3CDTF">2025-09-09T07:20:39Z</dcterms:modified>
</cp:coreProperties>
</file>