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1"/>
  </p:notesMasterIdLst>
  <p:sldIdLst>
    <p:sldId id="256" r:id="rId2"/>
    <p:sldId id="284" r:id="rId3"/>
    <p:sldId id="262" r:id="rId4"/>
    <p:sldId id="283" r:id="rId5"/>
    <p:sldId id="286" r:id="rId6"/>
    <p:sldId id="285" r:id="rId7"/>
    <p:sldId id="289" r:id="rId8"/>
    <p:sldId id="275" r:id="rId9"/>
    <p:sldId id="273" r:id="rId10"/>
    <p:sldId id="274" r:id="rId11"/>
    <p:sldId id="280" r:id="rId12"/>
    <p:sldId id="278" r:id="rId13"/>
    <p:sldId id="258" r:id="rId14"/>
    <p:sldId id="259" r:id="rId15"/>
    <p:sldId id="290" r:id="rId16"/>
    <p:sldId id="287" r:id="rId17"/>
    <p:sldId id="272" r:id="rId18"/>
    <p:sldId id="288" r:id="rId19"/>
    <p:sldId id="282" r:id="rId20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F84E9"/>
    <a:srgbClr val="75DBFF"/>
    <a:srgbClr val="0066FF"/>
    <a:srgbClr val="0066CC"/>
    <a:srgbClr val="0000FF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6E56FE-1D79-4DEF-9BE7-C58B4EDC2C8A}" type="datetimeFigureOut">
              <a:rPr lang="ru-RU" smtClean="0"/>
              <a:t>05.11.2025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E66DEC-A1C8-47FF-928E-A11C5814C1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95166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E66DEC-A1C8-47FF-928E-A11C5814C1F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4757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1CE8A-E231-47EF-A912-D8BBAC6E6816}" type="datetimeFigureOut">
              <a:rPr lang="ru-RU" smtClean="0"/>
              <a:t>05.11.2025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ED9FA-6738-4714-843E-B824A5F77624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1CE8A-E231-47EF-A912-D8BBAC6E6816}" type="datetimeFigureOut">
              <a:rPr lang="ru-RU" smtClean="0"/>
              <a:t>05.11.2025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ED9FA-6738-4714-843E-B824A5F776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1CE8A-E231-47EF-A912-D8BBAC6E6816}" type="datetimeFigureOut">
              <a:rPr lang="ru-RU" smtClean="0"/>
              <a:t>05.11.2025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ED9FA-6738-4714-843E-B824A5F776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1CE8A-E231-47EF-A912-D8BBAC6E6816}" type="datetimeFigureOut">
              <a:rPr lang="ru-RU" smtClean="0"/>
              <a:t>05.11.2025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ED9FA-6738-4714-843E-B824A5F7762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1CE8A-E231-47EF-A912-D8BBAC6E6816}" type="datetimeFigureOut">
              <a:rPr lang="ru-RU" smtClean="0"/>
              <a:t>05.11.2025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ED9FA-6738-4714-843E-B824A5F776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1CE8A-E231-47EF-A912-D8BBAC6E6816}" type="datetimeFigureOut">
              <a:rPr lang="ru-RU" smtClean="0"/>
              <a:t>05.11.2025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ED9FA-6738-4714-843E-B824A5F7762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1CE8A-E231-47EF-A912-D8BBAC6E6816}" type="datetimeFigureOut">
              <a:rPr lang="ru-RU" smtClean="0"/>
              <a:t>05.11.2025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ED9FA-6738-4714-843E-B824A5F77624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1CE8A-E231-47EF-A912-D8BBAC6E6816}" type="datetimeFigureOut">
              <a:rPr lang="ru-RU" smtClean="0"/>
              <a:t>05.11.2025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ED9FA-6738-4714-843E-B824A5F776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1CE8A-E231-47EF-A912-D8BBAC6E6816}" type="datetimeFigureOut">
              <a:rPr lang="ru-RU" smtClean="0"/>
              <a:t>05.11.2025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ED9FA-6738-4714-843E-B824A5F776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1CE8A-E231-47EF-A912-D8BBAC6E6816}" type="datetimeFigureOut">
              <a:rPr lang="ru-RU" smtClean="0"/>
              <a:t>05.11.2025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ED9FA-6738-4714-843E-B824A5F776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1CE8A-E231-47EF-A912-D8BBAC6E6816}" type="datetimeFigureOut">
              <a:rPr lang="ru-RU" smtClean="0"/>
              <a:t>05.11.2025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ED9FA-6738-4714-843E-B824A5F77624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051CE8A-E231-47EF-A912-D8BBAC6E6816}" type="datetimeFigureOut">
              <a:rPr lang="ru-RU" smtClean="0"/>
              <a:t>05.11.2025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41ED9FA-6738-4714-843E-B824A5F7762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gov.cap.ru/SiteMap.aspx?gov_id=148&amp;id=3084960&amp;title=Gazeta_quotVremyaquot" TargetMode="External"/><Relationship Id="rId2" Type="http://schemas.openxmlformats.org/officeDocument/2006/relationships/hyperlink" Target="https://ug.ru/archives/moj-profsoyuz/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eur.ru/chuvashia/" TargetMode="External"/><Relationship Id="rId2" Type="http://schemas.openxmlformats.org/officeDocument/2006/relationships/hyperlink" Target="https://www.eseur.ru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seur.ru/chuvashia/Sankurlechenie/" TargetMode="External"/><Relationship Id="rId13" Type="http://schemas.openxmlformats.org/officeDocument/2006/relationships/hyperlink" Target="https://www.eseur.ru/chuvashia/cifra/" TargetMode="External"/><Relationship Id="rId18" Type="http://schemas.openxmlformats.org/officeDocument/2006/relationships/hyperlink" Target="https://www.eseur.ru/chuvashia/Pervichka-pishet/" TargetMode="External"/><Relationship Id="rId26" Type="http://schemas.openxmlformats.org/officeDocument/2006/relationships/hyperlink" Target="https://www.eseur.ru/chuvashia/prezidium__reskoma/" TargetMode="External"/><Relationship Id="rId3" Type="http://schemas.openxmlformats.org/officeDocument/2006/relationships/hyperlink" Target="https://www.eseur.ru/chuvashia/ustav_profsojuza/" TargetMode="External"/><Relationship Id="rId21" Type="http://schemas.openxmlformats.org/officeDocument/2006/relationships/hyperlink" Target="https://www.eseur.ru/chuvashia/Pedagogicheskiy-debyut-2025-/" TargetMode="External"/><Relationship Id="rId34" Type="http://schemas.openxmlformats.org/officeDocument/2006/relationships/hyperlink" Target="https://www.eseur.ru/chuvashia/God-pedagoga-i-nastavnika-2023/" TargetMode="External"/><Relationship Id="rId7" Type="http://schemas.openxmlformats.org/officeDocument/2006/relationships/hyperlink" Target="https://www.eseur.ru/chuvashia/Soglasheniya/" TargetMode="External"/><Relationship Id="rId12" Type="http://schemas.openxmlformats.org/officeDocument/2006/relationships/hyperlink" Target="https://www.eseur.ru/chuvashia/sovety_veteranov/" TargetMode="External"/><Relationship Id="rId17" Type="http://schemas.openxmlformats.org/officeDocument/2006/relationships/hyperlink" Target="https://www.eseur.ru/chuvashia/myvsmi/" TargetMode="External"/><Relationship Id="rId25" Type="http://schemas.openxmlformats.org/officeDocument/2006/relationships/hyperlink" Target="https://www.eseur.ru/chuvashia/ResKom/" TargetMode="External"/><Relationship Id="rId33" Type="http://schemas.openxmlformats.org/officeDocument/2006/relationships/hyperlink" Target="https://www.eseur.ru/chuvashia/Go/" TargetMode="External"/><Relationship Id="rId2" Type="http://schemas.openxmlformats.org/officeDocument/2006/relationships/hyperlink" Target="https://www.eseur.ru/chuvashia/news/" TargetMode="External"/><Relationship Id="rId16" Type="http://schemas.openxmlformats.org/officeDocument/2006/relationships/hyperlink" Target="https://www.eseur.ru/chuvashia/finans_gramota/" TargetMode="External"/><Relationship Id="rId20" Type="http://schemas.openxmlformats.org/officeDocument/2006/relationships/hyperlink" Target="https://www.eseur.ru/chuvashia/Konkursi/" TargetMode="External"/><Relationship Id="rId29" Type="http://schemas.openxmlformats.org/officeDocument/2006/relationships/hyperlink" Target="https://www.eseur.ru/chuvashia/spartakiada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eseur.ru/chuvashia/Dokumenti/" TargetMode="External"/><Relationship Id="rId11" Type="http://schemas.openxmlformats.org/officeDocument/2006/relationships/hyperlink" Target="https://www.eseur.ru/chuvashia/Video-o-nas/" TargetMode="External"/><Relationship Id="rId24" Type="http://schemas.openxmlformats.org/officeDocument/2006/relationships/hyperlink" Target="https://www.eseur.ru/chuvashia/OHRANA_TRUDA/" TargetMode="External"/><Relationship Id="rId32" Type="http://schemas.openxmlformats.org/officeDocument/2006/relationships/hyperlink" Target="https://www.eseur.ru/chuvashia/God-zaschitnika-Otechestva-Pobedi-i-patriotizma-2025/" TargetMode="External"/><Relationship Id="rId37" Type="http://schemas.openxmlformats.org/officeDocument/2006/relationships/hyperlink" Target="https://www.eseur.ru/chuvashia/godohranytruda/" TargetMode="External"/><Relationship Id="rId5" Type="http://schemas.openxmlformats.org/officeDocument/2006/relationships/hyperlink" Target="https://www.eseur.ru/chuvashia/Galereya-Pocheta-VTIT-/" TargetMode="External"/><Relationship Id="rId15" Type="http://schemas.openxmlformats.org/officeDocument/2006/relationships/hyperlink" Target="https://www.eseur.ru/chuvashia/NPF_quotObrazovanie_i_naukaquot/" TargetMode="External"/><Relationship Id="rId23" Type="http://schemas.openxmlformats.org/officeDocument/2006/relationships/hyperlink" Target="https://www.eseur.ru/chuvashia/smp_Chuvaschii/" TargetMode="External"/><Relationship Id="rId28" Type="http://schemas.openxmlformats.org/officeDocument/2006/relationships/hyperlink" Target="https://www.eseur.ru/chuvashia/Informacionnaya_rabota/" TargetMode="External"/><Relationship Id="rId36" Type="http://schemas.openxmlformats.org/officeDocument/2006/relationships/hyperlink" Target="https://www.eseur.ru/chuvashia/100_let_profsoyuzam/" TargetMode="External"/><Relationship Id="rId10" Type="http://schemas.openxmlformats.org/officeDocument/2006/relationships/hyperlink" Target="https://www.eseur.ru/chuvashia/TatChuMara-2024/" TargetMode="External"/><Relationship Id="rId19" Type="http://schemas.openxmlformats.org/officeDocument/2006/relationships/hyperlink" Target="https://www.eseur.ru/chuvashia/Mneniya_stati_analitika/" TargetMode="External"/><Relationship Id="rId31" Type="http://schemas.openxmlformats.org/officeDocument/2006/relationships/hyperlink" Target="https://www.eseur.ru/chuvashia/Kreditniy_kooperativ_quotUchitelskiyquot/" TargetMode="External"/><Relationship Id="rId4" Type="http://schemas.openxmlformats.org/officeDocument/2006/relationships/hyperlink" Target="https://www.eseur.ru/chuvashia/Publichnie_otcheti/" TargetMode="External"/><Relationship Id="rId9" Type="http://schemas.openxmlformats.org/officeDocument/2006/relationships/hyperlink" Target="https://www.eseur.ru/chuvashia/Zdorove-Sport/" TargetMode="External"/><Relationship Id="rId14" Type="http://schemas.openxmlformats.org/officeDocument/2006/relationships/hyperlink" Target="https://www.eseur.ru/chuvashia/voprosyzarplaty/" TargetMode="External"/><Relationship Id="rId22" Type="http://schemas.openxmlformats.org/officeDocument/2006/relationships/hyperlink" Target="https://www.eseur.ru/chuvashia/Pedagogicheskiy-debyut-2024/" TargetMode="External"/><Relationship Id="rId27" Type="http://schemas.openxmlformats.org/officeDocument/2006/relationships/hyperlink" Target="https://www.eseur.ru/chuvashia/prava/" TargetMode="External"/><Relationship Id="rId30" Type="http://schemas.openxmlformats.org/officeDocument/2006/relationships/hyperlink" Target="https://www.eseur.ru/chuvashia/sks/" TargetMode="External"/><Relationship Id="rId35" Type="http://schemas.openxmlformats.org/officeDocument/2006/relationships/hyperlink" Target="https://www.eseur.ru/chuvashia/vybory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profobrchuvaschiya" TargetMode="External"/><Relationship Id="rId2" Type="http://schemas.openxmlformats.org/officeDocument/2006/relationships/hyperlink" Target="https://vk.com/profobrchuv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vk.com/smpch21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5013176"/>
            <a:ext cx="7848872" cy="882119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Чувашская республиканская организация</a:t>
            </a:r>
          </a:p>
          <a:p>
            <a:pPr algn="ctr"/>
            <a:r>
              <a:rPr lang="ru-RU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Общероссийского Профсоюза образования</a:t>
            </a:r>
          </a:p>
          <a:p>
            <a:pPr algn="ctr"/>
            <a:endParaRPr lang="ru-RU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7" y="3573016"/>
            <a:ext cx="7237356" cy="1352441"/>
          </a:xfrm>
        </p:spPr>
        <p:txBody>
          <a:bodyPr>
            <a:normAutofit fontScale="90000"/>
          </a:bodyPr>
          <a:lstStyle/>
          <a:p>
            <a:pPr marL="182880" indent="0" algn="ctr">
              <a:buNone/>
            </a:pPr>
            <a:r>
              <a:rPr lang="ru-RU" sz="36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 работа </a:t>
            </a:r>
            <a:br>
              <a:rPr lang="ru-RU" sz="36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flag_profsouz_new_mini_00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972" y="476672"/>
            <a:ext cx="3996444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C:\Users\316Buxgalter\Desktop\index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42752"/>
            <a:ext cx="2261022" cy="2198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2276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316Buxgalter\YandexDisk\Скриншоты\2025-10-16_10-08-2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568"/>
            <a:ext cx="9144000" cy="5636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5126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7596"/>
            <a:ext cx="3866671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7357"/>
            <a:ext cx="3788685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411760" y="548680"/>
            <a:ext cx="1213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Телеграм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8717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-3103"/>
            <a:ext cx="30861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3925"/>
            <a:ext cx="30861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635896" y="908720"/>
            <a:ext cx="18598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Мессенджер ТГ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635896" y="3717032"/>
            <a:ext cx="20361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Мессенджер МАХ</a:t>
            </a:r>
          </a:p>
          <a:p>
            <a:endParaRPr lang="ru-RU" dirty="0"/>
          </a:p>
        </p:txBody>
      </p:sp>
      <p:sp>
        <p:nvSpPr>
          <p:cNvPr id="7" name="Стрелка влево 6"/>
          <p:cNvSpPr/>
          <p:nvPr/>
        </p:nvSpPr>
        <p:spPr>
          <a:xfrm>
            <a:off x="3804974" y="1412776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4164759" y="422108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7276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645024"/>
            <a:ext cx="842493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Газета </a:t>
            </a:r>
            <a:r>
              <a:rPr lang="ru-RU" b="1" dirty="0" smtClean="0"/>
              <a:t>"Профсоюзная среда"</a:t>
            </a:r>
            <a:r>
              <a:rPr lang="ru-RU" dirty="0"/>
              <a:t> </a:t>
            </a:r>
            <a:r>
              <a:rPr lang="ru-RU" dirty="0" smtClean="0"/>
              <a:t>– издание Общероссийского </a:t>
            </a:r>
            <a:r>
              <a:rPr lang="ru-RU" dirty="0"/>
              <a:t>Профсоюза образования. </a:t>
            </a:r>
            <a:endParaRPr lang="ru-RU" dirty="0" smtClean="0"/>
          </a:p>
          <a:p>
            <a:pPr algn="ctr"/>
            <a:r>
              <a:rPr lang="ru-RU" dirty="0" smtClean="0"/>
              <a:t>В </a:t>
            </a:r>
            <a:r>
              <a:rPr lang="ru-RU" dirty="0"/>
              <a:t>ней </a:t>
            </a:r>
            <a:r>
              <a:rPr lang="ru-RU" dirty="0" smtClean="0"/>
              <a:t>публикуются: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информация </a:t>
            </a:r>
            <a:r>
              <a:rPr lang="ru-RU" dirty="0"/>
              <a:t>о деятельности профессионального союза, его региональных и местных организаций, </a:t>
            </a:r>
            <a:endParaRPr lang="ru-RU" dirty="0" smtClean="0"/>
          </a:p>
          <a:p>
            <a:pPr marL="285750" indent="-285750">
              <a:buFontTx/>
              <a:buChar char="-"/>
            </a:pPr>
            <a:r>
              <a:rPr lang="ru-RU" dirty="0" smtClean="0"/>
              <a:t>репортажи о </a:t>
            </a:r>
            <a:r>
              <a:rPr lang="ru-RU" dirty="0"/>
              <a:t>проектах, конкурсах, акциях, </a:t>
            </a:r>
            <a:endParaRPr lang="ru-RU" dirty="0" smtClean="0"/>
          </a:p>
          <a:p>
            <a:pPr marL="285750" indent="-285750">
              <a:buFontTx/>
              <a:buChar char="-"/>
            </a:pPr>
            <a:r>
              <a:rPr lang="ru-RU" dirty="0" smtClean="0"/>
              <a:t>очерки </a:t>
            </a:r>
            <a:r>
              <a:rPr lang="ru-RU" dirty="0"/>
              <a:t>о ярких педагогах и профсоюзных лидерах, </a:t>
            </a:r>
            <a:endParaRPr lang="ru-RU" dirty="0" smtClean="0"/>
          </a:p>
          <a:p>
            <a:pPr marL="285750" indent="-285750">
              <a:buFontTx/>
              <a:buChar char="-"/>
            </a:pPr>
            <a:r>
              <a:rPr lang="ru-RU" dirty="0" smtClean="0"/>
              <a:t>аналитические </a:t>
            </a:r>
            <a:r>
              <a:rPr lang="ru-RU" dirty="0"/>
              <a:t>статьи о стратегии и тактике общественной организации и проблемных точках системы образования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89909"/>
            <a:ext cx="4126992" cy="3264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84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388" y="188640"/>
            <a:ext cx="8459710" cy="5274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5589240"/>
            <a:ext cx="6473168" cy="1137026"/>
          </a:xfrm>
          <a:prstGeom prst="rect">
            <a:avLst/>
          </a:prstGeom>
          <a:solidFill>
            <a:schemeClr val="accent6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020491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260648"/>
            <a:ext cx="784887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6">
                    <a:lumMod val="75000"/>
                  </a:schemeClr>
                </a:solidFill>
              </a:rPr>
              <a:t>Печатные </a:t>
            </a: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СМИ</a:t>
            </a: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ru-RU" sz="2800" dirty="0">
              <a:solidFill>
                <a:schemeClr val="accent1"/>
              </a:solidFill>
            </a:endParaRPr>
          </a:p>
          <a:p>
            <a:r>
              <a:rPr lang="ru-RU" sz="2800" dirty="0">
                <a:solidFill>
                  <a:schemeClr val="accent1"/>
                </a:solidFill>
              </a:rPr>
              <a:t>«Мой Профсоюз» (Общероссийский Профсоюз образования)</a:t>
            </a:r>
            <a:r>
              <a:rPr lang="en-US" sz="2800" dirty="0">
                <a:solidFill>
                  <a:schemeClr val="accent1"/>
                </a:solidFill>
              </a:rPr>
              <a:t> </a:t>
            </a:r>
            <a:r>
              <a:rPr lang="en-US" sz="2800" dirty="0">
                <a:solidFill>
                  <a:schemeClr val="accent1"/>
                </a:solidFill>
                <a:hlinkClick r:id="rId2"/>
              </a:rPr>
              <a:t>https://ug.ru/archives/moj-profsoyuz/</a:t>
            </a:r>
            <a:endParaRPr lang="ru-RU" sz="2800" dirty="0">
              <a:solidFill>
                <a:schemeClr val="accent1"/>
              </a:solidFill>
            </a:endParaRPr>
          </a:p>
          <a:p>
            <a:r>
              <a:rPr lang="ru-RU" sz="2800" dirty="0" smtClean="0">
                <a:solidFill>
                  <a:schemeClr val="accent1"/>
                </a:solidFill>
              </a:rPr>
              <a:t>«</a:t>
            </a:r>
            <a:r>
              <a:rPr lang="ru-RU" sz="2800" dirty="0">
                <a:solidFill>
                  <a:schemeClr val="accent1"/>
                </a:solidFill>
              </a:rPr>
              <a:t>Время» (</a:t>
            </a:r>
            <a:r>
              <a:rPr lang="ru-RU" sz="2800" dirty="0" err="1">
                <a:solidFill>
                  <a:schemeClr val="accent1"/>
                </a:solidFill>
              </a:rPr>
              <a:t>Чувашрессовпроф</a:t>
            </a:r>
            <a:r>
              <a:rPr lang="ru-RU" sz="2800" dirty="0">
                <a:solidFill>
                  <a:schemeClr val="accent1"/>
                </a:solidFill>
              </a:rPr>
              <a:t>) </a:t>
            </a:r>
            <a:r>
              <a:rPr lang="en-US" sz="2800" dirty="0">
                <a:solidFill>
                  <a:schemeClr val="accent1"/>
                </a:solidFill>
                <a:hlinkClick r:id="rId3"/>
              </a:rPr>
              <a:t>http://gov.cap.ru/SiteMap.aspx?gov_id=148&amp;id=3084960&amp;title=Gazeta_quotVremyaquot</a:t>
            </a:r>
            <a:r>
              <a:rPr lang="ru-RU" sz="2800" dirty="0">
                <a:solidFill>
                  <a:schemeClr val="accent1"/>
                </a:solidFill>
              </a:rPr>
              <a:t> </a:t>
            </a:r>
            <a:endParaRPr lang="ru-RU" sz="2800" dirty="0" smtClean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9105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9712" y="404664"/>
            <a:ext cx="45480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ПОДПИСКА НА ПРОФСОЮЗНЫЕ ИЗДАНИЯ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1763656"/>
              </p:ext>
            </p:extLst>
          </p:nvPr>
        </p:nvGraphicFramePr>
        <p:xfrm>
          <a:off x="467545" y="766217"/>
          <a:ext cx="8268579" cy="11146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3878"/>
                <a:gridCol w="3038508"/>
                <a:gridCol w="2756193"/>
              </a:tblGrid>
              <a:tr h="1114648">
                <a:tc>
                  <a:txBody>
                    <a:bodyPr/>
                    <a:lstStyle/>
                    <a:p>
                      <a:r>
                        <a:rPr lang="ru-RU" dirty="0" smtClean="0"/>
                        <a:t>ВРЕМЯ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МОЙ ПРОФСОЮЗ/</a:t>
                      </a:r>
                    </a:p>
                    <a:p>
                      <a:r>
                        <a:rPr lang="ru-RU" dirty="0" smtClean="0"/>
                        <a:t>ПРОФСОЮЗНАЯ СРЕДА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СОЛИДАРНОСТЬ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972742" y="1916832"/>
            <a:ext cx="1175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2021 ГОД</a:t>
            </a:r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4434585"/>
              </p:ext>
            </p:extLst>
          </p:nvPr>
        </p:nvGraphicFramePr>
        <p:xfrm>
          <a:off x="467544" y="2271153"/>
          <a:ext cx="8280921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0307"/>
                <a:gridCol w="2760307"/>
                <a:gridCol w="2760307"/>
              </a:tblGrid>
              <a:tr h="350748">
                <a:tc>
                  <a:txBody>
                    <a:bodyPr/>
                    <a:lstStyle/>
                    <a:p>
                      <a:r>
                        <a:rPr lang="ru-RU" dirty="0" smtClean="0"/>
                        <a:t>497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067944" y="2780928"/>
            <a:ext cx="1175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2022 ГОД</a:t>
            </a:r>
            <a:endParaRPr lang="ru-RU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2749630"/>
              </p:ext>
            </p:extLst>
          </p:nvPr>
        </p:nvGraphicFramePr>
        <p:xfrm>
          <a:off x="467543" y="3150260"/>
          <a:ext cx="8280921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0307"/>
                <a:gridCol w="2760307"/>
                <a:gridCol w="2760307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498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163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4127960" y="3573016"/>
            <a:ext cx="1175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2023 ГОД</a:t>
            </a:r>
            <a:endParaRPr lang="ru-RU" dirty="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3303298"/>
              </p:ext>
            </p:extLst>
          </p:nvPr>
        </p:nvGraphicFramePr>
        <p:xfrm>
          <a:off x="467544" y="4077072"/>
          <a:ext cx="8256514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6527"/>
                <a:gridCol w="2727816"/>
                <a:gridCol w="2752171"/>
              </a:tblGrid>
              <a:tr h="134724">
                <a:tc>
                  <a:txBody>
                    <a:bodyPr/>
                    <a:lstStyle/>
                    <a:p>
                      <a:r>
                        <a:rPr lang="ru-RU" dirty="0" smtClean="0"/>
                        <a:t>539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18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4127960" y="4509120"/>
            <a:ext cx="1175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2024 ГОД</a:t>
            </a:r>
            <a:endParaRPr lang="ru-RU" dirty="0"/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4150113"/>
              </p:ext>
            </p:extLst>
          </p:nvPr>
        </p:nvGraphicFramePr>
        <p:xfrm>
          <a:off x="467543" y="4941168"/>
          <a:ext cx="820891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6304"/>
                <a:gridCol w="2736304"/>
                <a:gridCol w="2736304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467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19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4253732" y="5373216"/>
            <a:ext cx="1175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2025 ГОД</a:t>
            </a:r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6788023"/>
              </p:ext>
            </p:extLst>
          </p:nvPr>
        </p:nvGraphicFramePr>
        <p:xfrm>
          <a:off x="539553" y="5742548"/>
          <a:ext cx="8136903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2301"/>
                <a:gridCol w="2712301"/>
                <a:gridCol w="2712301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401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5716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332656"/>
            <a:ext cx="837815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Конкурсы, направленные на активизацию информационной работы</a:t>
            </a:r>
          </a:p>
          <a:p>
            <a:pPr algn="ctr"/>
            <a:endParaRPr lang="ru-RU" dirty="0" smtClean="0">
              <a:solidFill>
                <a:schemeClr val="accent1"/>
              </a:solidFill>
            </a:endParaRPr>
          </a:p>
          <a:p>
            <a:pPr algn="ctr"/>
            <a:r>
              <a:rPr lang="ru-RU" dirty="0" smtClean="0">
                <a:solidFill>
                  <a:schemeClr val="accent1"/>
                </a:solidFill>
              </a:rPr>
              <a:t>Традиционные:</a:t>
            </a:r>
          </a:p>
          <a:p>
            <a:r>
              <a:rPr lang="ru-RU" dirty="0" smtClean="0">
                <a:solidFill>
                  <a:schemeClr val="accent1"/>
                </a:solidFill>
              </a:rPr>
              <a:t>- Профсоюзный репортер (Общероссийский Профсоюз образования). В 2024 г. в номинации «</a:t>
            </a:r>
            <a:r>
              <a:rPr lang="ru-RU" b="1" dirty="0" smtClean="0"/>
              <a:t>Профсоюз </a:t>
            </a:r>
            <a:r>
              <a:rPr lang="ru-RU" b="1" dirty="0"/>
              <a:t>и </a:t>
            </a:r>
            <a:r>
              <a:rPr lang="ru-RU" b="1" dirty="0" smtClean="0"/>
              <a:t>выборы» 1 </a:t>
            </a:r>
            <a:r>
              <a:rPr lang="ru-RU" b="1" dirty="0"/>
              <a:t>место</a:t>
            </a:r>
            <a:r>
              <a:rPr lang="ru-RU" dirty="0"/>
              <a:t> </a:t>
            </a:r>
            <a:r>
              <a:rPr lang="ru-RU" dirty="0" smtClean="0"/>
              <a:t>заняла </a:t>
            </a:r>
            <a:r>
              <a:rPr lang="ru-RU" dirty="0"/>
              <a:t>Светлана Васильевна Романова, учитель </a:t>
            </a:r>
            <a:r>
              <a:rPr lang="ru-RU" dirty="0" smtClean="0"/>
              <a:t>ОСП </a:t>
            </a:r>
            <a:r>
              <a:rPr lang="ru-RU" dirty="0" err="1" smtClean="0"/>
              <a:t>Челкасинской</a:t>
            </a:r>
            <a:r>
              <a:rPr lang="ru-RU" dirty="0" smtClean="0"/>
              <a:t> </a:t>
            </a:r>
            <a:r>
              <a:rPr lang="ru-RU" dirty="0"/>
              <a:t>средней школы в деревне </a:t>
            </a:r>
            <a:r>
              <a:rPr lang="ru-RU" dirty="0" err="1"/>
              <a:t>Кульгеши</a:t>
            </a:r>
            <a:r>
              <a:rPr lang="ru-RU" dirty="0"/>
              <a:t> Чувашской </a:t>
            </a:r>
            <a:r>
              <a:rPr lang="ru-RU" dirty="0" smtClean="0"/>
              <a:t>Республики за статью </a:t>
            </a:r>
            <a:r>
              <a:rPr lang="ru-RU" dirty="0"/>
              <a:t>«Горжусь тем, что делает наш любимый Профсоюз».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chemeClr val="accent1"/>
                </a:solidFill>
              </a:rPr>
              <a:t>Конкурс </a:t>
            </a:r>
            <a:r>
              <a:rPr lang="ru-RU" dirty="0">
                <a:solidFill>
                  <a:schemeClr val="accent1"/>
                </a:solidFill>
              </a:rPr>
              <a:t>для журналистов, пишущих о </a:t>
            </a:r>
            <a:r>
              <a:rPr lang="ru-RU" dirty="0" smtClean="0">
                <a:solidFill>
                  <a:schemeClr val="accent1"/>
                </a:solidFill>
              </a:rPr>
              <a:t>профсоюзах (</a:t>
            </a:r>
            <a:r>
              <a:rPr lang="ru-RU" dirty="0" err="1" smtClean="0">
                <a:solidFill>
                  <a:schemeClr val="accent1"/>
                </a:solidFill>
              </a:rPr>
              <a:t>Чувашрессовпроф</a:t>
            </a:r>
            <a:r>
              <a:rPr lang="ru-RU" dirty="0" smtClean="0">
                <a:solidFill>
                  <a:schemeClr val="accent1"/>
                </a:solidFill>
              </a:rPr>
              <a:t>)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chemeClr val="accent1"/>
                </a:solidFill>
              </a:rPr>
              <a:t>Фотоконкурс «Бороться и побеждать» (ФНПР, </a:t>
            </a:r>
            <a:r>
              <a:rPr lang="ru-RU" dirty="0" err="1" smtClean="0">
                <a:solidFill>
                  <a:schemeClr val="accent1"/>
                </a:solidFill>
              </a:rPr>
              <a:t>Чувашрессовпроф</a:t>
            </a:r>
            <a:r>
              <a:rPr lang="ru-RU" dirty="0" smtClean="0">
                <a:solidFill>
                  <a:schemeClr val="accent1"/>
                </a:solidFill>
              </a:rPr>
              <a:t>)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chemeClr val="accent1"/>
                </a:solidFill>
              </a:rPr>
              <a:t>С 2020 г. Конкурс </a:t>
            </a:r>
            <a:r>
              <a:rPr lang="ru-RU" dirty="0">
                <a:solidFill>
                  <a:schemeClr val="accent1"/>
                </a:solidFill>
              </a:rPr>
              <a:t>портфолио профсоюзного корреспондента (Чувашия, Профсоюз образования</a:t>
            </a:r>
            <a:r>
              <a:rPr lang="ru-RU" dirty="0" smtClean="0">
                <a:solidFill>
                  <a:schemeClr val="accent1"/>
                </a:solidFill>
              </a:rPr>
              <a:t>)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chemeClr val="accent1"/>
                </a:solidFill>
              </a:rPr>
              <a:t>С 2023 </a:t>
            </a:r>
            <a:r>
              <a:rPr lang="ru-RU" dirty="0">
                <a:solidFill>
                  <a:schemeClr val="accent1"/>
                </a:solidFill>
              </a:rPr>
              <a:t>г. «Пишет </a:t>
            </a:r>
            <a:r>
              <a:rPr lang="ru-RU" dirty="0" err="1">
                <a:solidFill>
                  <a:schemeClr val="accent1"/>
                </a:solidFill>
              </a:rPr>
              <a:t>первичка</a:t>
            </a:r>
            <a:r>
              <a:rPr lang="ru-RU" dirty="0">
                <a:solidFill>
                  <a:schemeClr val="accent1"/>
                </a:solidFill>
              </a:rPr>
              <a:t>»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chemeClr val="accent1"/>
                </a:solidFill>
              </a:rPr>
              <a:t>С 2024 </a:t>
            </a:r>
            <a:r>
              <a:rPr lang="ru-RU" dirty="0">
                <a:solidFill>
                  <a:schemeClr val="accent1"/>
                </a:solidFill>
              </a:rPr>
              <a:t>г. «Лучший профсоюзный уголок ППО»</a:t>
            </a:r>
          </a:p>
          <a:p>
            <a:pPr marL="285750" indent="-285750">
              <a:buFontTx/>
              <a:buChar char="-"/>
            </a:pPr>
            <a:endParaRPr lang="ru-RU" dirty="0">
              <a:solidFill>
                <a:schemeClr val="accent1"/>
              </a:solidFill>
            </a:endParaRPr>
          </a:p>
          <a:p>
            <a:pPr algn="ctr"/>
            <a:r>
              <a:rPr lang="ru-RU" dirty="0" smtClean="0">
                <a:solidFill>
                  <a:schemeClr val="accent1"/>
                </a:solidFill>
              </a:rPr>
              <a:t>Тематические: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chemeClr val="accent1"/>
                </a:solidFill>
              </a:rPr>
              <a:t>2020 г. «</a:t>
            </a:r>
            <a:r>
              <a:rPr lang="ru-RU" dirty="0">
                <a:solidFill>
                  <a:schemeClr val="accent1"/>
                </a:solidFill>
              </a:rPr>
              <a:t>А</a:t>
            </a:r>
            <a:r>
              <a:rPr lang="ru-RU" dirty="0" smtClean="0">
                <a:solidFill>
                  <a:schemeClr val="accent1"/>
                </a:solidFill>
              </a:rPr>
              <a:t>рхивный кадр»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chemeClr val="accent1"/>
                </a:solidFill>
              </a:rPr>
              <a:t>2021 г. Конкурс эссе о вкладе учителей, студентов и учащихся в строительство Сурского и Казанского оборонительных рубежей. 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chemeClr val="accent1"/>
                </a:solidFill>
              </a:rPr>
              <a:t>2022 г. «Облако профсоюзных тегов»</a:t>
            </a:r>
          </a:p>
          <a:p>
            <a:pPr marL="285750" indent="-285750">
              <a:buFontTx/>
              <a:buChar char="-"/>
            </a:pPr>
            <a:endParaRPr lang="ru-RU" dirty="0">
              <a:solidFill>
                <a:schemeClr val="accent1"/>
              </a:solidFill>
            </a:endParaRPr>
          </a:p>
          <a:p>
            <a:pPr algn="ctr"/>
            <a:endParaRPr lang="ru-RU" dirty="0" smtClean="0">
              <a:solidFill>
                <a:schemeClr val="accent1"/>
              </a:solidFill>
            </a:endParaRPr>
          </a:p>
          <a:p>
            <a:pPr algn="r"/>
            <a:endParaRPr lang="ru-RU" i="1" dirty="0" smtClean="0">
              <a:solidFill>
                <a:schemeClr val="accent1"/>
              </a:solidFill>
            </a:endParaRPr>
          </a:p>
        </p:txBody>
      </p:sp>
      <p:pic>
        <p:nvPicPr>
          <p:cNvPr id="5122" name="Picture 2" descr="C:\Users\316Buxgalter\Pictures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5877272"/>
            <a:ext cx="571500" cy="63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3550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332656"/>
            <a:ext cx="8352928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Семинары по информационной работе:</a:t>
            </a:r>
          </a:p>
          <a:p>
            <a:r>
              <a:rPr lang="ru-RU" dirty="0" smtClean="0"/>
              <a:t>- Проводятся ежегодно для </a:t>
            </a:r>
            <a:r>
              <a:rPr lang="ru-RU" dirty="0"/>
              <a:t>председателей территориальных </a:t>
            </a:r>
            <a:r>
              <a:rPr lang="ru-RU" dirty="0" smtClean="0"/>
              <a:t>организаций.</a:t>
            </a:r>
            <a:endParaRPr lang="ru-RU" dirty="0"/>
          </a:p>
          <a:p>
            <a:r>
              <a:rPr lang="ru-RU" dirty="0" smtClean="0"/>
              <a:t>- В </a:t>
            </a:r>
            <a:r>
              <a:rPr lang="ru-RU" dirty="0"/>
              <a:t>социальной сети </a:t>
            </a:r>
            <a:r>
              <a:rPr lang="ru-RU" dirty="0" smtClean="0"/>
              <a:t>ВК создано сообщество </a:t>
            </a:r>
            <a:r>
              <a:rPr lang="ru-RU" dirty="0"/>
              <a:t>«Школа профсоюзного </a:t>
            </a:r>
            <a:r>
              <a:rPr lang="ru-RU" dirty="0" err="1"/>
              <a:t>новостника</a:t>
            </a:r>
            <a:r>
              <a:rPr lang="ru-RU" dirty="0" smtClean="0"/>
              <a:t>», здесь </a:t>
            </a:r>
            <a:r>
              <a:rPr lang="ru-RU" dirty="0"/>
              <a:t>действует </a:t>
            </a:r>
            <a:r>
              <a:rPr lang="ru-RU" b="1" dirty="0"/>
              <a:t>заочная школа </a:t>
            </a:r>
            <a:r>
              <a:rPr lang="ru-RU" b="1" dirty="0" smtClean="0"/>
              <a:t>общественных </a:t>
            </a:r>
            <a:r>
              <a:rPr lang="ru-RU" b="1" dirty="0"/>
              <a:t>корреспондентов Профсоюза</a:t>
            </a:r>
            <a:r>
              <a:rPr lang="ru-RU" dirty="0"/>
              <a:t>. </a:t>
            </a:r>
            <a:r>
              <a:rPr lang="ru-RU" dirty="0" smtClean="0"/>
              <a:t>Участники </a:t>
            </a:r>
            <a:r>
              <a:rPr lang="ru-RU" dirty="0"/>
              <a:t>этой группы – председатели территориальных организаций, общественные корреспонденты, педагоги-</a:t>
            </a:r>
            <a:r>
              <a:rPr lang="ru-RU" dirty="0" err="1"/>
              <a:t>блогеры</a:t>
            </a:r>
            <a:r>
              <a:rPr lang="ru-RU" dirty="0"/>
              <a:t>. </a:t>
            </a:r>
          </a:p>
          <a:p>
            <a:r>
              <a:rPr lang="ru-RU" dirty="0" smtClean="0"/>
              <a:t>	Здесь </a:t>
            </a:r>
            <a:r>
              <a:rPr lang="ru-RU" dirty="0"/>
              <a:t>размещены </a:t>
            </a:r>
            <a:r>
              <a:rPr lang="ru-RU" dirty="0" smtClean="0"/>
              <a:t>семинары, например, </a:t>
            </a:r>
            <a:r>
              <a:rPr lang="ru-RU" dirty="0"/>
              <a:t>по темам: </a:t>
            </a:r>
            <a:endParaRPr lang="ru-RU" dirty="0" smtClean="0"/>
          </a:p>
          <a:p>
            <a:r>
              <a:rPr lang="ru-RU" dirty="0" smtClean="0"/>
              <a:t>«</a:t>
            </a:r>
            <a:r>
              <a:rPr lang="ru-RU" dirty="0"/>
              <a:t>Создание </a:t>
            </a:r>
            <a:r>
              <a:rPr lang="ru-RU" dirty="0" err="1"/>
              <a:t>инфографик</a:t>
            </a:r>
            <a:r>
              <a:rPr lang="ru-RU" dirty="0"/>
              <a:t>, презентаций, постеров в онлайн-сервисе </a:t>
            </a:r>
            <a:r>
              <a:rPr lang="ru-RU" dirty="0" err="1"/>
              <a:t>Piktochart</a:t>
            </a:r>
            <a:r>
              <a:rPr lang="ru-RU" dirty="0"/>
              <a:t>»; </a:t>
            </a:r>
            <a:endParaRPr lang="ru-RU" dirty="0" smtClean="0"/>
          </a:p>
          <a:p>
            <a:r>
              <a:rPr lang="ru-RU" dirty="0" smtClean="0"/>
              <a:t>«</a:t>
            </a:r>
            <a:r>
              <a:rPr lang="ru-RU" dirty="0"/>
              <a:t>50 творческих игр для начинающих журналистов»; </a:t>
            </a:r>
            <a:endParaRPr lang="ru-RU" dirty="0" smtClean="0"/>
          </a:p>
          <a:p>
            <a:r>
              <a:rPr lang="ru-RU" dirty="0" smtClean="0"/>
              <a:t>«</a:t>
            </a:r>
            <a:r>
              <a:rPr lang="ru-RU" dirty="0"/>
              <a:t>Как наложить музыку на видео»; </a:t>
            </a:r>
            <a:endParaRPr lang="ru-RU" dirty="0" smtClean="0"/>
          </a:p>
          <a:p>
            <a:r>
              <a:rPr lang="ru-RU" dirty="0" smtClean="0"/>
              <a:t>«</a:t>
            </a:r>
            <a:r>
              <a:rPr lang="ru-RU" dirty="0"/>
              <a:t>Почему возникает страх чистого листа и как его преодолеть»; </a:t>
            </a:r>
            <a:endParaRPr lang="ru-RU" dirty="0" smtClean="0"/>
          </a:p>
          <a:p>
            <a:r>
              <a:rPr lang="ru-RU" dirty="0" smtClean="0"/>
              <a:t>«</a:t>
            </a:r>
            <a:r>
              <a:rPr lang="ru-RU" dirty="0"/>
              <a:t>Как создать в </a:t>
            </a:r>
            <a:r>
              <a:rPr lang="ru-RU" dirty="0" err="1"/>
              <a:t>ВКонтакте</a:t>
            </a:r>
            <a:r>
              <a:rPr lang="ru-RU" dirty="0"/>
              <a:t> сообщество»; </a:t>
            </a:r>
            <a:endParaRPr lang="ru-RU" dirty="0" smtClean="0"/>
          </a:p>
          <a:p>
            <a:r>
              <a:rPr lang="ru-RU" dirty="0" smtClean="0"/>
              <a:t>«</a:t>
            </a:r>
            <a:r>
              <a:rPr lang="ru-RU" dirty="0"/>
              <a:t>Как создать видео урок»; </a:t>
            </a:r>
            <a:endParaRPr lang="ru-RU" dirty="0" smtClean="0"/>
          </a:p>
          <a:p>
            <a:r>
              <a:rPr lang="ru-RU" dirty="0" smtClean="0"/>
              <a:t>«</a:t>
            </a:r>
            <a:r>
              <a:rPr lang="ru-RU" dirty="0" err="1"/>
              <a:t>Лонгрид</a:t>
            </a:r>
            <a:r>
              <a:rPr lang="ru-RU" dirty="0"/>
              <a:t> о </a:t>
            </a:r>
            <a:r>
              <a:rPr lang="ru-RU" dirty="0" err="1"/>
              <a:t>лонгриде</a:t>
            </a:r>
            <a:r>
              <a:rPr lang="ru-RU" dirty="0"/>
              <a:t>» и </a:t>
            </a:r>
            <a:r>
              <a:rPr lang="ru-RU" dirty="0" smtClean="0"/>
              <a:t>профсоюзные </a:t>
            </a:r>
            <a:r>
              <a:rPr lang="ru-RU" dirty="0" err="1" smtClean="0"/>
              <a:t>эдьютоны</a:t>
            </a:r>
            <a:r>
              <a:rPr lang="ru-RU" dirty="0" smtClean="0"/>
              <a:t> региональных организаций и специалистов Общероссийского Профсоюза образования.</a:t>
            </a:r>
            <a:endParaRPr lang="ru-RU" dirty="0"/>
          </a:p>
          <a:p>
            <a:endParaRPr lang="ru-RU" dirty="0" smtClean="0"/>
          </a:p>
          <a:p>
            <a:r>
              <a:rPr lang="ru-RU" dirty="0" smtClean="0"/>
              <a:t>Территориальные </a:t>
            </a:r>
            <a:r>
              <a:rPr lang="ru-RU" dirty="0"/>
              <a:t>организации </a:t>
            </a:r>
            <a:r>
              <a:rPr lang="ru-RU"/>
              <a:t>также </a:t>
            </a:r>
            <a:r>
              <a:rPr lang="ru-RU" smtClean="0"/>
              <a:t>проводят </a:t>
            </a:r>
            <a:r>
              <a:rPr lang="ru-RU" dirty="0"/>
              <a:t>семинары по информационной работе.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84745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316Buxgalter\Pictures\Волкова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684191"/>
            <a:ext cx="1527913" cy="1834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03848" y="5041637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i="1" dirty="0">
                <a:solidFill>
                  <a:schemeClr val="accent1"/>
                </a:solidFill>
              </a:rPr>
              <a:t>Альбина Витальевна Волкова, </a:t>
            </a:r>
          </a:p>
          <a:p>
            <a:pPr algn="r"/>
            <a:r>
              <a:rPr lang="ru-RU" i="1" dirty="0">
                <a:solidFill>
                  <a:schemeClr val="accent1"/>
                </a:solidFill>
              </a:rPr>
              <a:t>ведущий специалист по </a:t>
            </a:r>
            <a:r>
              <a:rPr lang="ru-RU" i="1" dirty="0" smtClean="0">
                <a:solidFill>
                  <a:schemeClr val="accent1"/>
                </a:solidFill>
              </a:rPr>
              <a:t>информационной работе </a:t>
            </a:r>
          </a:p>
          <a:p>
            <a:pPr algn="r"/>
            <a:r>
              <a:rPr lang="ru-RU" i="1" dirty="0" smtClean="0">
                <a:solidFill>
                  <a:schemeClr val="accent1"/>
                </a:solidFill>
              </a:rPr>
              <a:t>ЧРО </a:t>
            </a:r>
            <a:r>
              <a:rPr lang="ru-RU" i="1" dirty="0">
                <a:solidFill>
                  <a:schemeClr val="accent1"/>
                </a:solidFill>
              </a:rPr>
              <a:t>Общероссийского Профсоюза образования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47864" y="2564904"/>
            <a:ext cx="43156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СПАСИБО ЗА ВНИМАНИЕ!</a:t>
            </a: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981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548680"/>
            <a:ext cx="784887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ИНФОРМАЦИОННЫЕ РЕСУРСЫ И НАПРАВЛЕНИЯ </a:t>
            </a:r>
            <a:r>
              <a:rPr lang="ru-RU" dirty="0" smtClean="0"/>
              <a:t>РАБОТЫ </a:t>
            </a:r>
          </a:p>
          <a:p>
            <a:endParaRPr lang="ru-RU" dirty="0"/>
          </a:p>
          <a:p>
            <a:r>
              <a:rPr lang="ru-RU" dirty="0" smtClean="0"/>
              <a:t>Сайт</a:t>
            </a:r>
          </a:p>
          <a:p>
            <a:r>
              <a:rPr lang="ru-RU" dirty="0" err="1" smtClean="0"/>
              <a:t>Соцсети</a:t>
            </a:r>
            <a:endParaRPr lang="ru-RU" dirty="0" smtClean="0"/>
          </a:p>
          <a:p>
            <a:r>
              <a:rPr lang="ru-RU" dirty="0" smtClean="0"/>
              <a:t>Мессенджеры</a:t>
            </a:r>
          </a:p>
          <a:p>
            <a:r>
              <a:rPr lang="ru-RU" dirty="0" smtClean="0"/>
              <a:t>Публикации в </a:t>
            </a:r>
            <a:r>
              <a:rPr lang="ru-RU" dirty="0" smtClean="0"/>
              <a:t>СМИ</a:t>
            </a:r>
          </a:p>
          <a:p>
            <a:endParaRPr lang="ru-RU" dirty="0" smtClean="0"/>
          </a:p>
          <a:p>
            <a:r>
              <a:rPr lang="ru-RU" dirty="0" smtClean="0"/>
              <a:t>Конкурсы, направленные на активизацию </a:t>
            </a:r>
            <a:r>
              <a:rPr lang="ru-RU" dirty="0" err="1" smtClean="0"/>
              <a:t>информработы</a:t>
            </a:r>
            <a:r>
              <a:rPr lang="ru-RU" dirty="0" smtClean="0"/>
              <a:t>: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Профсоюзный репортер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Конкурс журналистов, пишущих о профсоюзах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Пишет </a:t>
            </a:r>
            <a:r>
              <a:rPr lang="ru-RU" dirty="0" err="1" smtClean="0"/>
              <a:t>первичка</a:t>
            </a:r>
            <a:endParaRPr lang="ru-RU" dirty="0" smtClean="0"/>
          </a:p>
          <a:p>
            <a:pPr marL="285750" indent="-285750">
              <a:buFontTx/>
              <a:buChar char="-"/>
            </a:pPr>
            <a:r>
              <a:rPr lang="ru-RU" dirty="0" smtClean="0"/>
              <a:t>Лучший портфолио общественного корреспондента</a:t>
            </a:r>
          </a:p>
          <a:p>
            <a:pPr marL="285750" indent="-285750">
              <a:buFontTx/>
              <a:buChar char="-"/>
            </a:pPr>
            <a:r>
              <a:rPr lang="ru-RU" dirty="0"/>
              <a:t>Л</a:t>
            </a:r>
            <a:r>
              <a:rPr lang="ru-RU" dirty="0" smtClean="0"/>
              <a:t>учший профсоюзный уголок ППО</a:t>
            </a:r>
          </a:p>
          <a:p>
            <a:r>
              <a:rPr lang="ru-RU" dirty="0" smtClean="0"/>
              <a:t>Семинары </a:t>
            </a:r>
          </a:p>
          <a:p>
            <a:pPr marL="285750" indent="-285750">
              <a:buFontTx/>
              <a:buChar char="-"/>
            </a:pP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271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536" y="294120"/>
            <a:ext cx="82809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Сайты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:</a:t>
            </a:r>
          </a:p>
          <a:p>
            <a:pPr fontAlgn="t"/>
            <a:r>
              <a:rPr lang="ru-RU" dirty="0">
                <a:solidFill>
                  <a:schemeClr val="accent1"/>
                </a:solidFill>
              </a:rPr>
              <a:t>Общероссийский Профсоюз образования </a:t>
            </a:r>
            <a:r>
              <a:rPr lang="en-US" dirty="0">
                <a:solidFill>
                  <a:schemeClr val="accent1"/>
                </a:solidFill>
                <a:hlinkClick r:id="rId2"/>
              </a:rPr>
              <a:t>https://www.eseur.ru/</a:t>
            </a:r>
            <a:r>
              <a:rPr lang="ru-RU" dirty="0">
                <a:solidFill>
                  <a:schemeClr val="accent1"/>
                </a:solidFill>
              </a:rPr>
              <a:t> </a:t>
            </a:r>
          </a:p>
          <a:p>
            <a:pPr fontAlgn="t"/>
            <a:r>
              <a:rPr lang="ru-RU" dirty="0" smtClean="0">
                <a:solidFill>
                  <a:schemeClr val="accent1"/>
                </a:solidFill>
              </a:rPr>
              <a:t>Чувашская </a:t>
            </a:r>
            <a:r>
              <a:rPr lang="ru-RU" dirty="0">
                <a:solidFill>
                  <a:schemeClr val="accent1"/>
                </a:solidFill>
              </a:rPr>
              <a:t>республиканская организация </a:t>
            </a:r>
            <a:r>
              <a:rPr lang="en-US" dirty="0">
                <a:solidFill>
                  <a:schemeClr val="accent1"/>
                </a:solidFill>
                <a:hlinkClick r:id="rId3"/>
              </a:rPr>
              <a:t>http://www.eseur.ru/chuvashia/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412776"/>
            <a:ext cx="4978420" cy="5344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994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316Buxgalter\YandexDisk\Скриншоты\2025-10-16_09-12-3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4704"/>
            <a:ext cx="9144000" cy="5935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78352" y="300836"/>
            <a:ext cx="31872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САЙТ ОРГАНИЗАЦИИ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41475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316Buxgalter\YandexDisk\Скриншоты\2025-10-16_09-24-2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514" y="0"/>
            <a:ext cx="81329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5825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02613" y="117693"/>
            <a:ext cx="396044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Разделы сайта</a:t>
            </a:r>
          </a:p>
          <a:p>
            <a:r>
              <a:rPr lang="ru-RU" dirty="0">
                <a:hlinkClick r:id="rId2"/>
              </a:rPr>
              <a:t>Новости</a:t>
            </a:r>
            <a:endParaRPr lang="ru-RU" dirty="0"/>
          </a:p>
          <a:p>
            <a:r>
              <a:rPr lang="ru-RU" dirty="0"/>
              <a:t>О нас</a:t>
            </a:r>
          </a:p>
          <a:p>
            <a:r>
              <a:rPr lang="ru-RU" dirty="0">
                <a:hlinkClick r:id="rId3"/>
              </a:rPr>
              <a:t>Устав Профсоюза</a:t>
            </a:r>
            <a:endParaRPr lang="ru-RU" dirty="0"/>
          </a:p>
          <a:p>
            <a:r>
              <a:rPr lang="ru-RU" dirty="0">
                <a:hlinkClick r:id="rId4"/>
              </a:rPr>
              <a:t>Публичные отчеты</a:t>
            </a:r>
            <a:endParaRPr lang="ru-RU" dirty="0"/>
          </a:p>
          <a:p>
            <a:r>
              <a:rPr lang="ru-RU" dirty="0">
                <a:hlinkClick r:id="rId5"/>
              </a:rPr>
              <a:t>Галерея Почета ВТИТ</a:t>
            </a:r>
            <a:endParaRPr lang="ru-RU" dirty="0"/>
          </a:p>
          <a:p>
            <a:r>
              <a:rPr lang="ru-RU" dirty="0">
                <a:hlinkClick r:id="rId6"/>
              </a:rPr>
              <a:t>Документы</a:t>
            </a:r>
            <a:endParaRPr lang="ru-RU" dirty="0"/>
          </a:p>
          <a:p>
            <a:r>
              <a:rPr lang="ru-RU" dirty="0">
                <a:hlinkClick r:id="rId7"/>
              </a:rPr>
              <a:t>Соглашения</a:t>
            </a:r>
            <a:endParaRPr lang="ru-RU" dirty="0"/>
          </a:p>
          <a:p>
            <a:r>
              <a:rPr lang="ru-RU" dirty="0" err="1">
                <a:hlinkClick r:id="rId8"/>
              </a:rPr>
              <a:t>Санкурлечение</a:t>
            </a:r>
            <a:endParaRPr lang="ru-RU" dirty="0"/>
          </a:p>
          <a:p>
            <a:r>
              <a:rPr lang="ru-RU" dirty="0">
                <a:hlinkClick r:id="rId9"/>
              </a:rPr>
              <a:t>Здоровье. Спорт</a:t>
            </a:r>
            <a:endParaRPr lang="ru-RU" dirty="0"/>
          </a:p>
          <a:p>
            <a:r>
              <a:rPr lang="ru-RU" dirty="0" err="1">
                <a:hlinkClick r:id="rId10"/>
              </a:rPr>
              <a:t>ТатЧуМара</a:t>
            </a:r>
            <a:r>
              <a:rPr lang="ru-RU" dirty="0">
                <a:hlinkClick r:id="rId10"/>
              </a:rPr>
              <a:t> - 2024</a:t>
            </a:r>
            <a:endParaRPr lang="ru-RU" dirty="0"/>
          </a:p>
          <a:p>
            <a:r>
              <a:rPr lang="ru-RU" dirty="0">
                <a:hlinkClick r:id="rId11"/>
              </a:rPr>
              <a:t>Видео о нас</a:t>
            </a:r>
            <a:endParaRPr lang="ru-RU" dirty="0"/>
          </a:p>
          <a:p>
            <a:r>
              <a:rPr lang="ru-RU" dirty="0">
                <a:hlinkClick r:id="rId12"/>
              </a:rPr>
              <a:t>Советы ветеранов</a:t>
            </a:r>
            <a:endParaRPr lang="ru-RU" dirty="0"/>
          </a:p>
          <a:p>
            <a:r>
              <a:rPr lang="ru-RU" dirty="0" err="1">
                <a:hlinkClick r:id="rId13"/>
              </a:rPr>
              <a:t>Цифровизация</a:t>
            </a:r>
            <a:r>
              <a:rPr lang="ru-RU" dirty="0">
                <a:hlinkClick r:id="rId13"/>
              </a:rPr>
              <a:t> Профсоюза</a:t>
            </a:r>
            <a:endParaRPr lang="ru-RU" dirty="0"/>
          </a:p>
          <a:p>
            <a:r>
              <a:rPr lang="ru-RU" dirty="0">
                <a:hlinkClick r:id="rId14"/>
              </a:rPr>
              <a:t>Вопросы заработной платы</a:t>
            </a:r>
            <a:endParaRPr lang="ru-RU" dirty="0"/>
          </a:p>
          <a:p>
            <a:r>
              <a:rPr lang="ru-RU" dirty="0">
                <a:hlinkClick r:id="rId15"/>
              </a:rPr>
              <a:t>Пенсионное обеспечение</a:t>
            </a:r>
            <a:endParaRPr lang="ru-RU" dirty="0"/>
          </a:p>
          <a:p>
            <a:r>
              <a:rPr lang="ru-RU" dirty="0">
                <a:hlinkClick r:id="rId16"/>
              </a:rPr>
              <a:t>Финансовая грамотность</a:t>
            </a:r>
            <a:endParaRPr lang="ru-RU" dirty="0"/>
          </a:p>
          <a:p>
            <a:r>
              <a:rPr lang="ru-RU" dirty="0">
                <a:hlinkClick r:id="rId17"/>
              </a:rPr>
              <a:t>Мы в СМИ</a:t>
            </a:r>
            <a:endParaRPr lang="ru-RU" dirty="0"/>
          </a:p>
          <a:p>
            <a:r>
              <a:rPr lang="ru-RU" dirty="0" err="1">
                <a:hlinkClick r:id="rId18"/>
              </a:rPr>
              <a:t>Первичка</a:t>
            </a:r>
            <a:r>
              <a:rPr lang="ru-RU" dirty="0">
                <a:hlinkClick r:id="rId18"/>
              </a:rPr>
              <a:t> пишет</a:t>
            </a:r>
            <a:endParaRPr lang="ru-RU" dirty="0"/>
          </a:p>
          <a:p>
            <a:r>
              <a:rPr lang="ru-RU" dirty="0">
                <a:hlinkClick r:id="rId19"/>
              </a:rPr>
              <a:t>Мнения, статьи, аналитика</a:t>
            </a:r>
            <a:endParaRPr lang="ru-RU" dirty="0"/>
          </a:p>
          <a:p>
            <a:r>
              <a:rPr lang="ru-RU" dirty="0">
                <a:hlinkClick r:id="rId20"/>
              </a:rPr>
              <a:t>Конкурсы</a:t>
            </a:r>
            <a:endParaRPr lang="ru-RU" dirty="0"/>
          </a:p>
          <a:p>
            <a:r>
              <a:rPr lang="ru-RU" dirty="0">
                <a:hlinkClick r:id="rId21"/>
              </a:rPr>
              <a:t>Педагогический дебют - 2025</a:t>
            </a:r>
            <a:endParaRPr lang="ru-RU" dirty="0"/>
          </a:p>
          <a:p>
            <a:r>
              <a:rPr lang="ru-RU" dirty="0">
                <a:hlinkClick r:id="rId22"/>
              </a:rPr>
              <a:t>Педагогический дебют - 2024</a:t>
            </a:r>
            <a:endParaRPr lang="ru-RU" dirty="0"/>
          </a:p>
          <a:p>
            <a:r>
              <a:rPr lang="ru-RU" dirty="0">
                <a:hlinkClick r:id="rId23"/>
              </a:rPr>
              <a:t>Работа с молодыми </a:t>
            </a:r>
            <a:r>
              <a:rPr lang="ru-RU" dirty="0" smtClean="0">
                <a:hlinkClick r:id="rId23"/>
              </a:rPr>
              <a:t>педагогами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860032" y="751344"/>
            <a:ext cx="399593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Направления работы</a:t>
            </a:r>
          </a:p>
          <a:p>
            <a:r>
              <a:rPr lang="ru-RU" dirty="0">
                <a:hlinkClick r:id="rId24"/>
              </a:rPr>
              <a:t>Охрана труда</a:t>
            </a:r>
            <a:endParaRPr lang="ru-RU" dirty="0"/>
          </a:p>
          <a:p>
            <a:r>
              <a:rPr lang="ru-RU" dirty="0">
                <a:hlinkClick r:id="rId25"/>
              </a:rPr>
              <a:t>Комитет</a:t>
            </a:r>
            <a:endParaRPr lang="ru-RU" dirty="0"/>
          </a:p>
          <a:p>
            <a:r>
              <a:rPr lang="ru-RU" dirty="0">
                <a:hlinkClick r:id="rId26"/>
              </a:rPr>
              <a:t>Президиум</a:t>
            </a:r>
            <a:endParaRPr lang="ru-RU" dirty="0"/>
          </a:p>
          <a:p>
            <a:r>
              <a:rPr lang="ru-RU" dirty="0">
                <a:hlinkClick r:id="rId27"/>
              </a:rPr>
              <a:t>Правовая Инспекция</a:t>
            </a:r>
            <a:endParaRPr lang="ru-RU" dirty="0"/>
          </a:p>
          <a:p>
            <a:r>
              <a:rPr lang="ru-RU" dirty="0">
                <a:hlinkClick r:id="rId28"/>
              </a:rPr>
              <a:t>Информационная работа</a:t>
            </a:r>
            <a:endParaRPr lang="ru-RU" dirty="0"/>
          </a:p>
          <a:p>
            <a:r>
              <a:rPr lang="ru-RU" dirty="0">
                <a:hlinkClick r:id="rId29"/>
              </a:rPr>
              <a:t>Спартакиада</a:t>
            </a:r>
            <a:endParaRPr lang="ru-RU" dirty="0"/>
          </a:p>
          <a:p>
            <a:r>
              <a:rPr lang="ru-RU" dirty="0">
                <a:hlinkClick r:id="rId30"/>
              </a:rPr>
              <a:t>Студенческий координационный совет республики</a:t>
            </a:r>
            <a:endParaRPr lang="ru-RU" dirty="0"/>
          </a:p>
          <a:p>
            <a:r>
              <a:rPr lang="ru-RU" dirty="0">
                <a:hlinkClick r:id="rId31"/>
              </a:rPr>
              <a:t>Кредитный кооператив "Учительский"</a:t>
            </a:r>
            <a:endParaRPr lang="ru-RU" dirty="0"/>
          </a:p>
          <a:p>
            <a:r>
              <a:rPr lang="ru-RU" dirty="0">
                <a:hlinkClick r:id="rId32"/>
              </a:rPr>
              <a:t>Год защитника Отечества. Победы и патриотизма - 2025</a:t>
            </a:r>
            <a:endParaRPr lang="ru-RU" dirty="0"/>
          </a:p>
          <a:p>
            <a:r>
              <a:rPr lang="ru-RU" dirty="0">
                <a:hlinkClick r:id="rId33"/>
              </a:rPr>
              <a:t>Год организационно-кадрового единства 2024</a:t>
            </a:r>
            <a:endParaRPr lang="ru-RU" dirty="0"/>
          </a:p>
          <a:p>
            <a:r>
              <a:rPr lang="ru-RU" dirty="0">
                <a:hlinkClick r:id="rId34"/>
              </a:rPr>
              <a:t>Год педагога и наставника 2023</a:t>
            </a:r>
            <a:endParaRPr lang="ru-RU" dirty="0"/>
          </a:p>
          <a:p>
            <a:r>
              <a:rPr lang="ru-RU" dirty="0">
                <a:hlinkClick r:id="rId35"/>
              </a:rPr>
              <a:t>Отчеты и выборы 2019-2020</a:t>
            </a:r>
            <a:endParaRPr lang="ru-RU" dirty="0"/>
          </a:p>
          <a:p>
            <a:r>
              <a:rPr lang="ru-RU" dirty="0">
                <a:hlinkClick r:id="rId36"/>
              </a:rPr>
              <a:t>В 2020 году 100 лет профсоюзам Чувашии</a:t>
            </a:r>
            <a:endParaRPr lang="ru-RU" dirty="0"/>
          </a:p>
          <a:p>
            <a:r>
              <a:rPr lang="ru-RU" dirty="0">
                <a:hlinkClick r:id="rId37"/>
              </a:rPr>
              <a:t>Год охраны труда в профсоюзе. 2018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63562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7" y="404664"/>
            <a:ext cx="849694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Социальные сети</a:t>
            </a:r>
            <a:endParaRPr lang="ru-RU" dirty="0" smtClean="0">
              <a:solidFill>
                <a:schemeClr val="accent1"/>
              </a:solidFill>
            </a:endParaRPr>
          </a:p>
          <a:p>
            <a:pPr algn="ctr"/>
            <a:endParaRPr lang="ru-RU" dirty="0">
              <a:solidFill>
                <a:schemeClr val="accent1"/>
              </a:solidFill>
            </a:endParaRPr>
          </a:p>
          <a:p>
            <a:r>
              <a:rPr lang="ru-RU" dirty="0">
                <a:solidFill>
                  <a:srgbClr val="7F84E9"/>
                </a:solidFill>
              </a:rPr>
              <a:t>Сообщество с </a:t>
            </a:r>
            <a:r>
              <a:rPr lang="ru-RU" dirty="0" err="1">
                <a:solidFill>
                  <a:srgbClr val="7F84E9"/>
                </a:solidFill>
              </a:rPr>
              <a:t>ВКонтакте</a:t>
            </a:r>
            <a:r>
              <a:rPr lang="ru-RU" dirty="0">
                <a:solidFill>
                  <a:srgbClr val="7F84E9"/>
                </a:solidFill>
              </a:rPr>
              <a:t> </a:t>
            </a:r>
            <a:r>
              <a:rPr lang="ru-RU" u="sng" dirty="0">
                <a:hlinkClick r:id="rId2"/>
              </a:rPr>
              <a:t>https://vk.com/profobrchuv</a:t>
            </a:r>
            <a:r>
              <a:rPr lang="ru-RU" dirty="0"/>
              <a:t> </a:t>
            </a:r>
          </a:p>
          <a:p>
            <a:endParaRPr lang="ru-RU" dirty="0"/>
          </a:p>
          <a:p>
            <a:r>
              <a:rPr lang="ru-RU" dirty="0">
                <a:solidFill>
                  <a:srgbClr val="7F84E9"/>
                </a:solidFill>
              </a:rPr>
              <a:t>Сообщество в </a:t>
            </a:r>
            <a:r>
              <a:rPr lang="ru-RU" dirty="0" err="1">
                <a:solidFill>
                  <a:srgbClr val="7F84E9"/>
                </a:solidFill>
              </a:rPr>
              <a:t>Телеграм</a:t>
            </a:r>
            <a:r>
              <a:rPr lang="ru-RU" dirty="0">
                <a:solidFill>
                  <a:srgbClr val="7F84E9"/>
                </a:solidFill>
              </a:rPr>
              <a:t> </a:t>
            </a:r>
            <a:r>
              <a:rPr lang="ru-RU" u="sng" dirty="0">
                <a:hlinkClick r:id="rId3"/>
              </a:rPr>
              <a:t>https://t.me/profobrchuvaschiya</a:t>
            </a:r>
            <a:r>
              <a:rPr lang="ru-RU" dirty="0"/>
              <a:t> </a:t>
            </a:r>
          </a:p>
          <a:p>
            <a:pPr algn="ctr"/>
            <a:endParaRPr lang="ru-RU" dirty="0">
              <a:solidFill>
                <a:schemeClr val="accent1"/>
              </a:solidFill>
            </a:endParaRPr>
          </a:p>
          <a:p>
            <a:r>
              <a:rPr lang="ru-RU" dirty="0">
                <a:solidFill>
                  <a:schemeClr val="accent1"/>
                </a:solidFill>
              </a:rPr>
              <a:t>Совет молодых педагогов Чувашии </a:t>
            </a:r>
            <a:r>
              <a:rPr lang="en-US" dirty="0">
                <a:solidFill>
                  <a:schemeClr val="accent1"/>
                </a:solidFill>
                <a:hlinkClick r:id="rId4"/>
              </a:rPr>
              <a:t>https://vk.com/smpch21</a:t>
            </a:r>
            <a:endParaRPr lang="ru-RU" dirty="0">
              <a:solidFill>
                <a:schemeClr val="accent1"/>
              </a:solidFill>
            </a:endParaRPr>
          </a:p>
          <a:p>
            <a:r>
              <a:rPr lang="ru-RU" dirty="0">
                <a:solidFill>
                  <a:schemeClr val="accent1"/>
                </a:solidFill>
              </a:rPr>
              <a:t>   </a:t>
            </a:r>
          </a:p>
          <a:p>
            <a:pPr algn="just"/>
            <a:r>
              <a:rPr lang="ru-RU" dirty="0">
                <a:solidFill>
                  <a:schemeClr val="accent1"/>
                </a:solidFill>
              </a:rPr>
              <a:t>Сайты и страницы территориальных организаций (районы, города, вузы, техникумы); первичных профсоюзных организаций (школы, детские сады и др.).</a:t>
            </a:r>
          </a:p>
          <a:p>
            <a:pPr algn="ctr"/>
            <a:endParaRPr lang="ru-RU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ru-RU" dirty="0" smtClean="0">
                <a:solidFill>
                  <a:schemeClr val="accent1"/>
                </a:solidFill>
              </a:rPr>
              <a:t> </a:t>
            </a:r>
            <a:endParaRPr lang="ru-RU" dirty="0">
              <a:solidFill>
                <a:schemeClr val="accent1"/>
              </a:solidFill>
            </a:endParaRPr>
          </a:p>
          <a:p>
            <a:endParaRPr lang="ru-RU" dirty="0">
              <a:solidFill>
                <a:schemeClr val="accent1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90152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196752"/>
            <a:ext cx="5261694" cy="52616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39752" y="404664"/>
            <a:ext cx="5261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ССЫЛКА НА  СООБЩЕСТВО ВО </a:t>
            </a:r>
            <a:r>
              <a:rPr lang="ru-RU" dirty="0" err="1" smtClean="0"/>
              <a:t>ВКонтакте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4695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316Buxgalter\YandexDisk\Скриншоты\2025-10-16_09-59-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264" y="108401"/>
            <a:ext cx="8782004" cy="6749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9871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2122</TotalTime>
  <Words>392</Words>
  <Application>Microsoft Office PowerPoint</Application>
  <PresentationFormat>Экран (4:3)</PresentationFormat>
  <Paragraphs>146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Воздушный поток</vt:lpstr>
      <vt:lpstr> Информационная работа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Основные направления профсоюзной PR-деятельности</dc:title>
  <dc:creator>316Buxgalter</dc:creator>
  <cp:lastModifiedBy>316Buxgalter</cp:lastModifiedBy>
  <cp:revision>96</cp:revision>
  <cp:lastPrinted>2022-04-06T10:41:12Z</cp:lastPrinted>
  <dcterms:created xsi:type="dcterms:W3CDTF">2017-02-09T06:50:38Z</dcterms:created>
  <dcterms:modified xsi:type="dcterms:W3CDTF">2025-11-05T12:35:36Z</dcterms:modified>
</cp:coreProperties>
</file>