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2" r:id="rId4"/>
    <p:sldId id="270" r:id="rId5"/>
    <p:sldId id="271" r:id="rId6"/>
    <p:sldId id="269" r:id="rId7"/>
    <p:sldId id="286" r:id="rId8"/>
    <p:sldId id="282" r:id="rId9"/>
    <p:sldId id="288" r:id="rId10"/>
    <p:sldId id="267" r:id="rId11"/>
    <p:sldId id="290" r:id="rId12"/>
    <p:sldId id="28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69F"/>
    <a:srgbClr val="A5FBB7"/>
    <a:srgbClr val="991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746" y="114"/>
      </p:cViewPr>
      <p:guideLst>
        <p:guide orient="horz" pos="2160"/>
        <p:guide pos="5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7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3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07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50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09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20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13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68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44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20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5557A-9AAB-4A64-B8E1-1F2E7AC7EA6A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1AE77-B36C-4B56-8A57-27F0042555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4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E6148B-E1F1-5720-DEFE-E09810269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A46E1-F1CA-120E-CFF7-48B0CB3852D4}"/>
              </a:ext>
            </a:extLst>
          </p:cNvPr>
          <p:cNvSpPr txBox="1"/>
          <p:nvPr/>
        </p:nvSpPr>
        <p:spPr>
          <a:xfrm>
            <a:off x="1183390" y="2151287"/>
            <a:ext cx="6430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Публичный отчет </a:t>
            </a:r>
          </a:p>
          <a:p>
            <a:pPr lvl="0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Первичной профсоюзной организации работников Волгоградского государственного технического университета Профессионального союза работников народного образования и науки Российской Федерации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6E237-7D4A-C48C-152D-D5423F1CD610}"/>
              </a:ext>
            </a:extLst>
          </p:cNvPr>
          <p:cNvSpPr txBox="1"/>
          <p:nvPr/>
        </p:nvSpPr>
        <p:spPr>
          <a:xfrm>
            <a:off x="927358" y="5788152"/>
            <a:ext cx="2629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006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itchFamily="2" charset="-52"/>
              </a:rPr>
              <a:t>Волгоград 2025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42" y="348090"/>
            <a:ext cx="2352710" cy="5663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386" y="348090"/>
            <a:ext cx="676715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7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03C20-A674-7593-77CB-254CC12B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-114300" y="-86710"/>
            <a:ext cx="92583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423429"/>
            <a:ext cx="2352710" cy="566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19737-46F5-3943-0380-B8F102607526}"/>
              </a:ext>
            </a:extLst>
          </p:cNvPr>
          <p:cNvSpPr txBox="1"/>
          <p:nvPr/>
        </p:nvSpPr>
        <p:spPr>
          <a:xfrm>
            <a:off x="1343025" y="423429"/>
            <a:ext cx="52285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Совместно с администрацией ВУЗа провели круглый стол, посвященный: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 120 </a:t>
            </a:r>
            <a:r>
              <a:rPr lang="ru-RU" b="1" i="1" dirty="0" err="1">
                <a:solidFill>
                  <a:srgbClr val="002060"/>
                </a:solidFill>
              </a:rPr>
              <a:t>летию</a:t>
            </a:r>
            <a:r>
              <a:rPr lang="ru-RU" b="1" i="1" dirty="0">
                <a:solidFill>
                  <a:srgbClr val="002060"/>
                </a:solidFill>
              </a:rPr>
              <a:t> профсоюзному движению, </a:t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 35 </a:t>
            </a:r>
            <a:r>
              <a:rPr lang="ru-RU" b="1" i="1" dirty="0" err="1">
                <a:solidFill>
                  <a:srgbClr val="002060"/>
                </a:solidFill>
              </a:rPr>
              <a:t>летию</a:t>
            </a:r>
            <a:r>
              <a:rPr lang="ru-RU" b="1" i="1" dirty="0">
                <a:solidFill>
                  <a:srgbClr val="002060"/>
                </a:solidFill>
              </a:rPr>
              <a:t> Общероссийскому Профсоюзу образования и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95 </a:t>
            </a:r>
            <a:r>
              <a:rPr lang="ru-RU" b="1" i="1" dirty="0" err="1">
                <a:solidFill>
                  <a:srgbClr val="002060"/>
                </a:solidFill>
              </a:rPr>
              <a:t>летию</a:t>
            </a:r>
            <a:r>
              <a:rPr lang="ru-RU" b="1" i="1" dirty="0">
                <a:solidFill>
                  <a:srgbClr val="002060"/>
                </a:solidFill>
              </a:rPr>
              <a:t> первичной профсоюзной организации работников ВолгГТУ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63" y="304180"/>
            <a:ext cx="677013" cy="804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12" y="2454754"/>
            <a:ext cx="7173030" cy="40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6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03C20-A674-7593-77CB-254CC12B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0" y="-146684"/>
            <a:ext cx="92583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423429"/>
            <a:ext cx="2352710" cy="566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9D4EE9-0C80-FAA3-5725-C97146F9B644}"/>
              </a:ext>
            </a:extLst>
          </p:cNvPr>
          <p:cNvSpPr txBox="1"/>
          <p:nvPr/>
        </p:nvSpPr>
        <p:spPr>
          <a:xfrm>
            <a:off x="597716" y="2676626"/>
            <a:ext cx="8007192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endParaRPr lang="ru-RU" sz="1425" dirty="0">
              <a:solidFill>
                <a:srgbClr val="10069F"/>
              </a:solidFill>
              <a:latin typeface="Montserrat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F19737-46F5-3943-0380-B8F102607526}"/>
              </a:ext>
            </a:extLst>
          </p:cNvPr>
          <p:cNvSpPr txBox="1"/>
          <p:nvPr/>
        </p:nvSpPr>
        <p:spPr>
          <a:xfrm>
            <a:off x="2170193" y="210067"/>
            <a:ext cx="4401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5880" y="151783"/>
            <a:ext cx="5245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Участвовали во Всероссийской акции профсоюзов 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«За достойный труд!» и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в региональной тематической проверке «Обеспеченность работников организаций образования средствами индивидуальной защиты и смывающими средствами»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63" y="304180"/>
            <a:ext cx="677013" cy="804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962" y="5362717"/>
            <a:ext cx="364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E52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80" y="2456836"/>
            <a:ext cx="3319461" cy="38656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769" y="3405436"/>
            <a:ext cx="5322727" cy="205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28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03C20-A674-7593-77CB-254CC12B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0" y="-146684"/>
            <a:ext cx="92583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423429"/>
            <a:ext cx="2352710" cy="566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9D4EE9-0C80-FAA3-5725-C97146F9B644}"/>
              </a:ext>
            </a:extLst>
          </p:cNvPr>
          <p:cNvSpPr txBox="1"/>
          <p:nvPr/>
        </p:nvSpPr>
        <p:spPr>
          <a:xfrm>
            <a:off x="597716" y="2676626"/>
            <a:ext cx="8007192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endParaRPr lang="ru-RU" sz="1425" dirty="0">
              <a:solidFill>
                <a:srgbClr val="10069F"/>
              </a:solidFill>
              <a:latin typeface="Montserrat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F19737-46F5-3943-0380-B8F102607526}"/>
              </a:ext>
            </a:extLst>
          </p:cNvPr>
          <p:cNvSpPr txBox="1"/>
          <p:nvPr/>
        </p:nvSpPr>
        <p:spPr>
          <a:xfrm>
            <a:off x="2170193" y="210067"/>
            <a:ext cx="4401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3539" y="256075"/>
            <a:ext cx="4921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В 2025 году прошли обучение и получили сертификаты: председатель ППОР ВолгГТУ Ширяев С.А. и  бухгалтер Круглик Г.Ф.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63" y="304180"/>
            <a:ext cx="677013" cy="804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962" y="5362717"/>
            <a:ext cx="364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E523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541" y="1702274"/>
            <a:ext cx="3402727" cy="2300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86" y="1702275"/>
            <a:ext cx="3452238" cy="2388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6686" y="5016495"/>
            <a:ext cx="395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Создали группу «В контакте»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7094" y="4076044"/>
            <a:ext cx="2669133" cy="24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9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03C20-A674-7593-77CB-254CC12B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423429"/>
            <a:ext cx="2352710" cy="566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19737-46F5-3943-0380-B8F102607526}"/>
              </a:ext>
            </a:extLst>
          </p:cNvPr>
          <p:cNvSpPr txBox="1"/>
          <p:nvPr/>
        </p:nvSpPr>
        <p:spPr>
          <a:xfrm>
            <a:off x="1692734" y="304180"/>
            <a:ext cx="4401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10069F"/>
                </a:solidFill>
                <a:latin typeface="Arial Black" panose="020B0A04020102020204" pitchFamily="34" charset="0"/>
              </a:rPr>
              <a:t>Первичная профсоюзная организация работников ВолгГТУ</a:t>
            </a:r>
            <a:endParaRPr lang="ru-RU" sz="2000" i="1" dirty="0">
              <a:solidFill>
                <a:srgbClr val="10069F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63" y="304180"/>
            <a:ext cx="677013" cy="804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451" y="1413251"/>
            <a:ext cx="3559687" cy="51621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71748" y="5514526"/>
            <a:ext cx="4505324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90000"/>
            </a:pPr>
            <a:r>
              <a:rPr lang="ru-RU" altLang="ru-RU" sz="1400" b="1" kern="0" dirty="0">
                <a:solidFill>
                  <a:srgbClr val="002060"/>
                </a:solidFill>
                <a:latin typeface="Arial"/>
              </a:rPr>
              <a:t>Количество членов профсоюза в структурных подразделениях ВолгГТУ, чел.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90000"/>
            </a:pPr>
            <a:r>
              <a:rPr lang="ru-RU" altLang="ru-RU" sz="1400" b="1" kern="0" dirty="0" err="1">
                <a:solidFill>
                  <a:srgbClr val="0070C0"/>
                </a:solidFill>
                <a:latin typeface="Arial"/>
              </a:rPr>
              <a:t>ИАиС</a:t>
            </a:r>
            <a:r>
              <a:rPr lang="ru-RU" altLang="ru-RU" sz="1400" b="1" kern="0" dirty="0">
                <a:solidFill>
                  <a:srgbClr val="0070C0"/>
                </a:solidFill>
                <a:latin typeface="Arial"/>
              </a:rPr>
              <a:t> – 188; ВПИ – 101;  КТИ – 51; СФ – 44; 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90000"/>
            </a:pPr>
            <a:r>
              <a:rPr lang="ru-RU" altLang="ru-RU" sz="1400" b="1" kern="0" dirty="0">
                <a:solidFill>
                  <a:srgbClr val="0070C0"/>
                </a:solidFill>
                <a:latin typeface="Arial"/>
              </a:rPr>
              <a:t>ВНТК – 75. Неработающих пенсионеров – 14.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540" y="1413251"/>
            <a:ext cx="5366460" cy="3552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39512" y="4966154"/>
            <a:ext cx="359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/>
              <a:t>Данные на 01 января 2026 года</a:t>
            </a:r>
          </a:p>
        </p:txBody>
      </p:sp>
    </p:spTree>
    <p:extLst>
      <p:ext uri="{BB962C8B-B14F-4D97-AF65-F5344CB8AC3E}">
        <p14:creationId xmlns:p14="http://schemas.microsoft.com/office/powerpoint/2010/main" val="160158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03C20-A674-7593-77CB-254CC12B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423429"/>
            <a:ext cx="2352710" cy="566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19737-46F5-3943-0380-B8F102607526}"/>
              </a:ext>
            </a:extLst>
          </p:cNvPr>
          <p:cNvSpPr txBox="1"/>
          <p:nvPr/>
        </p:nvSpPr>
        <p:spPr>
          <a:xfrm>
            <a:off x="1692734" y="304180"/>
            <a:ext cx="440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10069F"/>
                </a:solidFill>
                <a:latin typeface="Arial Black" panose="020B0A04020102020204" pitchFamily="34" charset="0"/>
              </a:rPr>
              <a:t>Направления работы ППОР  ВолгГТУ</a:t>
            </a:r>
            <a:endParaRPr lang="ru-RU" sz="2400" i="1" dirty="0">
              <a:solidFill>
                <a:srgbClr val="10069F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63" y="304180"/>
            <a:ext cx="677013" cy="804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10069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41831" y="1836120"/>
            <a:ext cx="7698015" cy="3362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4393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03C20-A674-7593-77CB-254CC12B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423429"/>
            <a:ext cx="2352710" cy="566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19737-46F5-3943-0380-B8F102607526}"/>
              </a:ext>
            </a:extLst>
          </p:cNvPr>
          <p:cNvSpPr txBox="1"/>
          <p:nvPr/>
        </p:nvSpPr>
        <p:spPr>
          <a:xfrm>
            <a:off x="1637870" y="241365"/>
            <a:ext cx="4762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Целевые мероприятия, предоставляемые профкомом ВолгГТУ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членам профсоюза,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согласно сметы на 2025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63" y="304180"/>
            <a:ext cx="677013" cy="804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769" y="2103120"/>
            <a:ext cx="7855751" cy="433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973" y="1718693"/>
            <a:ext cx="8522347" cy="48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22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03C20-A674-7593-77CB-254CC12B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423429"/>
            <a:ext cx="2352710" cy="566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19737-46F5-3943-0380-B8F102607526}"/>
              </a:ext>
            </a:extLst>
          </p:cNvPr>
          <p:cNvSpPr txBox="1"/>
          <p:nvPr/>
        </p:nvSpPr>
        <p:spPr>
          <a:xfrm>
            <a:off x="1546430" y="304180"/>
            <a:ext cx="4878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Целевые мероприятия, предоставляемые профкомом ВолгГТУ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членам профсоюза,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согласно сметы на 2025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63" y="304180"/>
            <a:ext cx="677013" cy="804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769" y="2103120"/>
            <a:ext cx="7855751" cy="433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310" y="1983869"/>
            <a:ext cx="8353680" cy="38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50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03C20-A674-7593-77CB-254CC12B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423429"/>
            <a:ext cx="2352710" cy="566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19737-46F5-3943-0380-B8F102607526}"/>
              </a:ext>
            </a:extLst>
          </p:cNvPr>
          <p:cNvSpPr txBox="1"/>
          <p:nvPr/>
        </p:nvSpPr>
        <p:spPr>
          <a:xfrm>
            <a:off x="1533484" y="304180"/>
            <a:ext cx="4762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Целевые мероприятия, предоставляемые профкомом ВолгГТУ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членам профсоюза,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согласно сметы на 2025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63" y="304180"/>
            <a:ext cx="677013" cy="804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912" y="2158398"/>
            <a:ext cx="8572100" cy="32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1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03C20-A674-7593-77CB-254CC12B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423429"/>
            <a:ext cx="2352710" cy="5663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63" y="304180"/>
            <a:ext cx="677013" cy="804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2576" y="1"/>
            <a:ext cx="5124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целевом использовании денежных средств ППОР ВолгГТУ за 2024-2025 гг.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225" y="1116554"/>
            <a:ext cx="6816163" cy="550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9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03C20-A674-7593-77CB-254CC12B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423429"/>
            <a:ext cx="2352710" cy="566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19737-46F5-3943-0380-B8F102607526}"/>
              </a:ext>
            </a:extLst>
          </p:cNvPr>
          <p:cNvSpPr txBox="1"/>
          <p:nvPr/>
        </p:nvSpPr>
        <p:spPr>
          <a:xfrm>
            <a:off x="1533484" y="304180"/>
            <a:ext cx="4762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Участие в акциях и конкурсах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63" y="304180"/>
            <a:ext cx="677013" cy="8048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689" y="1171804"/>
            <a:ext cx="3821999" cy="2149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263" y="1371126"/>
            <a:ext cx="3137940" cy="224920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58937" y="660287"/>
            <a:ext cx="240607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</a:rPr>
              <a:t>Акция «Быть Добру </a:t>
            </a:r>
          </a:p>
          <a:p>
            <a:pPr algn="ctr"/>
            <a:r>
              <a:rPr lang="ru-RU" sz="1400" b="1" i="1" dirty="0">
                <a:solidFill>
                  <a:srgbClr val="002060"/>
                </a:solidFill>
              </a:rPr>
              <a:t>(помощь военнослужащим СВО</a:t>
            </a:r>
            <a:r>
              <a:rPr lang="ru-RU" dirty="0"/>
              <a:t>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5689" y="3347433"/>
            <a:ext cx="3822200" cy="2149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3" y="4516256"/>
            <a:ext cx="2877023" cy="18880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8263" y="3652795"/>
            <a:ext cx="3647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</a:rPr>
              <a:t>Всероссийский конкурс детского рисунка, посвященный 80-летию Победы в Великой отечественной войне: «Из одного металла льют медаль за бой, за труд»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82143" y="5531943"/>
            <a:ext cx="524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Совместно с администрацией ВУЗа провели круглый стол, посвященный Всемирному дню охраны труда на тему: «Революция в области охраны труда: роль искусственного интеллекта и цифровизации на рабочих местах».</a:t>
            </a:r>
          </a:p>
        </p:txBody>
      </p:sp>
    </p:spTree>
    <p:extLst>
      <p:ext uri="{BB962C8B-B14F-4D97-AF65-F5344CB8AC3E}">
        <p14:creationId xmlns:p14="http://schemas.microsoft.com/office/powerpoint/2010/main" val="3524866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03C20-A674-7593-77CB-254CC12B6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9AAFE-1E3C-C2CF-380A-675D43B6D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10" y="423429"/>
            <a:ext cx="2352710" cy="566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19737-46F5-3943-0380-B8F102607526}"/>
              </a:ext>
            </a:extLst>
          </p:cNvPr>
          <p:cNvSpPr txBox="1"/>
          <p:nvPr/>
        </p:nvSpPr>
        <p:spPr>
          <a:xfrm>
            <a:off x="1533484" y="304180"/>
            <a:ext cx="4762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Участие в акциях и конкурсах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63" y="304180"/>
            <a:ext cx="677013" cy="8048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7580" y="2115931"/>
            <a:ext cx="5102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</a:rPr>
              <a:t>	В акции в рамках ЕАПОУ на Мамаевом кургане, посвящённой началу ВОВ, в составе КСП ВУЗов.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4880" y="4945274"/>
            <a:ext cx="2675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</a:rPr>
              <a:t>Присутствовали в Обкоме Профсоюзов на встрече с Л.А. </a:t>
            </a:r>
            <a:r>
              <a:rPr lang="ru-RU" sz="1600" b="1" i="1" dirty="0" err="1">
                <a:solidFill>
                  <a:srgbClr val="002060"/>
                </a:solidFill>
              </a:rPr>
              <a:t>Солодиловой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68522" y="823541"/>
            <a:ext cx="5022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</a:rPr>
              <a:t>	</a:t>
            </a:r>
            <a:r>
              <a:rPr lang="ru-RU" sz="1600" b="1" i="1" dirty="0">
                <a:solidFill>
                  <a:srgbClr val="002060"/>
                </a:solidFill>
              </a:rPr>
              <a:t>В панельной дискуссии «О деятельности ВОО профсоюза и ППО работников и обучающихся» с участием представителей Волгоградской области и Московских ВУЗов 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684" y="1082434"/>
            <a:ext cx="1705330" cy="161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9028" y="2922521"/>
            <a:ext cx="2668905" cy="1782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9307" y="2959599"/>
            <a:ext cx="2609258" cy="17329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7407" y="4887031"/>
            <a:ext cx="1325783" cy="1773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86" y="4887031"/>
            <a:ext cx="2218876" cy="17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90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1200</TotalTime>
  <Words>346</Words>
  <Application>Microsoft Office PowerPoint</Application>
  <PresentationFormat>Экран (4:3)</PresentationFormat>
  <Paragraphs>37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Montserrat</vt:lpstr>
      <vt:lpstr>Montserrat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Аврамова</dc:creator>
  <cp:lastModifiedBy>Оля</cp:lastModifiedBy>
  <cp:revision>106</cp:revision>
  <dcterms:created xsi:type="dcterms:W3CDTF">2022-10-19T20:58:35Z</dcterms:created>
  <dcterms:modified xsi:type="dcterms:W3CDTF">2026-02-17T11:48:34Z</dcterms:modified>
</cp:coreProperties>
</file>