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7" r:id="rId3"/>
    <p:sldId id="257" r:id="rId4"/>
    <p:sldId id="280" r:id="rId5"/>
    <p:sldId id="260" r:id="rId6"/>
    <p:sldId id="261" r:id="rId7"/>
    <p:sldId id="263" r:id="rId8"/>
    <p:sldId id="281" r:id="rId9"/>
    <p:sldId id="268" r:id="rId10"/>
    <p:sldId id="276" r:id="rId11"/>
    <p:sldId id="275" r:id="rId12"/>
    <p:sldId id="272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698" y="144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A7E0E-E4D1-4BFC-8A44-8165158EDD73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FDAC5-7B15-486B-9773-0DB51D47E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971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FDAC5-7B15-486B-9773-0DB51D47E72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FDAC5-7B15-486B-9773-0DB51D47E72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FDAC5-7B15-486B-9773-0DB51D47E72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FDAC5-7B15-486B-9773-0DB51D47E72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54CAC87-F645-4C15-BBD7-E6EEE3AAF782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C87-F645-4C15-BBD7-E6EEE3AAF782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C87-F645-4C15-BBD7-E6EEE3AAF782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C87-F645-4C15-BBD7-E6EEE3AAF782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C87-F645-4C15-BBD7-E6EEE3AAF782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C87-F645-4C15-BBD7-E6EEE3AAF782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4CAC87-F645-4C15-BBD7-E6EEE3AAF782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54CAC87-F645-4C15-BBD7-E6EEE3AAF782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C87-F645-4C15-BBD7-E6EEE3AAF782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C87-F645-4C15-BBD7-E6EEE3AAF782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AC87-F645-4C15-BBD7-E6EEE3AAF782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54CAC87-F645-4C15-BBD7-E6EEE3AAF782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82EC76-72A9-4CCF-B2D1-0C74F6C3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353.JPG"/>
          <p:cNvPicPr>
            <a:picLocks noChangeAspect="1"/>
          </p:cNvPicPr>
          <p:nvPr/>
        </p:nvPicPr>
        <p:blipFill>
          <a:blip r:embed="rId3" cstate="print"/>
          <a:srcRect b="13636"/>
          <a:stretch>
            <a:fillRect/>
          </a:stretch>
        </p:blipFill>
        <p:spPr>
          <a:xfrm>
            <a:off x="1071539" y="4286232"/>
            <a:ext cx="3714776" cy="2138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643998" cy="221457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Организация общественного контроля по охране труда в КГБОУ «Бийский лицей Алтайского края»</a:t>
            </a:r>
            <a:endParaRPr lang="ru-RU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4857760"/>
            <a:ext cx="2928958" cy="1143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Y:\Лицейская символика\logo-blu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503338" cy="534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071678"/>
            <a:ext cx="7786742" cy="464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 2013-2015 годы в этом направлении были осуществлены следующие мероприятия: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капитальный ремонт систем вентиляции спортивного зала;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ремонт систем наружного освещения учебных корпусов и интерната;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капитальный ремонт 20–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учебных кабинетов;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капитальный ремонт пищеблока учебного корпуса;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частичная замена освещенности учебных кабинетов;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капитальный ремонт системы отопления главного учебного корпуса (частично);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ремонт пожарной системы сигнализации, пожарных выходов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капитальный ремонт 4-х санузлов;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замена деревянных оконных блоков на блоки из ПВХ;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ежегодный косметический ремонт мест общего пользования.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8579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Создание безопасной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образовательной среды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6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642918"/>
            <a:ext cx="3353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Результаты 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857364"/>
            <a:ext cx="7429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Разработаны инструкции всех должностей и профессий, согласно штатному расписанию.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Своевременно проведено обучение по охране труда.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Оборудованы рабочие места согласно требований ТБ.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Проведена аттестация рабочих мест по условиям труда 2013г - в количестве 13 рабочих мест(пристрой), СОУТ в 2014г – 118 рабочих мест.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Проведены мероприятия по приведению рабочих мест в соответствие с требованиями безопасности, максимального снижения риска повреждения здоровья работников.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6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1928794" y="5000636"/>
            <a:ext cx="2357454" cy="1504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500042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Предложения по повышению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эффективности работы по охране труда</a:t>
            </a:r>
            <a:endParaRPr lang="ru-RU" sz="28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779687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Активизировать работу по проведению лекций, бесед, занятий по охране труда с работниками и обучающих занятий по правилам безопасного поведения с учащимися.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Усилить контроль за обеспечением работниками СИЗ.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Регулярно осуществлять ежедневный контроль за состоянием охраны труда в учебных классах.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Вести журнал для заявлений и предложений по вопросам охраны труда.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Продолжить создание комфортных условий для плодотворной работы сотрудников.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Развивать дальнейшее сотрудничество с работниками по охране труда. </a:t>
            </a:r>
          </a:p>
        </p:txBody>
      </p:sp>
      <p:pic>
        <p:nvPicPr>
          <p:cNvPr id="8" name="Рисунок 7" descr="IMG_0001.jpg"/>
          <p:cNvPicPr>
            <a:picLocks noChangeAspect="1"/>
          </p:cNvPicPr>
          <p:nvPr/>
        </p:nvPicPr>
        <p:blipFill>
          <a:blip r:embed="rId3" cstate="print"/>
          <a:srcRect t="5500" r="12000" b="16500"/>
          <a:stretch>
            <a:fillRect/>
          </a:stretch>
        </p:blipFill>
        <p:spPr>
          <a:xfrm>
            <a:off x="5143504" y="4999868"/>
            <a:ext cx="2428892" cy="1514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10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5582.jpg"/>
          <p:cNvPicPr>
            <a:picLocks noChangeAspect="1"/>
          </p:cNvPicPr>
          <p:nvPr/>
        </p:nvPicPr>
        <p:blipFill>
          <a:blip r:embed="rId3" cstate="print"/>
          <a:srcRect t="30627"/>
          <a:stretch>
            <a:fillRect/>
          </a:stretch>
        </p:blipFill>
        <p:spPr>
          <a:xfrm>
            <a:off x="571472" y="3714752"/>
            <a:ext cx="5141701" cy="2507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Профком и администрация 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нашем коллективе - единое целое.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акти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000240"/>
            <a:ext cx="332686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8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928662" y="2500306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Мы – одна команда!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072494" cy="10698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«Кто хочет работать,  тот ищет средства,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Кто не хочет – ищет причины»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IMG_1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357562"/>
            <a:ext cx="3714744" cy="2476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IMG_5592.jpg"/>
          <p:cNvPicPr>
            <a:picLocks noChangeAspect="1"/>
          </p:cNvPicPr>
          <p:nvPr/>
        </p:nvPicPr>
        <p:blipFill>
          <a:blip r:embed="rId3" cstate="print"/>
          <a:srcRect l="25000" r="10000"/>
          <a:stretch>
            <a:fillRect/>
          </a:stretch>
        </p:blipFill>
        <p:spPr>
          <a:xfrm>
            <a:off x="1285852" y="2857496"/>
            <a:ext cx="2357454" cy="2417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57752" y="2071678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Сергей Павлович Королев</a:t>
            </a:r>
            <a:endParaRPr lang="ru-RU" i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7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>Нормативная основа организации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 контроля по охране труда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14546" y="3214686"/>
            <a:ext cx="6786578" cy="3071813"/>
          </a:xfrm>
        </p:spPr>
        <p:txBody>
          <a:bodyPr>
            <a:noAutofit/>
          </a:bodyPr>
          <a:lstStyle/>
          <a:p>
            <a:pPr marL="0" indent="-45720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Глава 33. Охрана труда</a:t>
            </a:r>
          </a:p>
          <a:p>
            <a:pPr marL="0" indent="-457200" algn="ctr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-45720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Статья 209.</a:t>
            </a:r>
          </a:p>
          <a:p>
            <a:pPr marL="0" indent="-45720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Понятие охраны труда.</a:t>
            </a:r>
          </a:p>
          <a:p>
            <a:pPr marL="0" indent="-457200" algn="ctr"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-45720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Статья 219. </a:t>
            </a:r>
          </a:p>
          <a:p>
            <a:pPr marL="0" indent="-45720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Право работника на труд в условиях,</a:t>
            </a:r>
          </a:p>
          <a:p>
            <a:pPr marL="0" indent="-45720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отвечающих требованиям охраны труда.</a:t>
            </a:r>
          </a:p>
          <a:p>
            <a:pPr>
              <a:buNone/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ov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571744"/>
            <a:ext cx="1785950" cy="2859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43174" y="2143116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Трудовой кодекс РФ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от 30 декабря 2001 года №197-Ф3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7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3571868" y="1857364"/>
            <a:ext cx="1408799" cy="3997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ДИРЕКТОР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5786446" y="2357430"/>
            <a:ext cx="2500330" cy="50881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Обеспечение безопасных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условий труда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57158" y="2285992"/>
            <a:ext cx="2428892" cy="50881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Контроль обеспечения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безопасных условий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труда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71" name="AutoShape 47"/>
          <p:cNvCxnSpPr>
            <a:cxnSpLocks noChangeShapeType="1"/>
            <a:endCxn id="1056" idx="0"/>
          </p:cNvCxnSpPr>
          <p:nvPr/>
        </p:nvCxnSpPr>
        <p:spPr bwMode="auto">
          <a:xfrm rot="16200000" flipH="1">
            <a:off x="4957746" y="2328874"/>
            <a:ext cx="1143008" cy="105724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124" name="Группа 123"/>
          <p:cNvGrpSpPr/>
          <p:nvPr/>
        </p:nvGrpSpPr>
        <p:grpSpPr>
          <a:xfrm>
            <a:off x="285720" y="3429000"/>
            <a:ext cx="8486811" cy="2600344"/>
            <a:chOff x="300031" y="2571744"/>
            <a:chExt cx="8486811" cy="2600344"/>
          </a:xfrm>
        </p:grpSpPr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3357523" y="2571744"/>
              <a:ext cx="5429319" cy="25622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1" name="Группа 120"/>
            <p:cNvGrpSpPr/>
            <p:nvPr/>
          </p:nvGrpSpPr>
          <p:grpSpPr>
            <a:xfrm>
              <a:off x="300031" y="2609836"/>
              <a:ext cx="8415373" cy="2562252"/>
              <a:chOff x="300031" y="2609836"/>
              <a:chExt cx="8415373" cy="2562252"/>
            </a:xfrm>
          </p:grpSpPr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4357686" y="2786058"/>
                <a:ext cx="3772556" cy="42704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Ответственный за обеспечение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безопасных условий труда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5" name="AutoShape 41"/>
              <p:cNvSpPr>
                <a:spLocks noChangeArrowheads="1"/>
              </p:cNvSpPr>
              <p:nvPr/>
            </p:nvSpPr>
            <p:spPr bwMode="auto">
              <a:xfrm>
                <a:off x="3500430" y="3429000"/>
                <a:ext cx="1928826" cy="572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Заместители  директора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по УР, </a:t>
                </a:r>
                <a:r>
                  <a:rPr lang="ru-RU" sz="1100" b="1" dirty="0" smtClean="0">
                    <a:latin typeface="Calibri" pitchFamily="34" charset="0"/>
                  </a:rPr>
                  <a:t>НМР,</a:t>
                </a:r>
                <a:endParaRPr lang="ru-RU" dirty="0" smtClean="0"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информатизации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6" name="AutoShape 42"/>
              <p:cNvSpPr>
                <a:spLocks noChangeArrowheads="1"/>
              </p:cNvSpPr>
              <p:nvPr/>
            </p:nvSpPr>
            <p:spPr bwMode="auto">
              <a:xfrm>
                <a:off x="5643570" y="3429000"/>
                <a:ext cx="1533291" cy="572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Заместитель  директора по ВР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7" name="AutoShape 43"/>
              <p:cNvSpPr>
                <a:spLocks noChangeArrowheads="1"/>
              </p:cNvSpPr>
              <p:nvPr/>
            </p:nvSpPr>
            <p:spPr bwMode="auto">
              <a:xfrm>
                <a:off x="7429520" y="3429000"/>
                <a:ext cx="1285884" cy="5724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Заместитель  директора по АХЧ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8" name="AutoShape 44"/>
              <p:cNvSpPr>
                <a:spLocks noChangeArrowheads="1"/>
              </p:cNvSpPr>
              <p:nvPr/>
            </p:nvSpPr>
            <p:spPr bwMode="auto">
              <a:xfrm>
                <a:off x="3986206" y="4286235"/>
                <a:ext cx="1533292" cy="29983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Учителя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69" name="AutoShape 45"/>
              <p:cNvSpPr>
                <a:spLocks noChangeArrowheads="1"/>
              </p:cNvSpPr>
              <p:nvPr/>
            </p:nvSpPr>
            <p:spPr bwMode="auto">
              <a:xfrm>
                <a:off x="5715008" y="4286256"/>
                <a:ext cx="1428760" cy="7858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Воспитатели, классные руководители,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педагоги ДО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0" name="AutoShape 46"/>
              <p:cNvSpPr>
                <a:spLocks noChangeArrowheads="1"/>
              </p:cNvSpPr>
              <p:nvPr/>
            </p:nvSpPr>
            <p:spPr bwMode="auto">
              <a:xfrm>
                <a:off x="7429520" y="4286256"/>
                <a:ext cx="1214446" cy="29983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Техперсонал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073" name="AutoShape 49"/>
              <p:cNvCxnSpPr>
                <a:cxnSpLocks noChangeShapeType="1"/>
              </p:cNvCxnSpPr>
              <p:nvPr/>
            </p:nvCxnSpPr>
            <p:spPr bwMode="auto">
              <a:xfrm rot="16200000" flipH="1">
                <a:off x="6405546" y="3309966"/>
                <a:ext cx="190812" cy="25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074" name="AutoShape 50"/>
              <p:cNvCxnSpPr>
                <a:cxnSpLocks noChangeShapeType="1"/>
              </p:cNvCxnSpPr>
              <p:nvPr/>
            </p:nvCxnSpPr>
            <p:spPr bwMode="auto">
              <a:xfrm rot="16200000" flipH="1">
                <a:off x="4909794" y="3305521"/>
                <a:ext cx="190810" cy="914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075" name="AutoShape 51"/>
              <p:cNvCxnSpPr>
                <a:cxnSpLocks noChangeShapeType="1"/>
              </p:cNvCxnSpPr>
              <p:nvPr/>
            </p:nvCxnSpPr>
            <p:spPr bwMode="auto">
              <a:xfrm rot="5400000">
                <a:off x="7748603" y="3324231"/>
                <a:ext cx="219090" cy="158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076" name="AutoShape 52"/>
              <p:cNvCxnSpPr>
                <a:cxnSpLocks noChangeShapeType="1"/>
              </p:cNvCxnSpPr>
              <p:nvPr/>
            </p:nvCxnSpPr>
            <p:spPr bwMode="auto">
              <a:xfrm rot="16200000" flipH="1">
                <a:off x="4617378" y="4142425"/>
                <a:ext cx="263494" cy="2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077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6369204" y="4132127"/>
                <a:ext cx="263494" cy="2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078" name="AutoShape 54"/>
              <p:cNvCxnSpPr>
                <a:cxnSpLocks noChangeShapeType="1"/>
              </p:cNvCxnSpPr>
              <p:nvPr/>
            </p:nvCxnSpPr>
            <p:spPr bwMode="auto">
              <a:xfrm rot="16200000" flipH="1">
                <a:off x="7797963" y="4132127"/>
                <a:ext cx="263494" cy="2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grpSp>
            <p:nvGrpSpPr>
              <p:cNvPr id="120" name="Группа 119"/>
              <p:cNvGrpSpPr/>
              <p:nvPr/>
            </p:nvGrpSpPr>
            <p:grpSpPr>
              <a:xfrm>
                <a:off x="300031" y="2609836"/>
                <a:ext cx="2515037" cy="2562252"/>
                <a:chOff x="300031" y="2609836"/>
                <a:chExt cx="2515037" cy="2562252"/>
              </a:xfrm>
            </p:grpSpPr>
            <p:sp>
              <p:nvSpPr>
                <p:cNvPr id="1057" name="AutoShape 33"/>
                <p:cNvSpPr>
                  <a:spLocks noChangeArrowheads="1"/>
                </p:cNvSpPr>
                <p:nvPr/>
              </p:nvSpPr>
              <p:spPr bwMode="auto">
                <a:xfrm>
                  <a:off x="300031" y="2609836"/>
                  <a:ext cx="2515037" cy="2562252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1" name="AutoShape 37"/>
                <p:cNvSpPr>
                  <a:spLocks noChangeArrowheads="1"/>
                </p:cNvSpPr>
                <p:nvPr/>
              </p:nvSpPr>
              <p:spPr bwMode="auto">
                <a:xfrm>
                  <a:off x="671506" y="2819385"/>
                  <a:ext cx="1843731" cy="41795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>
                  <a:solidFill>
                    <a:srgbClr val="FABF8F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Профсоюзный комитет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62" name="AutoShape 38"/>
                <p:cNvSpPr>
                  <a:spLocks noChangeArrowheads="1"/>
                </p:cNvSpPr>
                <p:nvPr/>
              </p:nvSpPr>
              <p:spPr bwMode="auto">
                <a:xfrm>
                  <a:off x="671506" y="3648060"/>
                  <a:ext cx="1843731" cy="41795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>
                  <a:solidFill>
                    <a:srgbClr val="FABF8F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Комиссия по охране труда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63" name="AutoShape 39"/>
                <p:cNvSpPr>
                  <a:spLocks noChangeArrowheads="1"/>
                </p:cNvSpPr>
                <p:nvPr/>
              </p:nvSpPr>
              <p:spPr bwMode="auto">
                <a:xfrm>
                  <a:off x="671506" y="4533885"/>
                  <a:ext cx="1843731" cy="41795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>
                  <a:solidFill>
                    <a:srgbClr val="FABF8F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Родительский  комитет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1079" name="AutoShape 5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401103" y="3456625"/>
                  <a:ext cx="263494" cy="24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1080" name="AutoShape 5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389501" y="4320713"/>
                  <a:ext cx="281665" cy="315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</p:cxnSp>
          </p:grpSp>
        </p:grpSp>
      </p:grpSp>
      <p:sp>
        <p:nvSpPr>
          <p:cNvPr id="116" name="Прямоугольник 115"/>
          <p:cNvSpPr/>
          <p:nvPr/>
        </p:nvSpPr>
        <p:spPr>
          <a:xfrm>
            <a:off x="642910" y="71435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Схема управления процессом организации безопасных условий труда</a:t>
            </a:r>
            <a:endParaRPr lang="ru-RU" sz="2800" dirty="0">
              <a:latin typeface="+mj-lt"/>
            </a:endParaRPr>
          </a:p>
        </p:txBody>
      </p:sp>
      <p:cxnSp>
        <p:nvCxnSpPr>
          <p:cNvPr id="127" name="AutoShape 47"/>
          <p:cNvCxnSpPr>
            <a:cxnSpLocks noChangeShapeType="1"/>
          </p:cNvCxnSpPr>
          <p:nvPr/>
        </p:nvCxnSpPr>
        <p:spPr bwMode="auto">
          <a:xfrm rot="5400000">
            <a:off x="2321703" y="2250273"/>
            <a:ext cx="1285884" cy="121444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98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Цели совместной работы администрации и профсоюзной организации по охране труда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571744"/>
            <a:ext cx="7358114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lnSpc>
                <a:spcPct val="120000"/>
              </a:lnSpc>
              <a:spcBef>
                <a:spcPts val="3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Обеспечение безопасных условий труда. </a:t>
            </a:r>
          </a:p>
          <a:p>
            <a:pPr lvl="0" indent="-457200">
              <a:lnSpc>
                <a:spcPct val="120000"/>
              </a:lnSpc>
              <a:spcBef>
                <a:spcPts val="3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Защита профессиональных, трудовых, социально-           экономических прав работников.</a:t>
            </a:r>
          </a:p>
          <a:p>
            <a:pPr indent="-457200">
              <a:lnSpc>
                <a:spcPct val="120000"/>
              </a:lnSpc>
              <a:spcBef>
                <a:spcPts val="3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Сохранение здоровья и работоспособности работников        в процессе трудовой деятельности.</a:t>
            </a:r>
          </a:p>
          <a:p>
            <a:pPr lvl="0" indent="-457200">
              <a:lnSpc>
                <a:spcPct val="12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15075" y="1512253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7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Контроль и профилактика травматизма участников образовательного процесса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Профилактика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286248" y="2249424"/>
            <a:ext cx="4400552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Контроль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2786058"/>
            <a:ext cx="439701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За соблюдением работниками требований  безопасности и гигиены труда.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За своевременным проведением инструктажей, обучение работников и медицинское обслуживание.</a:t>
            </a:r>
          </a:p>
          <a:p>
            <a:pPr marL="342900" lvl="0" indent="-342900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За состоянием рабочих мест и школьной территории.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42910" y="2857496"/>
            <a:ext cx="8429684" cy="1508105"/>
            <a:chOff x="-954082" y="3622892"/>
            <a:chExt cx="6669090" cy="13329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250134" y="4016291"/>
              <a:ext cx="4464874" cy="299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954082" y="3622892"/>
              <a:ext cx="1808567" cy="133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1200"/>
                </a:spcAft>
                <a:buFont typeface="+mj-lt"/>
                <a:buAutoNum type="arabicPeriod"/>
              </a:pP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Лекции.</a:t>
              </a:r>
            </a:p>
            <a:p>
              <a:pPr marL="342900" indent="-342900">
                <a:spcAft>
                  <a:spcPts val="1200"/>
                </a:spcAft>
                <a:buFont typeface="+mj-lt"/>
                <a:buAutoNum type="arabicPeriod"/>
              </a:pP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Беседы.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Практические </a:t>
              </a:r>
            </a:p>
            <a:p>
              <a:pPr marL="342900" indent="-342900"/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      занятия.</a:t>
              </a:r>
              <a:endParaRPr lang="ru-RU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10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7148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Мероприятия по предупреждению профессиональных заболеваний</a:t>
            </a:r>
            <a:endParaRPr lang="ru-RU" sz="28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643050"/>
            <a:ext cx="807249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Ежегодное прохождение медосмотра работниками лицея (прививки, осмотр у специалистов, флюорография) .</a:t>
            </a:r>
          </a:p>
          <a:p>
            <a:pPr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Ежегодная вакцинация от гриппа.</a:t>
            </a:r>
          </a:p>
          <a:p>
            <a:pPr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Контроль за соблюдением санитарно-гигиенического режима.</a:t>
            </a:r>
          </a:p>
          <a:p>
            <a:pPr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Оздоровление работников и членов их семей в санаториях и  детских лагерях .</a:t>
            </a:r>
          </a:p>
          <a:p>
            <a:pPr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Посещение бассейна 1 раз в неделю.</a:t>
            </a:r>
          </a:p>
          <a:p>
            <a:pPr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Работа группы здоровья в течение учебного года.</a:t>
            </a:r>
          </a:p>
          <a:p>
            <a:pPr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зимний период – бесплатное предоставление катка, лыж, коньков.</a:t>
            </a:r>
          </a:p>
          <a:p>
            <a:pPr lvl="0" indent="-4572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 менее двух раз в год организованный выезд коллектива на природу (санаторий «Рассветы над Бией», «Биолит», Горный Алтай).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6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Рисунок 7" descr="Изображение 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5143512"/>
            <a:ext cx="2117627" cy="1560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02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5143512"/>
            <a:ext cx="1943848" cy="1606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1412776"/>
            <a:ext cx="7889530" cy="5445225"/>
          </a:xfrm>
        </p:spPr>
        <p:txBody>
          <a:bodyPr>
            <a:noAutofit/>
          </a:bodyPr>
          <a:lstStyle/>
          <a:p>
            <a:r>
              <a:rPr lang="ru-RU" sz="1600" dirty="0" smtClean="0"/>
              <a:t>-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</a:t>
            </a:r>
            <a:r>
              <a:rPr lang="ru-RU" sz="2000" dirty="0" smtClean="0"/>
              <a:t>разработка правил и инструкций по охране труда для работников;</a:t>
            </a:r>
            <a:br>
              <a:rPr lang="ru-RU" sz="2000" dirty="0" smtClean="0"/>
            </a:br>
            <a:r>
              <a:rPr lang="ru-RU" sz="2000" dirty="0" smtClean="0"/>
              <a:t>- проведение аттестации рабочих мест по условиям труда;</a:t>
            </a:r>
            <a:br>
              <a:rPr lang="ru-RU" sz="2000" dirty="0" smtClean="0"/>
            </a:br>
            <a:r>
              <a:rPr lang="ru-RU" sz="2000" dirty="0" smtClean="0"/>
              <a:t>- проведение обязательных медицинских осмотров; </a:t>
            </a:r>
            <a:br>
              <a:rPr lang="ru-RU" sz="2000" dirty="0" smtClean="0"/>
            </a:br>
            <a:r>
              <a:rPr lang="ru-RU" sz="2000" dirty="0" smtClean="0"/>
              <a:t>- ознакомление работников с требованиями охраны труда;</a:t>
            </a:r>
            <a:br>
              <a:rPr lang="ru-RU" sz="2000" dirty="0" smtClean="0"/>
            </a:br>
            <a:r>
              <a:rPr lang="ru-RU" sz="2000" dirty="0" smtClean="0"/>
              <a:t>- обучение персонала безопасным методам работы;</a:t>
            </a:r>
            <a:br>
              <a:rPr lang="ru-RU" sz="2000" dirty="0" smtClean="0"/>
            </a:br>
            <a:r>
              <a:rPr lang="ru-RU" sz="2000" dirty="0" smtClean="0"/>
              <a:t>- анализ и устранение недостатков в обеспечении безопасных условий труда;</a:t>
            </a:r>
            <a:br>
              <a:rPr lang="ru-RU" sz="2000" dirty="0" smtClean="0"/>
            </a:br>
            <a:r>
              <a:rPr lang="ru-RU" sz="2000" dirty="0" smtClean="0"/>
              <a:t>- организация контроля за соблюдением требований ОТ;</a:t>
            </a:r>
            <a:br>
              <a:rPr lang="ru-RU" sz="2000" dirty="0" smtClean="0"/>
            </a:br>
            <a:r>
              <a:rPr lang="ru-RU" sz="2000" dirty="0" smtClean="0"/>
              <a:t>- периодическую проверку знаний по охране труда у работников;</a:t>
            </a:r>
            <a:br>
              <a:rPr lang="ru-RU" sz="2000" dirty="0" smtClean="0"/>
            </a:br>
            <a:r>
              <a:rPr lang="ru-RU" sz="2000" dirty="0" smtClean="0"/>
              <a:t>- расследование и учет несчастных случаев на производстве и профессиональных заболеваний;</a:t>
            </a:r>
            <a:br>
              <a:rPr lang="ru-RU" sz="2000" dirty="0" smtClean="0"/>
            </a:br>
            <a:r>
              <a:rPr lang="ru-RU" sz="2000" dirty="0" smtClean="0"/>
              <a:t>- предоставление органам государственной власти в области охраны труда и органам профсоюзного контроля информации и документов, необходимых для осуществления ими своих полномочий</a:t>
            </a:r>
            <a:r>
              <a:rPr lang="ru-RU" sz="18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•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•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71480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Обязанности ответственного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 охране труда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5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785802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>
                <a:solidFill>
                  <a:srgbClr val="C00000"/>
                </a:solidFill>
              </a:rPr>
              <a:t>«День охраны труда» в лицее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71612"/>
            <a:ext cx="73581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Задачи 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выявление и предупреждение нарушений требований охраны труда;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оценка состояний условий труда;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выполнение должностных обязанностей по охране труда;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принятие мер по устранению выявленных нарушений.</a:t>
            </a:r>
          </a:p>
          <a:p>
            <a:pPr marL="457200" indent="-457200">
              <a:lnSpc>
                <a:spcPct val="12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Направления контроля: </a:t>
            </a:r>
          </a:p>
          <a:p>
            <a:pPr marL="457200" indent="-9525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наличие необходимой документации по охране труда;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выполнение запланированных мероприятий по охране труда;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своевременность и качество обучения и инструктажа работников по вопросам охраны труда;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• соблюдение работниками требований безопасности. </a:t>
            </a:r>
          </a:p>
          <a:p>
            <a:pPr marL="457200" indent="-457200">
              <a:lnSpc>
                <a:spcPct val="1200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200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21309" y="0"/>
            <a:ext cx="6015090" cy="605710"/>
            <a:chOff x="221309" y="0"/>
            <a:chExt cx="6015090" cy="605710"/>
          </a:xfrm>
        </p:grpSpPr>
        <p:pic>
          <p:nvPicPr>
            <p:cNvPr id="5" name="Picture 2" descr="Y:\Лицейская символика\logo-blue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9" y="71398"/>
              <a:ext cx="503338" cy="5343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90064" y="0"/>
              <a:ext cx="5346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КГБОУ «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Бийский</a:t>
              </a:r>
              <a:r>
                <a:rPr lang="ru-RU" sz="1600" dirty="0" smtClean="0">
                  <a:solidFill>
                    <a:schemeClr val="bg1"/>
                  </a:solidFill>
                </a:rPr>
                <a:t> лицей-интернат Алтайского края»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1139</TotalTime>
  <Words>573</Words>
  <Application>Microsoft Office PowerPoint</Application>
  <PresentationFormat>Экран (4:3)</PresentationFormat>
  <Paragraphs>106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Организация общественного контроля по охране труда в КГБОУ «Бийский лицей Алтайского края»</vt:lpstr>
      <vt:lpstr>«Кто хочет работать,  тот ищет средства,  Кто не хочет – ищет причины»</vt:lpstr>
      <vt:lpstr>Нормативная основа организации  контроля по охране труда  </vt:lpstr>
      <vt:lpstr>Слайд 4</vt:lpstr>
      <vt:lpstr>Цели совместной работы администрации и профсоюзной организации по охране труда</vt:lpstr>
      <vt:lpstr>Контроль и профилактика травматизма участников образовательного процесса</vt:lpstr>
      <vt:lpstr>Слайд 7</vt:lpstr>
      <vt:lpstr>-      -разработка правил и инструкций по охране труда для работников; - проведение аттестации рабочих мест по условиям труда; - проведение обязательных медицинских осмотров;  - ознакомление работников с требованиями охраны труда; - обучение персонала безопасным методам работы; - анализ и устранение недостатков в обеспечении безопасных условий труда; - организация контроля за соблюдением требований ОТ; - периодическую проверку знаний по охране труда у работников; - расследование и учет несчастных случаев на производстве и профессиональных заболеваний; - предоставление органам государственной власти в области охраны труда и органам профсоюзного контроля информации и документов, необходимых для осуществления ими своих полномочий.   •  •</vt:lpstr>
      <vt:lpstr>«День охраны труда» в лицее </vt:lpstr>
      <vt:lpstr> </vt:lpstr>
      <vt:lpstr>Слайд 11</vt:lpstr>
      <vt:lpstr>Слайд 12</vt:lpstr>
      <vt:lpstr>Профком и администрация  в нашем коллективе - единое целое.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hudojnik</dc:creator>
  <cp:lastModifiedBy>liceum</cp:lastModifiedBy>
  <cp:revision>117</cp:revision>
  <dcterms:created xsi:type="dcterms:W3CDTF">2015-06-16T08:49:57Z</dcterms:created>
  <dcterms:modified xsi:type="dcterms:W3CDTF">2015-06-25T02:08:01Z</dcterms:modified>
</cp:coreProperties>
</file>