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07" r:id="rId2"/>
    <p:sldId id="256" r:id="rId3"/>
    <p:sldId id="263" r:id="rId4"/>
    <p:sldId id="306" r:id="rId5"/>
    <p:sldId id="265" r:id="rId6"/>
    <p:sldId id="266" r:id="rId7"/>
    <p:sldId id="264" r:id="rId8"/>
    <p:sldId id="270" r:id="rId9"/>
    <p:sldId id="271" r:id="rId10"/>
    <p:sldId id="272" r:id="rId11"/>
    <p:sldId id="273" r:id="rId12"/>
    <p:sldId id="274" r:id="rId13"/>
    <p:sldId id="275" r:id="rId14"/>
    <p:sldId id="279" r:id="rId15"/>
    <p:sldId id="268" r:id="rId16"/>
    <p:sldId id="280" r:id="rId17"/>
    <p:sldId id="281" r:id="rId18"/>
    <p:sldId id="282" r:id="rId19"/>
    <p:sldId id="287" r:id="rId20"/>
    <p:sldId id="267" r:id="rId21"/>
    <p:sldId id="278" r:id="rId22"/>
    <p:sldId id="284" r:id="rId23"/>
    <p:sldId id="269" r:id="rId24"/>
    <p:sldId id="283" r:id="rId25"/>
    <p:sldId id="285" r:id="rId26"/>
    <p:sldId id="288" r:id="rId27"/>
    <p:sldId id="293" r:id="rId28"/>
    <p:sldId id="289" r:id="rId29"/>
    <p:sldId id="290" r:id="rId30"/>
    <p:sldId id="294" r:id="rId31"/>
    <p:sldId id="305" r:id="rId32"/>
    <p:sldId id="303" r:id="rId33"/>
    <p:sldId id="304" r:id="rId34"/>
    <p:sldId id="301" r:id="rId35"/>
    <p:sldId id="302" r:id="rId36"/>
    <p:sldId id="299" r:id="rId37"/>
    <p:sldId id="300" r:id="rId38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B2B2B2"/>
    <a:srgbClr val="202020"/>
    <a:srgbClr val="323232"/>
    <a:srgbClr val="CC3300"/>
    <a:srgbClr val="CC00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74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-1437" y="-581"/>
      </p:cViewPr>
      <p:guideLst>
        <p:guide orient="horz" pos="2160"/>
        <p:guide pos="386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577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62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6/8/2026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6/8/2026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9.png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7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350"/>
            <a:ext cx="12192000" cy="68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15152" y="1009934"/>
            <a:ext cx="88028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Первичная профсоюзная организация</a:t>
            </a:r>
          </a:p>
          <a:p>
            <a:pPr algn="ctr"/>
            <a:r>
              <a:rPr lang="ru-RU" sz="2400" dirty="0" smtClean="0">
                <a:latin typeface="Arial Black" pitchFamily="34" charset="0"/>
              </a:rPr>
              <a:t> МБОУ «Гимназия №1» г. Мариинский Посад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5844" y="2470245"/>
            <a:ext cx="95124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ПРЕДСТАВЛЯЕТ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40482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35"/>
            <a:ext cx="12192635" cy="68586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12192635" cy="68573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" y="0"/>
            <a:ext cx="1219073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282805" cy="70231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rcRect l="5139" t="9435" r="7231" b="13593"/>
          <a:stretch>
            <a:fillRect/>
          </a:stretch>
        </p:blipFill>
        <p:spPr>
          <a:xfrm>
            <a:off x="0" y="0"/>
            <a:ext cx="6009640" cy="52787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62125" y="3764280"/>
            <a:ext cx="285115" cy="325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635"/>
            <a:ext cx="5744845" cy="7022465"/>
          </a:xfrm>
          <a:prstGeom prst="rect">
            <a:avLst/>
          </a:prstGeom>
        </p:spPr>
      </p:pic>
      <p:sp>
        <p:nvSpPr>
          <p:cNvPr id="11" name="Стрелка вправо с вырезом 10"/>
          <p:cNvSpPr/>
          <p:nvPr/>
        </p:nvSpPr>
        <p:spPr>
          <a:xfrm>
            <a:off x="1202690" y="5278755"/>
            <a:ext cx="4806950" cy="1186815"/>
          </a:xfrm>
          <a:prstGeom prst="notchedRightArrow">
            <a:avLst/>
          </a:prstGeom>
          <a:solidFill>
            <a:srgbClr val="0070C0"/>
          </a:solidFill>
          <a:effectLst>
            <a:softEdge rad="50800"/>
          </a:effectLst>
          <a:scene3d>
            <a:camera prst="perspectiveHeroicExtremeRightFacing"/>
            <a:lightRig rig="threePt" dir="t"/>
          </a:scene3d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81280" y="-226695"/>
            <a:ext cx="12272645" cy="7086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5380990" y="1419860"/>
            <a:ext cx="6810375" cy="543750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690880" y="1510665"/>
            <a:ext cx="14541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/>
              <a:t>ПРО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576580" y="5137785"/>
            <a:ext cx="696912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ПРОФСОЮЗНЫЙ ВЕСТНИК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2421255" y="51879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" y="1188687"/>
            <a:ext cx="6732637" cy="361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61225" y="910500"/>
            <a:ext cx="49638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Arial Black" pitchFamily="34" charset="0"/>
              </a:rPr>
              <a:t>ПРОДОЛЖАЕМ ЗНАКОМСТВО</a:t>
            </a:r>
            <a:endParaRPr lang="ru-RU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9685" y="-186055"/>
            <a:ext cx="12211685" cy="70770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283325" y="1799590"/>
            <a:ext cx="254000" cy="8439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527165" y="2582545"/>
            <a:ext cx="600075" cy="3860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1956415" y="1992630"/>
            <a:ext cx="304165" cy="8540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rcRect l="4231" t="29056" r="2806" b="32657"/>
          <a:stretch>
            <a:fillRect/>
          </a:stretch>
        </p:blipFill>
        <p:spPr>
          <a:xfrm>
            <a:off x="5816600" y="220980"/>
            <a:ext cx="6375400" cy="2625725"/>
          </a:xfrm>
          <a:prstGeom prst="rect">
            <a:avLst/>
          </a:prstGeom>
        </p:spPr>
      </p:pic>
      <p:sp>
        <p:nvSpPr>
          <p:cNvPr id="14" name="Текстовое поле 13"/>
          <p:cNvSpPr txBox="1"/>
          <p:nvPr/>
        </p:nvSpPr>
        <p:spPr>
          <a:xfrm>
            <a:off x="741045" y="438785"/>
            <a:ext cx="6320155" cy="147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3200" b="1" dirty="0" err="1">
                <a:solidFill>
                  <a:srgbClr val="FF3300"/>
                </a:solidFill>
                <a:latin typeface="Arial Black" panose="020B0A04020102020204" charset="0"/>
                <a:cs typeface="Arial Black" panose="020B0A04020102020204" charset="0"/>
              </a:rPr>
              <a:t>Профсоюз</a:t>
            </a:r>
            <a:r>
              <a:rPr lang="en-US" altLang="en-US" sz="3200" b="1" dirty="0">
                <a:solidFill>
                  <a:srgbClr val="FF3300"/>
                </a:solidFill>
                <a:latin typeface="Arial Black" panose="020B0A04020102020204" charset="0"/>
                <a:cs typeface="Arial Black" panose="020B0A04020102020204" charset="0"/>
              </a:rPr>
              <a:t> в </a:t>
            </a:r>
            <a:r>
              <a:rPr lang="en-US" altLang="en-US" sz="3200" b="1" dirty="0" err="1">
                <a:solidFill>
                  <a:srgbClr val="FF3300"/>
                </a:solidFill>
                <a:latin typeface="Arial Black" panose="020B0A04020102020204" charset="0"/>
                <a:cs typeface="Arial Black" panose="020B0A04020102020204" charset="0"/>
              </a:rPr>
              <a:t>действии</a:t>
            </a:r>
            <a:r>
              <a:rPr lang="en-US" altLang="en-US" sz="3200" b="1" dirty="0">
                <a:solidFill>
                  <a:srgbClr val="FF3300"/>
                </a:solidFill>
                <a:latin typeface="Arial Black" panose="020B0A04020102020204" charset="0"/>
                <a:cs typeface="Arial Black" panose="020B0A04020102020204" charset="0"/>
              </a:rPr>
              <a:t>:</a:t>
            </a:r>
            <a:r>
              <a:rPr lang="en-US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3200" dirty="0" err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помощь</a:t>
            </a:r>
            <a:r>
              <a:rPr lang="en-US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творчество</a:t>
            </a:r>
            <a:r>
              <a:rPr lang="en-US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, </a:t>
            </a:r>
            <a:r>
              <a:rPr lang="en-US" altLang="en-US" sz="3200" dirty="0" err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безопас</a:t>
            </a:r>
            <a:r>
              <a:rPr lang="ru-RU" altLang="en-US" sz="3200" dirty="0" err="1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тность</a:t>
            </a:r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, информация</a:t>
            </a:r>
            <a:endParaRPr lang="en-US" altLang="en-US" sz="1600" dirty="0"/>
          </a:p>
        </p:txBody>
      </p:sp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4"/>
          <a:srcRect t="3450"/>
          <a:stretch>
            <a:fillRect/>
          </a:stretch>
        </p:blipFill>
        <p:spPr>
          <a:xfrm>
            <a:off x="2203508" y="2847142"/>
            <a:ext cx="6669405" cy="3665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9685" y="-186055"/>
            <a:ext cx="12211685" cy="70770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283325" y="1799590"/>
            <a:ext cx="254000" cy="8439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527165" y="2582545"/>
            <a:ext cx="600075" cy="3860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1956415" y="1992630"/>
            <a:ext cx="304165" cy="8540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rcRect l="4231" t="29056" r="2806" b="32657"/>
          <a:stretch>
            <a:fillRect/>
          </a:stretch>
        </p:blipFill>
        <p:spPr>
          <a:xfrm>
            <a:off x="5816600" y="220980"/>
            <a:ext cx="6375400" cy="2625725"/>
          </a:xfrm>
          <a:prstGeom prst="rect">
            <a:avLst/>
          </a:prstGeom>
        </p:spPr>
      </p:pic>
      <p:sp>
        <p:nvSpPr>
          <p:cNvPr id="14" name="Текстовое поле 13"/>
          <p:cNvSpPr txBox="1"/>
          <p:nvPr/>
        </p:nvSpPr>
        <p:spPr>
          <a:xfrm>
            <a:off x="741045" y="438785"/>
            <a:ext cx="6320155" cy="147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3200" b="1">
                <a:solidFill>
                  <a:srgbClr val="FF3300"/>
                </a:solidFill>
                <a:latin typeface="Arial Black" panose="020B0A04020102020204" charset="0"/>
                <a:cs typeface="Arial Black" panose="020B0A04020102020204" charset="0"/>
              </a:rPr>
              <a:t>Профсоюз в действии:</a:t>
            </a:r>
            <a:r>
              <a:rPr lang="en-US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помощь, творчество, безопас</a:t>
            </a: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тность, информация</a:t>
            </a:r>
            <a:r>
              <a:rPr lang="en-US" altLang="en-US" sz="3200">
                <a:latin typeface="Arial Black" panose="020B0A04020102020204" charset="0"/>
                <a:cs typeface="Arial Black" panose="020B0A04020102020204" charset="0"/>
              </a:rPr>
              <a:t>с</a:t>
            </a:r>
            <a:r>
              <a:rPr lang="en-US" altLang="en-US" sz="1600"/>
              <a:t>ть, информация.</a:t>
            </a:r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870" y="2846705"/>
            <a:ext cx="7637780" cy="41281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9685" y="-186055"/>
            <a:ext cx="12211685" cy="70770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283325" y="1799590"/>
            <a:ext cx="254000" cy="8439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527165" y="2582545"/>
            <a:ext cx="600075" cy="3860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1956415" y="1992630"/>
            <a:ext cx="304165" cy="8540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rcRect l="4231" t="29056" r="2806" b="32657"/>
          <a:stretch>
            <a:fillRect/>
          </a:stretch>
        </p:blipFill>
        <p:spPr>
          <a:xfrm>
            <a:off x="5816600" y="220980"/>
            <a:ext cx="6375400" cy="2625725"/>
          </a:xfrm>
          <a:prstGeom prst="rect">
            <a:avLst/>
          </a:prstGeom>
        </p:spPr>
      </p:pic>
      <p:sp>
        <p:nvSpPr>
          <p:cNvPr id="14" name="Текстовое поле 13"/>
          <p:cNvSpPr txBox="1"/>
          <p:nvPr/>
        </p:nvSpPr>
        <p:spPr>
          <a:xfrm>
            <a:off x="741045" y="438785"/>
            <a:ext cx="6320155" cy="147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3200" b="1">
                <a:solidFill>
                  <a:srgbClr val="FF3300"/>
                </a:solidFill>
                <a:latin typeface="Arial Black" panose="020B0A04020102020204" charset="0"/>
                <a:cs typeface="Arial Black" panose="020B0A04020102020204" charset="0"/>
              </a:rPr>
              <a:t>Профсоюз в действии:</a:t>
            </a:r>
            <a:r>
              <a:rPr lang="en-US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 помощь, творчество, безопас</a:t>
            </a: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тность, информация</a:t>
            </a:r>
            <a:r>
              <a:rPr lang="en-US" altLang="en-US" sz="3200">
                <a:latin typeface="Arial Black" panose="020B0A04020102020204" charset="0"/>
                <a:cs typeface="Arial Black" panose="020B0A04020102020204" charset="0"/>
              </a:rPr>
              <a:t>с</a:t>
            </a:r>
            <a:r>
              <a:rPr lang="en-US" altLang="en-US" sz="1600"/>
              <a:t>ть, информация.</a:t>
            </a:r>
          </a:p>
        </p:txBody>
      </p:sp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4600" y="2846705"/>
            <a:ext cx="6995160" cy="40443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9685" y="-186055"/>
            <a:ext cx="12211685" cy="70770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0" y="2692211"/>
            <a:ext cx="9417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СОВЕТ МОЛОДЫХ ПЕДАГОГОВ</a:t>
            </a: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60" y="3276986"/>
            <a:ext cx="6800089" cy="3581014"/>
          </a:xfrm>
          <a:prstGeom prst="rect">
            <a:avLst/>
          </a:prstGeom>
        </p:spPr>
      </p:pic>
      <p:pic>
        <p:nvPicPr>
          <p:cNvPr id="12" name="Рисунок 12" descr="C:\Users\Рабочий компьютер\OneDrive\Рабочий стол\ПРОФСОЮЗ\Фото\20250411_1215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2" t="11381"/>
          <a:stretch/>
        </p:blipFill>
        <p:spPr>
          <a:xfrm>
            <a:off x="8330933" y="1368144"/>
            <a:ext cx="2922917" cy="5522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3392"/>
            <a:ext cx="5866411" cy="241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193975" y="906478"/>
            <a:ext cx="3550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ЛИЦА ГИМНАЗИИ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6997" y="293392"/>
            <a:ext cx="1959429" cy="843918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 rot="10465988">
            <a:off x="5478165" y="1137309"/>
            <a:ext cx="397876" cy="461666"/>
          </a:xfrm>
          <a:prstGeom prst="rt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clip_image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460" y="3329305"/>
            <a:ext cx="3635375" cy="318198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2009775" y="6047740"/>
            <a:ext cx="23749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200" b="1">
                <a:solidFill>
                  <a:schemeClr val="bg1"/>
                </a:solidFill>
                <a:latin typeface="Bahnschrift SemiLight Condensed" panose="020B0502040204020203" charset="0"/>
                <a:cs typeface="Bahnschrift SemiLight Condensed" panose="020B0502040204020203" charset="0"/>
              </a:rPr>
              <a:t>4 выпуска</a:t>
            </a:r>
            <a:r>
              <a:rPr lang="ru-RU" altLang="en-US">
                <a:solidFill>
                  <a:schemeClr val="bg1"/>
                </a:solidFill>
                <a:latin typeface="Bahnschrift SemiLight Condensed" panose="020B0502040204020203" charset="0"/>
                <a:cs typeface="Bahnschrift SemiLight Condensed" panose="020B0502040204020203" charset="0"/>
              </a:rPr>
              <a:t>.</a:t>
            </a:r>
            <a:r>
              <a:rPr lang="en-US" altLang="ru-RU">
                <a:solidFill>
                  <a:schemeClr val="bg1"/>
                </a:solidFill>
                <a:latin typeface="Bahnschrift SemiLight Condensed" panose="020B0502040204020203" charset="0"/>
                <a:cs typeface="Bahnschrift SemiLight Condensed" panose="020B0502040204020203" charset="0"/>
              </a:rPr>
              <a:t> 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7817485" y="6047740"/>
            <a:ext cx="23749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ru-RU" sz="3200" b="1" dirty="0">
                <a:solidFill>
                  <a:schemeClr val="bg1"/>
                </a:solidFill>
              </a:rPr>
              <a:t>4 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и</a:t>
            </a:r>
            <a:r>
              <a:rPr lang="ru-RU" altLang="ru-RU" sz="3200" b="1" dirty="0" smtClean="0">
                <a:solidFill>
                  <a:schemeClr val="bg1"/>
                </a:solidFill>
                <a:latin typeface="Bahnschrift SemiLight Condensed" panose="020B0502040204020203" charset="0"/>
                <a:cs typeface="Bahnschrift SemiLight Condensed" panose="020B0502040204020203" charset="0"/>
              </a:rPr>
              <a:t>стории</a:t>
            </a:r>
            <a:r>
              <a:rPr lang="ru-RU" altLang="ru-RU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472440" y="996950"/>
            <a:ext cx="4257040" cy="1815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3200" b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Мы не просто оформили стенд...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7070725" y="3175635"/>
            <a:ext cx="555879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200" b="1">
                <a:solidFill>
                  <a:schemeClr val="bg1"/>
                </a:solidFill>
                <a:latin typeface="Book Antiqua" panose="02040602050305030304" charset="0"/>
                <a:cs typeface="Book Antiqua" panose="02040602050305030304" charset="0"/>
              </a:rPr>
              <a:t>Мы создали 4 истории профсоюзной жизни...</a:t>
            </a:r>
            <a:r>
              <a:rPr lang="ru-RU" altLang="en-US"/>
              <a:t>!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 rot="20640000">
            <a:off x="-176530" y="2097752"/>
            <a:ext cx="123767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9600" b="1" dirty="0">
                <a:solidFill>
                  <a:srgbClr val="FF0000"/>
                </a:solidFill>
                <a:latin typeface="Bahnschrift SemiLight SemiCondensed" panose="020B0502040204020203" charset="0"/>
                <a:cs typeface="Bahnschrift SemiLight SemiCondensed" panose="020B0502040204020203" charset="0"/>
              </a:rPr>
              <a:t>ПРИГОТОВЬТЕСЬ!</a:t>
            </a:r>
            <a:r>
              <a:rPr lang="ru-RU" altLang="en-US" sz="1600" dirty="0"/>
              <a:t>!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5240"/>
            <a:ext cx="12212320" cy="68878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5157470" y="3229610"/>
            <a:ext cx="7034530" cy="362839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745490" y="4610735"/>
            <a:ext cx="6120765" cy="1250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3600" b="1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ПРОФСОЮЗНЫЙ ВЕСТНИК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8" y="109949"/>
            <a:ext cx="6759377" cy="402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53944" y="1152612"/>
            <a:ext cx="4845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ИДЕМ ДАЛЬШЕ…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615"/>
            <a:ext cx="12192000" cy="69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Изображение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85" y="1706245"/>
            <a:ext cx="3677784" cy="4723130"/>
          </a:xfrm>
          <a:prstGeom prst="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816" y="1270"/>
            <a:ext cx="4154697" cy="5508625"/>
          </a:xfrm>
          <a:prstGeom prst="rect">
            <a:avLst/>
          </a:prstGeom>
        </p:spPr>
      </p:pic>
      <p:sp>
        <p:nvSpPr>
          <p:cNvPr id="19" name="Текстовое поле 18"/>
          <p:cNvSpPr txBox="1"/>
          <p:nvPr/>
        </p:nvSpPr>
        <p:spPr>
          <a:xfrm rot="20880000">
            <a:off x="430530" y="319405"/>
            <a:ext cx="6336030" cy="9969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6600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ВНИМАНИЕ!</a:t>
            </a:r>
          </a:p>
        </p:txBody>
      </p:sp>
      <p:sp>
        <p:nvSpPr>
          <p:cNvPr id="2" name="Текстовое поле 1"/>
          <p:cNvSpPr txBox="1"/>
          <p:nvPr/>
        </p:nvSpPr>
        <p:spPr>
          <a:xfrm>
            <a:off x="330835" y="1964055"/>
            <a:ext cx="3514090" cy="4808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2400">
                <a:latin typeface="Arial Black" panose="020B0A04020102020204" charset="0"/>
                <a:cs typeface="Arial Black" panose="020B0A04020102020204" charset="0"/>
              </a:rPr>
              <a:t>Мы создали информационный центр, который открывает для членов профсоюза безграничные возможности для оздоровления и самого интересного досуга!</a:t>
            </a:r>
          </a:p>
        </p:txBody>
      </p:sp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2" grpId="0"/>
      <p:bldP spid="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79086" cy="699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е поле 4"/>
          <p:cNvSpPr txBox="1"/>
          <p:nvPr/>
        </p:nvSpPr>
        <p:spPr>
          <a:xfrm>
            <a:off x="531495" y="261620"/>
            <a:ext cx="10439400" cy="150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Педагоги Гимназии стали </a:t>
            </a:r>
            <a:r>
              <a:rPr lang="ru-RU" altLang="en-US" sz="3600" b="1">
                <a:ln>
                  <a:noFill/>
                </a:ln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ПОБЕДИТЕЛЯМИ</a:t>
            </a:r>
            <a:r>
              <a:rPr lang="en-US" altLang="en-US" sz="3600" b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en-US" altLang="en-US" sz="2800" b="1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муниципального этапа нескольких конкурсов профессионального мастерства</a:t>
            </a: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432435" y="5033645"/>
            <a:ext cx="428625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00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«</a:t>
            </a:r>
            <a:r>
              <a:rPr lang="en-US" altLang="en-US" sz="200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Учитель года – 2026»</a:t>
            </a:r>
            <a:r>
              <a:rPr lang="en-US" altLang="en-US" sz="2000">
                <a:latin typeface="Arial Black" panose="020B0A04020102020204" charset="0"/>
                <a:cs typeface="Arial Black" panose="020B0A04020102020204" charset="0"/>
              </a:rPr>
              <a:t>  Шипунова Наталья Сергеевна, </a:t>
            </a:r>
            <a:r>
              <a:rPr lang="en-US" altLang="en-US">
                <a:latin typeface="Arial Black" panose="020B0A04020102020204" charset="0"/>
                <a:cs typeface="Arial Black" panose="020B0A04020102020204" charset="0"/>
              </a:rPr>
              <a:t>учитель русского  языка и литературы</a:t>
            </a:r>
          </a:p>
        </p:txBody>
      </p:sp>
      <p:pic>
        <p:nvPicPr>
          <p:cNvPr id="7" name="Рисунок 2" descr="C:\Users\Рабочий компьютер\OneDrive\Рабочий стол\6PjA61Kg5dG9oIhVocC7uLyvojatkPw7B-TbZjLXJXFqaiSA5UccIC1cK5YLSfEIp5LWhIgnciaQ8kW-8VomO7d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495" y="1925955"/>
            <a:ext cx="2796540" cy="30060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Текстовое поле 7"/>
          <p:cNvSpPr txBox="1"/>
          <p:nvPr/>
        </p:nvSpPr>
        <p:spPr>
          <a:xfrm>
            <a:off x="4661535" y="5003165"/>
            <a:ext cx="380936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«Самый классный классный – 2026» </a:t>
            </a:r>
            <a:r>
              <a:rPr lang="en-US" altLang="en-US" sz="2000">
                <a:latin typeface="Arial Black" panose="020B0A04020102020204" charset="0"/>
                <a:cs typeface="Arial Black" panose="020B0A04020102020204" charset="0"/>
              </a:rPr>
              <a:t> Самсонова Марина Николаевна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7814945" y="5033645"/>
            <a:ext cx="4548505" cy="1138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ru-RU" altLang="en-US" sz="200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«</a:t>
            </a:r>
            <a:r>
              <a:rPr lang="en-US" altLang="en-US" sz="200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Социальный педагог–2026»</a:t>
            </a:r>
            <a:r>
              <a:rPr lang="en-US" altLang="en-US" sz="2000">
                <a:latin typeface="Arial Black" panose="020B0A04020102020204" charset="0"/>
                <a:cs typeface="Arial Black" panose="020B0A04020102020204" charset="0"/>
              </a:rPr>
              <a:t> </a:t>
            </a:r>
          </a:p>
          <a:p>
            <a:pPr algn="l"/>
            <a:r>
              <a:rPr lang="en-US" altLang="en-US" sz="2000">
                <a:latin typeface="Arial Black" panose="020B0A04020102020204" charset="0"/>
                <a:cs typeface="Arial Black" panose="020B0A04020102020204" charset="0"/>
              </a:rPr>
              <a:t>Серебрякова Татьяна Алексеевна</a:t>
            </a:r>
          </a:p>
        </p:txBody>
      </p:sp>
      <p:pic>
        <p:nvPicPr>
          <p:cNvPr id="10" name="Рисунок 1" descr="C:\Users\Рабочий компьютер\OneDrive\Рабочий стол\IMG_20260402_114651_6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65210" y="1861185"/>
            <a:ext cx="2306320" cy="3080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Изображение 1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758" y="1861185"/>
            <a:ext cx="2257720" cy="30626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8" grpId="0"/>
      <p:bldP spid="8" grpId="1"/>
      <p:bldP spid="9" grpId="0"/>
      <p:bldP spid="9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605" y="-636"/>
            <a:ext cx="12178030" cy="68535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3619500" y="1714500"/>
            <a:ext cx="8572500" cy="514350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576580" y="5137785"/>
            <a:ext cx="696912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ПРОФСОЮЗНЫЙ ВЕСТНИК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5" y="-635"/>
            <a:ext cx="6372860" cy="44303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77694" y="1050092"/>
            <a:ext cx="44888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ЗАВЕРШАЕМ!</a:t>
            </a:r>
            <a:endParaRPr lang="ru-RU" sz="44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25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-120650"/>
            <a:ext cx="12277725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Изображение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19" y="1285875"/>
            <a:ext cx="4200657" cy="5572125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0" y="187672"/>
            <a:ext cx="4165600" cy="5540951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0" y="366395"/>
            <a:ext cx="653796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...здесь вы найдете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5331460" y="2018665"/>
            <a:ext cx="24955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АКТУАЛЬНЫЙ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5283835" y="2325370"/>
            <a:ext cx="3185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график отпусков</a:t>
            </a:r>
          </a:p>
        </p:txBody>
      </p:sp>
      <p:sp>
        <p:nvSpPr>
          <p:cNvPr id="13" name="Пятно 1 12"/>
          <p:cNvSpPr/>
          <p:nvPr/>
        </p:nvSpPr>
        <p:spPr>
          <a:xfrm>
            <a:off x="4953000" y="2018665"/>
            <a:ext cx="368935" cy="532765"/>
          </a:xfrm>
          <a:prstGeom prst="irregularSeal1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ятно 1 13"/>
          <p:cNvSpPr/>
          <p:nvPr/>
        </p:nvSpPr>
        <p:spPr>
          <a:xfrm>
            <a:off x="4914900" y="3086735"/>
            <a:ext cx="368935" cy="532765"/>
          </a:xfrm>
          <a:prstGeom prst="irregularSeal1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5283835" y="3150235"/>
            <a:ext cx="2828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ВДОХНОВЛЯЮЩИЕ</a:t>
            </a: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5321935" y="3456305"/>
            <a:ext cx="31857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мотивационные карточки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914900" y="4559300"/>
            <a:ext cx="368935" cy="532765"/>
          </a:xfrm>
          <a:prstGeom prst="irregularSeal1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8" name="Текстовое поле 17"/>
          <p:cNvSpPr txBox="1"/>
          <p:nvPr/>
        </p:nvSpPr>
        <p:spPr>
          <a:xfrm>
            <a:off x="5387340" y="4559300"/>
            <a:ext cx="2828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ИСКРЕННИЕ</a:t>
            </a:r>
          </a:p>
        </p:txBody>
      </p:sp>
      <p:sp>
        <p:nvSpPr>
          <p:cNvPr id="19" name="Текстовое поле 18"/>
          <p:cNvSpPr txBox="1"/>
          <p:nvPr/>
        </p:nvSpPr>
        <p:spPr>
          <a:xfrm>
            <a:off x="5283835" y="4813300"/>
            <a:ext cx="3185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поздравления</a:t>
            </a:r>
          </a:p>
        </p:txBody>
      </p:sp>
    </p:spTree>
    <p:custDataLst>
      <p:tags r:id="rId1"/>
    </p:custDataLst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2" grpId="1"/>
      <p:bldP spid="13" grpId="0" animBg="1"/>
      <p:bldP spid="13" grpId="1" animBg="1"/>
      <p:bldP spid="14" grpId="0" animBg="1"/>
      <p:bldP spid="14" grpId="1" animBg="1"/>
      <p:bldP spid="15" grpId="0"/>
      <p:bldP spid="15" grpId="1"/>
      <p:bldP spid="16" grpId="0"/>
      <p:bldP spid="16" grpId="1"/>
      <p:bldP spid="17" grpId="0" animBg="1"/>
      <p:bldP spid="17" grpId="1" animBg="1"/>
      <p:bldP spid="18" grpId="0"/>
      <p:bldP spid="18" grpId="1"/>
      <p:bldP spid="19" grpId="0"/>
      <p:bldP spid="1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-109538"/>
            <a:ext cx="12277725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овое поле 3"/>
          <p:cNvSpPr txBox="1"/>
          <p:nvPr/>
        </p:nvSpPr>
        <p:spPr>
          <a:xfrm rot="20160000">
            <a:off x="447040" y="1091565"/>
            <a:ext cx="658622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8000" dirty="0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ГЛАВНАЯ НОВОСТЬ!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787140" y="4098290"/>
            <a:ext cx="8218805" cy="25425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 sz="6600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charset="0"/>
                <a:cs typeface="Arial Black" panose="020B0A04020102020204" charset="0"/>
              </a:rPr>
              <a:t>ПРИВОЛЖСКАЯ КРУГОСВЕТКА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78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578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922" accel="100000" fill="hold">
                                          <p:stCondLst>
                                            <p:cond delay="57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578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922" accel="100000" fill="hold">
                                          <p:stCondLst>
                                            <p:cond delay="57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578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922" accel="100000" fill="hold">
                                          <p:stCondLst>
                                            <p:cond delay="57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-103188"/>
            <a:ext cx="12277725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4" descr="C:\Users\Рабочий компьютер\Downloads\IMG_20260601_185807_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101205" cy="522287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-96838"/>
            <a:ext cx="12277725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4" descr="C:\Users\Рабочий компьютер\Downloads\IMG_20260601_185807_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101205" cy="522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3" descr="C:\Users\Рабочий компьютер\Downloads\IMG_20260601_185807_0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720" y="1717675"/>
            <a:ext cx="6547485" cy="485648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-96838"/>
            <a:ext cx="12277725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4" descr="C:\Users\Рабочий компьютер\Downloads\IMG_20260601_185807_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101205" cy="522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3" descr="C:\Users\Рабочий компьютер\Downloads\IMG_20260601_185807_0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720" y="1717675"/>
            <a:ext cx="6925254" cy="485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8" descr="C:\Users\Рабочий компьютер\Downloads\IMG_20260601_185807_1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9594" y="29845"/>
            <a:ext cx="6396990" cy="479742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-96838"/>
            <a:ext cx="12277725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4" descr="C:\Users\Рабочий компьютер\Downloads\IMG_20260601_185807_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101205" cy="522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3" descr="C:\Users\Рабочий компьютер\Downloads\IMG_20260601_185807_0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720" y="1717675"/>
            <a:ext cx="6227090" cy="485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8" descr="C:\Users\Рабочий компьютер\Downloads\IMG_20260601_185807_1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9720" y="29845"/>
            <a:ext cx="6396990" cy="47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7" descr="C:\Users\Рабочий компьютер\Downloads\035b080bb690404597f003627ea4ae31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2030" y="1541145"/>
            <a:ext cx="7288530" cy="520954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5828"/>
            <a:ext cx="12306935" cy="694563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399084" y="5574807"/>
            <a:ext cx="118795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 dirty="0">
                <a:latin typeface="Arial Black" panose="020B0A04020102020204" charset="0"/>
                <a:cs typeface="Arial Black" panose="020B0A04020102020204" charset="0"/>
              </a:rPr>
              <a:t>ПРОФСОЮЗНЫЙ УГОЛОК - ЭТО НЕ ПРОСТО СТЕНД!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">
        <p:fade/>
      </p:transition>
    </mc:Choice>
    <mc:Fallback xmlns="">
      <p:transition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75" y="-96838"/>
            <a:ext cx="12277725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4" descr="C:\Users\Рабочий компьютер\Downloads\IMG_20260601_185807_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101205" cy="522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3" descr="C:\Users\Рабочий компьютер\Downloads\IMG_20260601_185807_08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720" y="1717675"/>
            <a:ext cx="6242865" cy="485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8" descr="C:\Users\Рабочий компьютер\Downloads\IMG_20260601_185807_1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9720" y="29845"/>
            <a:ext cx="6396990" cy="47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7" descr="C:\Users\Рабочий компьютер\Downloads\035b080bb690404597f003627ea4ae31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12030" y="1541145"/>
            <a:ext cx="7288530" cy="5209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5" descr="C:\Users\Рабочий компьютер\Downloads\IMG_20260601_185800_17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9905" y="153670"/>
            <a:ext cx="9337675" cy="529145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" name="Текстовое поле 3"/>
          <p:cNvSpPr txBox="1"/>
          <p:nvPr/>
        </p:nvSpPr>
        <p:spPr>
          <a:xfrm>
            <a:off x="1607101" y="1107677"/>
            <a:ext cx="93520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8000" dirty="0" smtClean="0">
                <a:solidFill>
                  <a:srgbClr val="0070C0"/>
                </a:solidFill>
                <a:latin typeface="Arial Black" panose="020B0A04020102020204" charset="0"/>
                <a:cs typeface="Arial Black" panose="020B0A04020102020204" charset="0"/>
              </a:rPr>
              <a:t>ПОЧЕМУ МЫ ДОЛЖНЫ ПОБЕДИТЬ?</a:t>
            </a:r>
            <a:endParaRPr lang="ru-RU" altLang="en-US" sz="8000" dirty="0">
              <a:solidFill>
                <a:srgbClr val="0070C0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19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78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578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922" accel="100000" fill="hold">
                                          <p:stCondLst>
                                            <p:cond delay="57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57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922" accel="100000" fill="hold">
                                          <p:stCondLst>
                                            <p:cond delay="57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57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922" accel="100000" fill="hold">
                                          <p:stCondLst>
                                            <p:cond delay="57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clip_image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460" y="3329305"/>
            <a:ext cx="3635375" cy="31819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56845" y="450850"/>
            <a:ext cx="5791200" cy="77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не просто следовали правилам...</a:t>
            </a:r>
          </a:p>
        </p:txBody>
      </p:sp>
    </p:spTree>
    <p:extLst>
      <p:ext uri="{BB962C8B-B14F-4D97-AF65-F5344CB8AC3E}">
        <p14:creationId xmlns:p14="http://schemas.microsoft.com/office/powerpoint/2010/main" val="150121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clip_image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460" y="3329305"/>
            <a:ext cx="3635375" cy="31819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56845" y="450850"/>
            <a:ext cx="5791200" cy="77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не просто следовали правилам...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56845" y="3738245"/>
            <a:ext cx="4610100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создали свое информационное поле!</a:t>
            </a:r>
          </a:p>
        </p:txBody>
      </p:sp>
    </p:spTree>
    <p:extLst>
      <p:ext uri="{BB962C8B-B14F-4D97-AF65-F5344CB8AC3E}">
        <p14:creationId xmlns:p14="http://schemas.microsoft.com/office/powerpoint/2010/main" val="124381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clip_image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460" y="3329305"/>
            <a:ext cx="3635375" cy="31819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56845" y="450850"/>
            <a:ext cx="5791200" cy="77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не просто следовали правилам...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56845" y="3738245"/>
            <a:ext cx="4610100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32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создали свое информационное поле!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681470" y="564515"/>
            <a:ext cx="52254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4 истории</a:t>
            </a:r>
          </a:p>
        </p:txBody>
      </p:sp>
    </p:spTree>
    <p:extLst>
      <p:ext uri="{BB962C8B-B14F-4D97-AF65-F5344CB8AC3E}">
        <p14:creationId xmlns:p14="http://schemas.microsoft.com/office/powerpoint/2010/main" val="415878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clip_image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460" y="3329305"/>
            <a:ext cx="3635375" cy="31819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56845" y="450850"/>
            <a:ext cx="5791200" cy="77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не просто следовали правилам...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56845" y="3738245"/>
            <a:ext cx="4610100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создали свое информационное поле!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681470" y="564515"/>
            <a:ext cx="52254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800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4 истории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7515860" y="1627505"/>
            <a:ext cx="48577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4000" dirty="0">
                <a:solidFill>
                  <a:schemeClr val="bg1">
                    <a:lumMod val="9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десятки вовлеченных сотрудников</a:t>
            </a:r>
          </a:p>
        </p:txBody>
      </p:sp>
    </p:spTree>
    <p:extLst>
      <p:ext uri="{BB962C8B-B14F-4D97-AF65-F5344CB8AC3E}">
        <p14:creationId xmlns:p14="http://schemas.microsoft.com/office/powerpoint/2010/main" val="269796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clip_image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460" y="3329305"/>
            <a:ext cx="3635375" cy="31819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56845" y="450850"/>
            <a:ext cx="5791200" cy="77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не просто следовали правилам...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56845" y="3738245"/>
            <a:ext cx="4610100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создали свое информационное поле!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681470" y="564515"/>
            <a:ext cx="52254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8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4 истории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7515860" y="1627505"/>
            <a:ext cx="48577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4000">
                <a:solidFill>
                  <a:schemeClr val="bg1">
                    <a:lumMod val="9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десятки вовлеченных сотрудников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8172450" y="3429000"/>
            <a:ext cx="309562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3600" dirty="0">
                <a:solidFill>
                  <a:schemeClr val="bg1">
                    <a:lumMod val="8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поток креатива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" accel="100000" fill="hold">
                                          <p:stCondLst>
                                            <p:cond delay="2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Изображение 5" descr="clip_image0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460" y="3329305"/>
            <a:ext cx="3635375" cy="318198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56845" y="450850"/>
            <a:ext cx="5791200" cy="77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не просто следовали правилам...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156845" y="3738245"/>
            <a:ext cx="4610100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32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Мы создали свое информационное поле!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6681470" y="564515"/>
            <a:ext cx="52254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80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4 истории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7515860" y="1627505"/>
            <a:ext cx="48577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4000">
                <a:solidFill>
                  <a:schemeClr val="bg1">
                    <a:lumMod val="9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десятки вовлеченных сотрудников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8172450" y="3429000"/>
            <a:ext cx="309562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en-US" sz="3600" dirty="0">
                <a:solidFill>
                  <a:schemeClr val="bg1">
                    <a:lumMod val="85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поток креатива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409433" y="5664200"/>
            <a:ext cx="121328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6000" dirty="0" smtClean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rPr>
              <a:t>ЭТО ДВИЖЕНИЕ ВПЕРЕД!</a:t>
            </a:r>
            <a:endParaRPr lang="ru-RU" altLang="en-US" sz="6000" dirty="0">
              <a:solidFill>
                <a:schemeClr val="bg1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5828"/>
            <a:ext cx="12306935" cy="694563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6" name="任意多边形: 形状 25"/>
          <p:cNvSpPr/>
          <p:nvPr>
            <p:custDataLst>
              <p:tags r:id="rId2"/>
            </p:custDataLst>
          </p:nvPr>
        </p:nvSpPr>
        <p:spPr>
          <a:xfrm flipH="1">
            <a:off x="193738" y="1707648"/>
            <a:ext cx="6411777" cy="4389129"/>
          </a:xfrm>
          <a:custGeom>
            <a:avLst/>
            <a:gdLst>
              <a:gd name="connsiteX0" fmla="*/ 0 w 2979534"/>
              <a:gd name="connsiteY0" fmla="*/ 0 h 1899874"/>
              <a:gd name="connsiteX1" fmla="*/ 2979534 w 2979534"/>
              <a:gd name="connsiteY1" fmla="*/ 0 h 1899874"/>
              <a:gd name="connsiteX2" fmla="*/ 2979534 w 2979534"/>
              <a:gd name="connsiteY2" fmla="*/ 1507390 h 1899874"/>
              <a:gd name="connsiteX3" fmla="*/ 1354752 w 2979534"/>
              <a:gd name="connsiteY3" fmla="*/ 1507390 h 1899874"/>
              <a:gd name="connsiteX4" fmla="*/ 919837 w 2979534"/>
              <a:gd name="connsiteY4" fmla="*/ 1899874 h 1899874"/>
              <a:gd name="connsiteX5" fmla="*/ 949571 w 2979534"/>
              <a:gd name="connsiteY5" fmla="*/ 1507390 h 1899874"/>
              <a:gd name="connsiteX6" fmla="*/ 0 w 2979534"/>
              <a:gd name="connsiteY6" fmla="*/ 1507390 h 189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79534" h="1899874">
                <a:moveTo>
                  <a:pt x="0" y="0"/>
                </a:moveTo>
                <a:lnTo>
                  <a:pt x="2979534" y="0"/>
                </a:lnTo>
                <a:lnTo>
                  <a:pt x="2979534" y="1507390"/>
                </a:lnTo>
                <a:lnTo>
                  <a:pt x="1354752" y="1507390"/>
                </a:lnTo>
                <a:lnTo>
                  <a:pt x="919837" y="1899874"/>
                </a:lnTo>
                <a:lnTo>
                  <a:pt x="949571" y="1507390"/>
                </a:lnTo>
                <a:lnTo>
                  <a:pt x="0" y="150739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" name="Замещающее содержимое 1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04689" y="1446663"/>
            <a:ext cx="6033381" cy="3368799"/>
          </a:xfrm>
          <a:prstGeom prst="rect">
            <a:avLst/>
          </a:prstGeom>
        </p:spPr>
      </p:pic>
      <p:sp>
        <p:nvSpPr>
          <p:cNvPr id="24" name="Текстовое поле 23"/>
          <p:cNvSpPr txBox="1"/>
          <p:nvPr/>
        </p:nvSpPr>
        <p:spPr>
          <a:xfrm>
            <a:off x="3421380" y="6212840"/>
            <a:ext cx="59804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600" b="1" dirty="0">
                <a:latin typeface="Arial Black" panose="020B0A04020102020204" charset="0"/>
                <a:cs typeface="Arial Black" panose="020B0A04020102020204" charset="0"/>
              </a:rPr>
              <a:t>Это              Гимназии</a:t>
            </a:r>
          </a:p>
        </p:txBody>
      </p:sp>
      <p:sp>
        <p:nvSpPr>
          <p:cNvPr id="25" name="Текстовое поле 24"/>
          <p:cNvSpPr txBox="1"/>
          <p:nvPr/>
        </p:nvSpPr>
        <p:spPr>
          <a:xfrm>
            <a:off x="4498407" y="6212840"/>
            <a:ext cx="25565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600" b="1" dirty="0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ЛИЦО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4" t="31536" r="9737" b="25379"/>
          <a:stretch/>
        </p:blipFill>
        <p:spPr bwMode="auto">
          <a:xfrm>
            <a:off x="6411594" y="80484"/>
            <a:ext cx="5895341" cy="300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Текстовое поле 11"/>
          <p:cNvSpPr txBox="1"/>
          <p:nvPr/>
        </p:nvSpPr>
        <p:spPr>
          <a:xfrm>
            <a:off x="399084" y="5574807"/>
            <a:ext cx="118795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2800" dirty="0">
                <a:latin typeface="Arial Black" panose="020B0A04020102020204" charset="0"/>
                <a:cs typeface="Arial Black" panose="020B0A04020102020204" charset="0"/>
              </a:rPr>
              <a:t>ПРОФСОЮЗНЫЙ УГОЛОК - ЭТО НЕ ПРОСТО СТЕНД!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135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:fade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 animBg="1"/>
      <p:bldP spid="26" grpId="2" animBg="1"/>
      <p:bldP spid="24" grpId="1"/>
      <p:bldP spid="24" grpId="2"/>
      <p:bldP spid="25" grpId="0"/>
      <p:bldP spid="25" grpId="1"/>
      <p:bldP spid="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635"/>
            <a:ext cx="12201525" cy="69456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5" name="任意多边形: 形状 14"/>
          <p:cNvSpPr/>
          <p:nvPr>
            <p:custDataLst>
              <p:tags r:id="rId2"/>
            </p:custDataLst>
          </p:nvPr>
        </p:nvSpPr>
        <p:spPr>
          <a:xfrm>
            <a:off x="5502275" y="177800"/>
            <a:ext cx="6522085" cy="4507865"/>
          </a:xfrm>
          <a:custGeom>
            <a:avLst/>
            <a:gdLst>
              <a:gd name="connsiteX0" fmla="*/ 0 w 2979534"/>
              <a:gd name="connsiteY0" fmla="*/ 0 h 1899874"/>
              <a:gd name="connsiteX1" fmla="*/ 2979534 w 2979534"/>
              <a:gd name="connsiteY1" fmla="*/ 0 h 1899874"/>
              <a:gd name="connsiteX2" fmla="*/ 2979534 w 2979534"/>
              <a:gd name="connsiteY2" fmla="*/ 1507390 h 1899874"/>
              <a:gd name="connsiteX3" fmla="*/ 1354752 w 2979534"/>
              <a:gd name="connsiteY3" fmla="*/ 1507390 h 1899874"/>
              <a:gd name="connsiteX4" fmla="*/ 919837 w 2979534"/>
              <a:gd name="connsiteY4" fmla="*/ 1899874 h 1899874"/>
              <a:gd name="connsiteX5" fmla="*/ 949571 w 2979534"/>
              <a:gd name="connsiteY5" fmla="*/ 1507390 h 1899874"/>
              <a:gd name="connsiteX6" fmla="*/ 0 w 2979534"/>
              <a:gd name="connsiteY6" fmla="*/ 1507390 h 189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79534" h="1899874">
                <a:moveTo>
                  <a:pt x="0" y="0"/>
                </a:moveTo>
                <a:lnTo>
                  <a:pt x="2979534" y="0"/>
                </a:lnTo>
                <a:lnTo>
                  <a:pt x="2979534" y="1507390"/>
                </a:lnTo>
                <a:lnTo>
                  <a:pt x="1354752" y="1507390"/>
                </a:lnTo>
                <a:lnTo>
                  <a:pt x="919837" y="1899874"/>
                </a:lnTo>
                <a:lnTo>
                  <a:pt x="949571" y="1507390"/>
                </a:lnTo>
                <a:lnTo>
                  <a:pt x="0" y="150739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任意多边形: 形状 13"/>
          <p:cNvSpPr/>
          <p:nvPr>
            <p:custDataLst>
              <p:tags r:id="rId3"/>
            </p:custDataLst>
          </p:nvPr>
        </p:nvSpPr>
        <p:spPr>
          <a:xfrm>
            <a:off x="106045" y="3575685"/>
            <a:ext cx="6809105" cy="3115945"/>
          </a:xfrm>
          <a:custGeom>
            <a:avLst/>
            <a:gdLst>
              <a:gd name="connsiteX0" fmla="*/ 0 w 3480888"/>
              <a:gd name="connsiteY0" fmla="*/ 0 h 1533525"/>
              <a:gd name="connsiteX1" fmla="*/ 3149648 w 3480888"/>
              <a:gd name="connsiteY1" fmla="*/ 0 h 1533525"/>
              <a:gd name="connsiteX2" fmla="*/ 3149648 w 3480888"/>
              <a:gd name="connsiteY2" fmla="*/ 823081 h 1533525"/>
              <a:gd name="connsiteX3" fmla="*/ 3480888 w 3480888"/>
              <a:gd name="connsiteY3" fmla="*/ 914457 h 1533525"/>
              <a:gd name="connsiteX4" fmla="*/ 3149648 w 3480888"/>
              <a:gd name="connsiteY4" fmla="*/ 1120562 h 1533525"/>
              <a:gd name="connsiteX5" fmla="*/ 3149648 w 3480888"/>
              <a:gd name="connsiteY5" fmla="*/ 1533525 h 1533525"/>
              <a:gd name="connsiteX6" fmla="*/ 0 w 3480888"/>
              <a:gd name="connsiteY6" fmla="*/ 1533525 h 1533525"/>
              <a:gd name="connsiteX0-1" fmla="*/ 0 w 3474538"/>
              <a:gd name="connsiteY0-2" fmla="*/ 0 h 1533525"/>
              <a:gd name="connsiteX1-3" fmla="*/ 3149648 w 3474538"/>
              <a:gd name="connsiteY1-4" fmla="*/ 0 h 1533525"/>
              <a:gd name="connsiteX2-5" fmla="*/ 3149648 w 3474538"/>
              <a:gd name="connsiteY2-6" fmla="*/ 823081 h 1533525"/>
              <a:gd name="connsiteX3-7" fmla="*/ 3474538 w 3474538"/>
              <a:gd name="connsiteY3-8" fmla="*/ 958907 h 1533525"/>
              <a:gd name="connsiteX4-9" fmla="*/ 3149648 w 3474538"/>
              <a:gd name="connsiteY4-10" fmla="*/ 1120562 h 1533525"/>
              <a:gd name="connsiteX5-11" fmla="*/ 3149648 w 3474538"/>
              <a:gd name="connsiteY5-12" fmla="*/ 1533525 h 1533525"/>
              <a:gd name="connsiteX6-13" fmla="*/ 0 w 3474538"/>
              <a:gd name="connsiteY6-14" fmla="*/ 1533525 h 1533525"/>
              <a:gd name="connsiteX7" fmla="*/ 0 w 3474538"/>
              <a:gd name="connsiteY7" fmla="*/ 0 h 15335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" y="connsiteY7"/>
              </a:cxn>
            </a:cxnLst>
            <a:rect l="l" t="t" r="r" b="b"/>
            <a:pathLst>
              <a:path w="3474538" h="1533525">
                <a:moveTo>
                  <a:pt x="0" y="0"/>
                </a:moveTo>
                <a:lnTo>
                  <a:pt x="3149648" y="0"/>
                </a:lnTo>
                <a:lnTo>
                  <a:pt x="3149648" y="823081"/>
                </a:lnTo>
                <a:lnTo>
                  <a:pt x="3474538" y="958907"/>
                </a:lnTo>
                <a:lnTo>
                  <a:pt x="3149648" y="1120562"/>
                </a:lnTo>
                <a:lnTo>
                  <a:pt x="3149648" y="1533525"/>
                </a:lnTo>
                <a:lnTo>
                  <a:pt x="0" y="15335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68000" tIns="288000" rIns="828000" rtlCol="0" anchor="ctr">
            <a:normAutofit/>
          </a:bodyPr>
          <a:lstStyle/>
          <a:p>
            <a:pPr algn="ctr"/>
            <a:endParaRPr lang="en-US" sz="1600" kern="0" dirty="0">
              <a:ln>
                <a:noFill/>
                <a:prstDash val="sysDot"/>
              </a:ln>
              <a:solidFill>
                <a:schemeClr val="lt1"/>
              </a:solidFill>
              <a:latin typeface="+mn-lt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40" y="3674745"/>
            <a:ext cx="6216650" cy="333438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7595" y="-10795"/>
            <a:ext cx="8014335" cy="3685540"/>
          </a:xfrm>
          <a:prstGeom prst="rect">
            <a:avLst/>
          </a:prstGeom>
        </p:spPr>
      </p:pic>
      <p:sp>
        <p:nvSpPr>
          <p:cNvPr id="16" name="Текстовое поле 15"/>
          <p:cNvSpPr txBox="1"/>
          <p:nvPr/>
        </p:nvSpPr>
        <p:spPr>
          <a:xfrm>
            <a:off x="6384290" y="4685665"/>
            <a:ext cx="6450330" cy="5238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3200">
                <a:latin typeface="Arial Black" panose="020B0A04020102020204" charset="0"/>
                <a:cs typeface="Arial Black" panose="020B0A04020102020204" charset="0"/>
              </a:rPr>
              <a:t>Это              сотрудника</a:t>
            </a:r>
          </a:p>
        </p:txBody>
      </p:sp>
      <p:sp>
        <p:nvSpPr>
          <p:cNvPr id="22" name="Текстовое поле 21"/>
          <p:cNvSpPr txBox="1"/>
          <p:nvPr/>
        </p:nvSpPr>
        <p:spPr>
          <a:xfrm>
            <a:off x="7202805" y="4685665"/>
            <a:ext cx="20599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600" dirty="0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ГОЛОС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5" grpId="1" animBg="1"/>
      <p:bldP spid="14" grpId="0" bldLvl="0" animBg="1"/>
      <p:bldP spid="14" grpId="1" animBg="1"/>
      <p:bldP spid="16" grpId="0"/>
      <p:bldP spid="16" grpId="1"/>
      <p:bldP spid="22" grpId="0"/>
      <p:bldP spid="2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635"/>
            <a:ext cx="12201525" cy="69456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8" name="Текстовое поле 17"/>
          <p:cNvSpPr txBox="1"/>
          <p:nvPr/>
        </p:nvSpPr>
        <p:spPr>
          <a:xfrm>
            <a:off x="2627193" y="5716587"/>
            <a:ext cx="86391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200" dirty="0" smtClean="0">
                <a:latin typeface="Arial Black" panose="020B0A04020102020204" charset="0"/>
                <a:cs typeface="Arial Black" panose="020B0A04020102020204" charset="0"/>
              </a:rPr>
              <a:t>Это                   </a:t>
            </a:r>
            <a:r>
              <a:rPr lang="ru-RU" altLang="en-US" sz="3200" dirty="0">
                <a:latin typeface="Arial Black" panose="020B0A04020102020204" charset="0"/>
                <a:cs typeface="Arial Black" panose="020B0A04020102020204" charset="0"/>
              </a:rPr>
              <a:t>о наших событиях!</a:t>
            </a:r>
          </a:p>
        </p:txBody>
      </p:sp>
      <p:sp>
        <p:nvSpPr>
          <p:cNvPr id="23" name="Текстовое поле 22"/>
          <p:cNvSpPr txBox="1"/>
          <p:nvPr/>
        </p:nvSpPr>
        <p:spPr>
          <a:xfrm>
            <a:off x="3496524" y="5778182"/>
            <a:ext cx="2453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3600" dirty="0">
                <a:solidFill>
                  <a:srgbClr val="FF0000"/>
                </a:solidFill>
                <a:latin typeface="Arial Black" panose="020B0A04020102020204" charset="0"/>
                <a:cs typeface="Arial Black" panose="020B0A04020102020204" charset="0"/>
              </a:rPr>
              <a:t>ПАМЯТЬ</a:t>
            </a:r>
            <a:endParaRPr lang="ru-RU" altLang="en-US" sz="2400" dirty="0">
              <a:solidFill>
                <a:srgbClr val="FF0000"/>
              </a:solidFill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15" name="任意多边形: 形状 14"/>
          <p:cNvSpPr/>
          <p:nvPr>
            <p:custDataLst>
              <p:tags r:id="rId2"/>
            </p:custDataLst>
          </p:nvPr>
        </p:nvSpPr>
        <p:spPr>
          <a:xfrm>
            <a:off x="2627193" y="263525"/>
            <a:ext cx="6276975" cy="5347335"/>
          </a:xfrm>
          <a:custGeom>
            <a:avLst/>
            <a:gdLst>
              <a:gd name="connsiteX0" fmla="*/ 0 w 2979534"/>
              <a:gd name="connsiteY0" fmla="*/ 0 h 1899874"/>
              <a:gd name="connsiteX1" fmla="*/ 2979534 w 2979534"/>
              <a:gd name="connsiteY1" fmla="*/ 0 h 1899874"/>
              <a:gd name="connsiteX2" fmla="*/ 2979534 w 2979534"/>
              <a:gd name="connsiteY2" fmla="*/ 1507390 h 1899874"/>
              <a:gd name="connsiteX3" fmla="*/ 1354752 w 2979534"/>
              <a:gd name="connsiteY3" fmla="*/ 1507390 h 1899874"/>
              <a:gd name="connsiteX4" fmla="*/ 919837 w 2979534"/>
              <a:gd name="connsiteY4" fmla="*/ 1899874 h 1899874"/>
              <a:gd name="connsiteX5" fmla="*/ 949571 w 2979534"/>
              <a:gd name="connsiteY5" fmla="*/ 1507390 h 1899874"/>
              <a:gd name="connsiteX6" fmla="*/ 0 w 2979534"/>
              <a:gd name="connsiteY6" fmla="*/ 1507390 h 1899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79534" h="1899874">
                <a:moveTo>
                  <a:pt x="0" y="0"/>
                </a:moveTo>
                <a:lnTo>
                  <a:pt x="2979534" y="0"/>
                </a:lnTo>
                <a:lnTo>
                  <a:pt x="2979534" y="1507390"/>
                </a:lnTo>
                <a:lnTo>
                  <a:pt x="1354752" y="1507390"/>
                </a:lnTo>
                <a:lnTo>
                  <a:pt x="919837" y="1899874"/>
                </a:lnTo>
                <a:lnTo>
                  <a:pt x="949571" y="1507390"/>
                </a:lnTo>
                <a:lnTo>
                  <a:pt x="0" y="150739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1332" y="168522"/>
            <a:ext cx="7428865" cy="49079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23" grpId="0"/>
      <p:bldP spid="23" grpId="1"/>
      <p:bldP spid="15" grpId="0" bldLvl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5" y="4445"/>
            <a:ext cx="12221845" cy="68573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Изображение 3"/>
          <p:cNvPicPr/>
          <p:nvPr/>
        </p:nvPicPr>
        <p:blipFill>
          <a:blip r:embed="rId3"/>
          <a:stretch>
            <a:fillRect/>
          </a:stretch>
        </p:blipFill>
        <p:spPr>
          <a:xfrm>
            <a:off x="2466975" y="1737360"/>
            <a:ext cx="9558655" cy="5048885"/>
          </a:xfrm>
          <a:prstGeom prst="rect">
            <a:avLst/>
          </a:prstGeom>
          <a:effectLst/>
        </p:spPr>
      </p:pic>
      <p:sp>
        <p:nvSpPr>
          <p:cNvPr id="6" name="Текстовое поле 5"/>
          <p:cNvSpPr txBox="1"/>
          <p:nvPr/>
        </p:nvSpPr>
        <p:spPr>
          <a:xfrm>
            <a:off x="327025" y="4742815"/>
            <a:ext cx="567563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4400" dirty="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 Black" panose="020B0A04020102020204" charset="0"/>
                <a:cs typeface="Arial Black" panose="020B0A04020102020204" charset="0"/>
              </a:rPr>
              <a:t>ПРОФСОЮЗНЫЙ ВЕСТНИК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838"/>
            <a:ext cx="6002655" cy="391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1557" y="783771"/>
            <a:ext cx="55737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Arial Black" pitchFamily="34" charset="0"/>
              </a:rPr>
              <a:t>ПРЕДСТАВЛЯЕМ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 advClick="0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088505" y="397510"/>
            <a:ext cx="4206240" cy="55733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-10160" y="-106045"/>
            <a:ext cx="12211685" cy="6978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rcRect l="4667" t="19028" r="6065" b="24028"/>
          <a:stretch>
            <a:fillRect/>
          </a:stretch>
        </p:blipFill>
        <p:spPr>
          <a:xfrm>
            <a:off x="0" y="-106045"/>
            <a:ext cx="6343015" cy="40112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94095" y="2687320"/>
            <a:ext cx="351790" cy="1263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872355" y="3577590"/>
            <a:ext cx="1273810" cy="4965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885315"/>
            <a:ext cx="134620" cy="20199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01295"/>
            <a:ext cx="165735" cy="7143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220980" y="4136390"/>
            <a:ext cx="6514465" cy="2060575"/>
          </a:xfrm>
          <a:prstGeom prst="notchedRightArrow">
            <a:avLst/>
          </a:prstGeom>
          <a:solidFill>
            <a:srgbClr val="0070C0"/>
          </a:solidFill>
          <a:effectLst>
            <a:softEdge rad="50800"/>
          </a:effectLst>
          <a:scene3d>
            <a:camera prst="perspectiveHeroicExtremeRightFacing"/>
            <a:lightRig rig="threePt" dir="t"/>
          </a:scene3d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446" y="-1"/>
            <a:ext cx="5163630" cy="673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Click="0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30480"/>
            <a:ext cx="12212320" cy="68884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3"/>
          <a:srcRect t="31942" b="34014"/>
          <a:stretch>
            <a:fillRect/>
          </a:stretch>
        </p:blipFill>
        <p:spPr>
          <a:xfrm>
            <a:off x="5226685" y="408305"/>
            <a:ext cx="6572885" cy="2237740"/>
          </a:xfrm>
          <a:prstGeom prst="rect">
            <a:avLst/>
          </a:prstGeom>
        </p:spPr>
      </p:pic>
      <p:sp>
        <p:nvSpPr>
          <p:cNvPr id="11" name="Стрелка вправо с вырезом 10"/>
          <p:cNvSpPr/>
          <p:nvPr/>
        </p:nvSpPr>
        <p:spPr>
          <a:xfrm rot="11700000">
            <a:off x="5293995" y="3722370"/>
            <a:ext cx="6514465" cy="2060575"/>
          </a:xfrm>
          <a:prstGeom prst="notchedRightArrow">
            <a:avLst/>
          </a:prstGeom>
          <a:solidFill>
            <a:srgbClr val="0070C0"/>
          </a:solidFill>
          <a:effectLst>
            <a:softEdge rad="50800"/>
          </a:effectLst>
          <a:scene3d>
            <a:camera prst="perspectiveHeroicExtremeRightFacing"/>
            <a:lightRig rig="threePt" dir="t"/>
          </a:scene3d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33" y="48890"/>
            <a:ext cx="5130967" cy="654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 advClick="0" advTm="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  <p:tag name="KSO_WM_SLIDE_ID" val="diagram20238351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4"/>
  <p:tag name="KSO_WM_SLIDE_INDEX" val="1"/>
  <p:tag name="KSO_WM_SLIDE_SIZE" val="777*314.412"/>
  <p:tag name="KSO_WM_SLIDE_POSITION" val="91.5001*148.857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8351"/>
  <p:tag name="KSO_WM_SLIDE_LAYOUT" val="a_l"/>
  <p:tag name="KSO_WM_SLIDE_LAYOUT_CNT" val="1_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  <p:tag name="KSO_WM_SLIDE_ID" val="diagram20238351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4"/>
  <p:tag name="KSO_WM_SLIDE_INDEX" val="1"/>
  <p:tag name="KSO_WM_SLIDE_SIZE" val="777*314.412"/>
  <p:tag name="KSO_WM_SLIDE_POSITION" val="91.5001*148.857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8351"/>
  <p:tag name="KSO_WM_SLIDE_LAYOUT" val="a_l"/>
  <p:tag name="KSO_WM_SLIDE_LAYOUT_CNT" val="1_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6"/>
  <p:tag name="KSO_WM_DIAGRAM_MIN_ITEMCNT" val="4"/>
  <p:tag name="KSO_WM_DIAGRAM_VIRTUALLY_FRAME" val="{&quot;height&quot;:523.2788396690855,&quot;left&quot;:8.300078740157483,&quot;top&quot;:7.753943337267811,&quot;width&quot;:938.4999212598425}"/>
  <p:tag name="KSO_WM_DIAGRAM_COLOR_MATCH_VALUE" val="{&quot;shape&quot;:{&quot;fill&quot;:{&quot;solid&quot;:{&quot;brightness&quot;:0.4000000059604645,&quot;colorType&quot;:1,&quot;foreColorIndex&quot;:5,&quot;transparency&quot;:0.7400000095367432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351_1*l_h_i*1_1_1"/>
  <p:tag name="KSO_WM_TEMPLATE_CATEGORY" val="diagram"/>
  <p:tag name="KSO_WM_TEMPLATE_INDEX" val="20238351"/>
  <p:tag name="KSO_WM_UNIT_LAYERLEVEL" val="1_1_1"/>
  <p:tag name="KSO_WM_TAG_VERSION" val="3.0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  <p:tag name="KSO_WM_SLIDE_ID" val="diagram20238351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4"/>
  <p:tag name="KSO_WM_SLIDE_INDEX" val="1"/>
  <p:tag name="KSO_WM_SLIDE_SIZE" val="777*314.412"/>
  <p:tag name="KSO_WM_SLIDE_POSITION" val="91.5001*148.857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8351"/>
  <p:tag name="KSO_WM_SLIDE_LAYOUT" val="a_l"/>
  <p:tag name="KSO_WM_SLIDE_LAYOUT_CNT" val="1_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6"/>
  <p:tag name="KSO_WM_DIAGRAM_MIN_ITEMCNT" val="4"/>
  <p:tag name="KSO_WM_DIAGRAM_VIRTUALLY_FRAME" val="{&quot;height&quot;:523.2788396690855,&quot;left&quot;:8.300078740157483,&quot;top&quot;:7.753943337267811,&quot;width&quot;:938.4999212598425}"/>
  <p:tag name="KSO_WM_DIAGRAM_COLOR_MATCH_VALUE" val="{&quot;shape&quot;:{&quot;fill&quot;:{&quot;solid&quot;:{&quot;brightness&quot;:0.400000005960464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351_1*l_h_i*1_2_1"/>
  <p:tag name="KSO_WM_TEMPLATE_CATEGORY" val="diagram"/>
  <p:tag name="KSO_WM_TEMPLATE_INDEX" val="20238351"/>
  <p:tag name="KSO_WM_UNIT_LAYERLEVEL" val="1_1_1"/>
  <p:tag name="KSO_WM_TAG_VERSION" val="3.0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6"/>
  <p:tag name="KSO_WM_DIAGRAM_MIN_ITEMCNT" val="4"/>
  <p:tag name="KSO_WM_DIAGRAM_VIRTUALLY_FRAME" val="{&quot;height&quot;:523.2788396690855,&quot;left&quot;:8.300078740157483,&quot;top&quot;:7.753943337267811,&quot;width&quot;:938.499921259842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351_1*l_h_f*1_4_1"/>
  <p:tag name="KSO_WM_TEMPLATE_CATEGORY" val="diagram"/>
  <p:tag name="KSO_WM_TEMPLATE_INDEX" val="20238351"/>
  <p:tag name="KSO_WM_UNIT_LAYERLEVEL" val="1_1_1"/>
  <p:tag name="KSO_WM_TAG_VERSION" val="3.0"/>
  <p:tag name="KSO_WM_UNIT_PRESET_TEXT" val="Click here to add text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USESOURCEFORMAT_APPLY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  <p:tag name="KSO_WM_SLIDE_ID" val="diagram20238351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4"/>
  <p:tag name="KSO_WM_SLIDE_INDEX" val="1"/>
  <p:tag name="KSO_WM_SLIDE_SIZE" val="777*314.412"/>
  <p:tag name="KSO_WM_SLIDE_POSITION" val="91.5001*148.857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8351"/>
  <p:tag name="KSO_WM_SLIDE_LAYOUT" val="a_l"/>
  <p:tag name="KSO_WM_SLIDE_LAYOUT_CNT" val="1_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MAX_ITEMCNT" val="6"/>
  <p:tag name="KSO_WM_DIAGRAM_MIN_ITEMCNT" val="4"/>
  <p:tag name="KSO_WM_DIAGRAM_VIRTUALLY_FRAME" val="{&quot;height&quot;:523.2788396690855,&quot;left&quot;:8.300078740157483,&quot;top&quot;:7.753943337267811,&quot;width&quot;:938.4999212598425}"/>
  <p:tag name="KSO_WM_DIAGRAM_COLOR_MATCH_VALUE" val="{&quot;shape&quot;:{&quot;fill&quot;:{&quot;solid&quot;:{&quot;brightness&quot;:0.4000000059604645,&quot;colorType&quot;:1,&quot;foreColorIndex&quot;:5,&quot;transparency&quot;:0.6800000071525574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ID" val="diagram20238351_1*l_h_i*1_2_1"/>
  <p:tag name="KSO_WM_TEMPLATE_CATEGORY" val="diagram"/>
  <p:tag name="KSO_WM_TEMPLATE_INDEX" val="20238351"/>
  <p:tag name="KSO_WM_UNIT_LAYERLEVEL" val="1_1_1"/>
  <p:tag name="KSO_WM_TAG_VERSION" val="3.0"/>
  <p:tag name="KSO_WM_UNIT_FILL_TYPE" val="1"/>
  <p:tag name="KSO_WM_UNIT_FILL_FORE_SCHEMECOLOR_INDEX" val="5"/>
  <p:tag name="KSO_WM_UNIT_FILL_FORE_SCHEMECOLOR_INDEX_BRIGHTNESS" val="0.4"/>
  <p:tag name="KSO_WM_UNIT_TEXT_FILL_FORE_SCHEMECOLOR_INDEX" val="2"/>
  <p:tag name="KSO_WM_UNIT_TEXT_FILL_TYPE" val="1"/>
  <p:tag name="KSO_WM_UNIT_USESOURCEFORMAT_APPLY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diagram"/>
  <p:tag name="KSO_WM_TEMPLATE_INDEX" val="202383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310</Words>
  <Application>Microsoft Office PowerPoint</Application>
  <PresentationFormat>Произвольный</PresentationFormat>
  <Paragraphs>72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Психолог</dc:creator>
  <cp:lastModifiedBy>316Buxgalter</cp:lastModifiedBy>
  <cp:revision>25</cp:revision>
  <dcterms:created xsi:type="dcterms:W3CDTF">2025-07-23T00:59:00Z</dcterms:created>
  <dcterms:modified xsi:type="dcterms:W3CDTF">2026-06-08T06:28:36Z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1049-12.1.0.26372</vt:lpwstr>
  </property>
  <property fmtid="{D5CDD505-2E9C-101B-9397-08002B2CF9AE}" pid="3" name="ICV">
    <vt:lpwstr>A1C78C676C604852A32B31D4DFA34776_13</vt:lpwstr>
  </property>
</Properties>
</file>