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pptx" ContentType="application/vnd.openxmlformats-officedocument.presentationml.presentation"/>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99" r:id="rId2"/>
    <p:sldId id="256" r:id="rId3"/>
    <p:sldId id="300" r:id="rId4"/>
    <p:sldId id="302" r:id="rId5"/>
    <p:sldId id="301" r:id="rId6"/>
    <p:sldId id="304" r:id="rId7"/>
    <p:sldId id="305" r:id="rId8"/>
    <p:sldId id="306" r:id="rId9"/>
    <p:sldId id="307" r:id="rId10"/>
    <p:sldId id="308" r:id="rId11"/>
    <p:sldId id="309" r:id="rId12"/>
    <p:sldId id="314" r:id="rId13"/>
    <p:sldId id="310" r:id="rId14"/>
    <p:sldId id="311" r:id="rId15"/>
    <p:sldId id="312" r:id="rId16"/>
    <p:sldId id="313" r:id="rId17"/>
    <p:sldId id="269"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317F73-F246-4FC9-B39A-0C1F7C1006D2}" type="datetimeFigureOut">
              <a:rPr lang="ru-RU" smtClean="0"/>
              <a:t>19.08.2026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E067CD-C4AA-4556-ADA3-45EB430FAAB2}" type="slidenum">
              <a:rPr lang="ru-RU" smtClean="0"/>
              <a:t>‹#›</a:t>
            </a:fld>
            <a:endParaRPr lang="ru-RU"/>
          </a:p>
        </p:txBody>
      </p:sp>
    </p:spTree>
    <p:extLst>
      <p:ext uri="{BB962C8B-B14F-4D97-AF65-F5344CB8AC3E}">
        <p14:creationId xmlns:p14="http://schemas.microsoft.com/office/powerpoint/2010/main" val="4001061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7F02507-8AD2-4A47-9F8A-ECBE8999916B}" type="datetimeFigureOut">
              <a:rPr lang="ru-RU" smtClean="0"/>
              <a:t>19.08.2026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729DC9D-AC69-44F8-BD19-4FE45BE43611}"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E7F02507-8AD2-4A47-9F8A-ECBE8999916B}" type="datetimeFigureOut">
              <a:rPr lang="ru-RU" smtClean="0"/>
              <a:t>19.08.2026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729DC9D-AC69-44F8-BD19-4FE45BE43611}"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E7F02507-8AD2-4A47-9F8A-ECBE8999916B}" type="datetimeFigureOut">
              <a:rPr lang="ru-RU" smtClean="0"/>
              <a:t>19.08.2026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729DC9D-AC69-44F8-BD19-4FE45BE43611}" type="slidenum">
              <a:rPr lang="ru-RU" smtClean="0"/>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E7F02507-8AD2-4A47-9F8A-ECBE8999916B}" type="datetimeFigureOut">
              <a:rPr lang="ru-RU" smtClean="0"/>
              <a:t>19.08.2026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729DC9D-AC69-44F8-BD19-4FE45BE43611}" type="slidenum">
              <a:rPr lang="ru-RU" smtClean="0"/>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7F02507-8AD2-4A47-9F8A-ECBE8999916B}" type="datetimeFigureOut">
              <a:rPr lang="ru-RU" smtClean="0"/>
              <a:t>19.08.2026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729DC9D-AC69-44F8-BD19-4FE45BE43611}"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E7F02507-8AD2-4A47-9F8A-ECBE8999916B}" type="datetimeFigureOut">
              <a:rPr lang="ru-RU" smtClean="0"/>
              <a:t>19.08.2026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729DC9D-AC69-44F8-BD19-4FE45BE43611}" type="slidenum">
              <a:rPr lang="ru-RU" smtClean="0"/>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7F02507-8AD2-4A47-9F8A-ECBE8999916B}" type="datetimeFigureOut">
              <a:rPr lang="ru-RU" smtClean="0"/>
              <a:t>19.08.2026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D729DC9D-AC69-44F8-BD19-4FE45BE43611}"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E7F02507-8AD2-4A47-9F8A-ECBE8999916B}" type="datetimeFigureOut">
              <a:rPr lang="ru-RU" smtClean="0"/>
              <a:t>19.08.2026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D729DC9D-AC69-44F8-BD19-4FE45BE43611}"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E7F02507-8AD2-4A47-9F8A-ECBE8999916B}" type="datetimeFigureOut">
              <a:rPr lang="ru-RU" smtClean="0"/>
              <a:t>19.08.2026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D729DC9D-AC69-44F8-BD19-4FE45BE43611}"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E7F02507-8AD2-4A47-9F8A-ECBE8999916B}" type="datetimeFigureOut">
              <a:rPr lang="ru-RU" smtClean="0"/>
              <a:t>19.08.2026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729DC9D-AC69-44F8-BD19-4FE45BE43611}" type="slidenum">
              <a:rPr lang="ru-RU" smtClean="0"/>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7F02507-8AD2-4A47-9F8A-ECBE8999916B}" type="datetimeFigureOut">
              <a:rPr lang="ru-RU" smtClean="0"/>
              <a:t>19.08.2026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729DC9D-AC69-44F8-BD19-4FE45BE43611}" type="slidenum">
              <a:rPr lang="ru-RU" smtClean="0"/>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E7F02507-8AD2-4A47-9F8A-ECBE8999916B}" type="datetimeFigureOut">
              <a:rPr lang="ru-RU" smtClean="0"/>
              <a:t>19.08.2026</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D729DC9D-AC69-44F8-BD19-4FE45BE43611}" type="slidenum">
              <a:rPr lang="ru-RU" smtClean="0"/>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package" Target="../embeddings/____________Microsoft_PowerPoint1.ppt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endParaRPr lang="ru-RU"/>
          </a:p>
        </p:txBody>
      </p:sp>
      <p:sp>
        <p:nvSpPr>
          <p:cNvPr id="3" name="Заголовок 2"/>
          <p:cNvSpPr>
            <a:spLocks noGrp="1"/>
          </p:cNvSpPr>
          <p:nvPr>
            <p:ph type="title"/>
          </p:nvPr>
        </p:nvSpPr>
        <p:spPr/>
        <p:txBody>
          <a:bodyPr/>
          <a:lstStyle/>
          <a:p>
            <a:endParaRPr lang="ru-RU" dirty="0"/>
          </a:p>
        </p:txBody>
      </p:sp>
      <p:graphicFrame>
        <p:nvGraphicFramePr>
          <p:cNvPr id="4" name="Объект 3"/>
          <p:cNvGraphicFramePr>
            <a:graphicFrameLocks noChangeAspect="1"/>
          </p:cNvGraphicFramePr>
          <p:nvPr>
            <p:extLst>
              <p:ext uri="{D42A27DB-BD31-4B8C-83A1-F6EECF244321}">
                <p14:modId xmlns:p14="http://schemas.microsoft.com/office/powerpoint/2010/main" val="3787057424"/>
              </p:ext>
            </p:extLst>
          </p:nvPr>
        </p:nvGraphicFramePr>
        <p:xfrm>
          <a:off x="0" y="18130"/>
          <a:ext cx="9120882" cy="6839870"/>
        </p:xfrm>
        <a:graphic>
          <a:graphicData uri="http://schemas.openxmlformats.org/presentationml/2006/ole">
            <mc:AlternateContent xmlns:mc="http://schemas.openxmlformats.org/markup-compatibility/2006">
              <mc:Choice xmlns:v="urn:schemas-microsoft-com:vml" Requires="v">
                <p:oleObj spid="_x0000_s1047" name="Презентация" r:id="rId3" imgW="4091897" imgH="3069172" progId="PowerPoint.Show.12">
                  <p:embed/>
                </p:oleObj>
              </mc:Choice>
              <mc:Fallback>
                <p:oleObj name="Презентация" r:id="rId3" imgW="4091897" imgH="3069172" progId="PowerPoint.Show.12">
                  <p:embed/>
                  <p:pic>
                    <p:nvPicPr>
                      <p:cNvPr id="0" name=""/>
                      <p:cNvPicPr/>
                      <p:nvPr/>
                    </p:nvPicPr>
                    <p:blipFill>
                      <a:blip r:embed="rId4"/>
                      <a:stretch>
                        <a:fillRect/>
                      </a:stretch>
                    </p:blipFill>
                    <p:spPr>
                      <a:xfrm>
                        <a:off x="0" y="18130"/>
                        <a:ext cx="9120882" cy="6839870"/>
                      </a:xfrm>
                      <a:prstGeom prst="rect">
                        <a:avLst/>
                      </a:prstGeom>
                    </p:spPr>
                  </p:pic>
                </p:oleObj>
              </mc:Fallback>
            </mc:AlternateContent>
          </a:graphicData>
        </a:graphic>
      </p:graphicFrame>
    </p:spTree>
    <p:extLst>
      <p:ext uri="{BB962C8B-B14F-4D97-AF65-F5344CB8AC3E}">
        <p14:creationId xmlns:p14="http://schemas.microsoft.com/office/powerpoint/2010/main" val="13482541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1212563978"/>
              </p:ext>
            </p:extLst>
          </p:nvPr>
        </p:nvGraphicFramePr>
        <p:xfrm>
          <a:off x="251520" y="2132856"/>
          <a:ext cx="8712968" cy="4797152"/>
        </p:xfrm>
        <a:graphic>
          <a:graphicData uri="http://schemas.openxmlformats.org/drawingml/2006/table">
            <a:tbl>
              <a:tblPr firstRow="1" bandRow="1">
                <a:tableStyleId>{5C22544A-7EE6-4342-B048-85BDC9FD1C3A}</a:tableStyleId>
              </a:tblPr>
              <a:tblGrid>
                <a:gridCol w="4356484"/>
                <a:gridCol w="4356484"/>
              </a:tblGrid>
              <a:tr h="4797152">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ru-RU" sz="1600" b="1" i="0" u="none" strike="noStrike" kern="1200" cap="none" spc="0" normalizeH="0" baseline="0" noProof="0" dirty="0">
                        <a:ln>
                          <a:noFill/>
                        </a:ln>
                        <a:solidFill>
                          <a:prstClr val="black"/>
                        </a:solidFill>
                        <a:effectLst/>
                        <a:uLnTx/>
                        <a:uFillTx/>
                        <a:latin typeface="Times New Roman CYR"/>
                        <a:ea typeface="Times New Roman"/>
                        <a:cs typeface="Times New Roman"/>
                      </a:endParaRPr>
                    </a:p>
                  </a:txBody>
                  <a:tcPr>
                    <a:solidFill>
                      <a:schemeClr val="bg2"/>
                    </a:solid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1400" b="1" i="0" u="none" strike="noStrike" kern="1200" cap="none" spc="0" normalizeH="0" baseline="0" noProof="0" dirty="0" smtClean="0">
                          <a:ln>
                            <a:noFill/>
                          </a:ln>
                          <a:solidFill>
                            <a:prstClr val="black"/>
                          </a:solidFill>
                          <a:effectLst/>
                          <a:uLnTx/>
                          <a:uFillTx/>
                          <a:latin typeface="Times New Roman"/>
                          <a:ea typeface="Times New Roman"/>
                          <a:cs typeface="Times New Roman"/>
                        </a:rPr>
                        <a:t>Рекомендуем откорректировать ЛНА в этой части для более четкого понимания и планирования обучения этих категорий работников</a:t>
                      </a:r>
                      <a:endParaRPr kumimoji="0" lang="ru-RU" sz="1400" b="1" i="0" u="none" strike="noStrike" kern="1200" cap="none" spc="0" normalizeH="0" baseline="0" noProof="0" dirty="0">
                        <a:ln>
                          <a:noFill/>
                        </a:ln>
                        <a:solidFill>
                          <a:prstClr val="black"/>
                        </a:solidFill>
                        <a:effectLst/>
                        <a:uLnTx/>
                        <a:uFillTx/>
                        <a:latin typeface="Times New Roman CYR"/>
                        <a:ea typeface="Times New Roman"/>
                        <a:cs typeface="Times New Roman"/>
                      </a:endParaRPr>
                    </a:p>
                  </a:txBody>
                  <a:tcPr>
                    <a:solidFill>
                      <a:schemeClr val="bg2"/>
                    </a:solidFill>
                  </a:tcPr>
                </a:tc>
              </a:tr>
            </a:tbl>
          </a:graphicData>
        </a:graphic>
      </p:graphicFrame>
      <p:sp>
        <p:nvSpPr>
          <p:cNvPr id="3" name="Прямоугольник 2"/>
          <p:cNvSpPr/>
          <p:nvPr/>
        </p:nvSpPr>
        <p:spPr>
          <a:xfrm>
            <a:off x="251520" y="-27559"/>
            <a:ext cx="4536504" cy="6534096"/>
          </a:xfrm>
          <a:prstGeom prst="rect">
            <a:avLst/>
          </a:prstGeom>
        </p:spPr>
        <p:txBody>
          <a:bodyPr wrap="square">
            <a:spAutoFit/>
          </a:bodyPr>
          <a:lstStyle/>
          <a:p>
            <a:pPr lvl="0">
              <a:lnSpc>
                <a:spcPct val="115000"/>
              </a:lnSpc>
            </a:pPr>
            <a:endParaRPr lang="ru-RU" sz="1400" b="1" dirty="0" smtClean="0">
              <a:solidFill>
                <a:prstClr val="black"/>
              </a:solidFill>
              <a:latin typeface="Times New Roman"/>
              <a:ea typeface="Times New Roman"/>
              <a:cs typeface="Times New Roman"/>
            </a:endParaRPr>
          </a:p>
          <a:p>
            <a:pPr lvl="0">
              <a:lnSpc>
                <a:spcPct val="115000"/>
              </a:lnSpc>
            </a:pPr>
            <a:endParaRPr lang="ru-RU" sz="1400" b="1" dirty="0">
              <a:solidFill>
                <a:prstClr val="black"/>
              </a:solidFill>
              <a:latin typeface="Times New Roman"/>
              <a:ea typeface="Times New Roman"/>
              <a:cs typeface="Times New Roman"/>
            </a:endParaRPr>
          </a:p>
          <a:p>
            <a:pPr lvl="0">
              <a:lnSpc>
                <a:spcPct val="115000"/>
              </a:lnSpc>
            </a:pPr>
            <a:endParaRPr lang="ru-RU" sz="1400" b="1" dirty="0" smtClean="0">
              <a:solidFill>
                <a:prstClr val="black"/>
              </a:solidFill>
              <a:latin typeface="Times New Roman"/>
              <a:ea typeface="Times New Roman"/>
              <a:cs typeface="Times New Roman"/>
            </a:endParaRPr>
          </a:p>
          <a:p>
            <a:pPr lvl="0">
              <a:lnSpc>
                <a:spcPct val="115000"/>
              </a:lnSpc>
            </a:pPr>
            <a:endParaRPr lang="ru-RU" sz="1400" b="1" dirty="0">
              <a:solidFill>
                <a:prstClr val="black"/>
              </a:solidFill>
              <a:latin typeface="Times New Roman"/>
              <a:ea typeface="Times New Roman"/>
              <a:cs typeface="Times New Roman"/>
            </a:endParaRPr>
          </a:p>
          <a:p>
            <a:pPr lvl="0">
              <a:lnSpc>
                <a:spcPct val="115000"/>
              </a:lnSpc>
            </a:pPr>
            <a:endParaRPr lang="ru-RU" sz="1400" b="1" dirty="0" smtClean="0">
              <a:solidFill>
                <a:prstClr val="black"/>
              </a:solidFill>
              <a:latin typeface="Times New Roman"/>
              <a:ea typeface="Times New Roman"/>
              <a:cs typeface="Times New Roman"/>
            </a:endParaRPr>
          </a:p>
          <a:p>
            <a:pPr lvl="0">
              <a:lnSpc>
                <a:spcPct val="115000"/>
              </a:lnSpc>
            </a:pPr>
            <a:r>
              <a:rPr lang="ru-RU" sz="1400" b="1" dirty="0" smtClean="0">
                <a:solidFill>
                  <a:prstClr val="black"/>
                </a:solidFill>
                <a:latin typeface="Times New Roman"/>
                <a:ea typeface="Times New Roman"/>
                <a:cs typeface="Times New Roman"/>
              </a:rPr>
              <a:t>П</a:t>
            </a:r>
            <a:r>
              <a:rPr lang="ru-RU" sz="1400" b="1" dirty="0">
                <a:solidFill>
                  <a:prstClr val="black"/>
                </a:solidFill>
                <a:latin typeface="Times New Roman"/>
                <a:ea typeface="Times New Roman"/>
                <a:cs typeface="Times New Roman"/>
              </a:rPr>
              <a:t>. 53 </a:t>
            </a:r>
            <a:endParaRPr lang="ru-RU" sz="1400" b="1" dirty="0" smtClean="0">
              <a:solidFill>
                <a:prstClr val="black"/>
              </a:solidFill>
              <a:latin typeface="Times New Roman"/>
              <a:ea typeface="Times New Roman"/>
              <a:cs typeface="Times New Roman"/>
            </a:endParaRPr>
          </a:p>
          <a:p>
            <a:pPr lvl="0">
              <a:lnSpc>
                <a:spcPct val="115000"/>
              </a:lnSpc>
            </a:pPr>
            <a:r>
              <a:rPr lang="ru-RU" sz="1400" b="1" dirty="0" smtClean="0">
                <a:solidFill>
                  <a:prstClr val="black"/>
                </a:solidFill>
                <a:latin typeface="Times New Roman"/>
                <a:ea typeface="Times New Roman"/>
                <a:cs typeface="Times New Roman"/>
              </a:rPr>
              <a:t>-</a:t>
            </a:r>
            <a:r>
              <a:rPr lang="ru-RU" sz="1400" b="1" dirty="0">
                <a:solidFill>
                  <a:prstClr val="black"/>
                </a:solidFill>
                <a:latin typeface="Times New Roman"/>
                <a:ea typeface="Times New Roman"/>
                <a:cs typeface="Times New Roman"/>
              </a:rPr>
              <a:t> в </a:t>
            </a:r>
            <a:r>
              <a:rPr lang="ru-RU" sz="1400" b="1" dirty="0" err="1">
                <a:solidFill>
                  <a:prstClr val="black"/>
                </a:solidFill>
                <a:latin typeface="Times New Roman"/>
                <a:ea typeface="Times New Roman"/>
                <a:cs typeface="Times New Roman"/>
              </a:rPr>
              <a:t>пп</a:t>
            </a:r>
            <a:r>
              <a:rPr lang="ru-RU" sz="1400" b="1" dirty="0">
                <a:solidFill>
                  <a:prstClr val="black"/>
                </a:solidFill>
                <a:latin typeface="Times New Roman"/>
                <a:ea typeface="Times New Roman"/>
                <a:cs typeface="Times New Roman"/>
              </a:rPr>
              <a:t>. «г» уточнено, что обучению по программам, указанным в </a:t>
            </a:r>
            <a:r>
              <a:rPr lang="ru-RU" sz="1400" b="1" dirty="0" err="1">
                <a:solidFill>
                  <a:prstClr val="black"/>
                </a:solidFill>
                <a:latin typeface="Times New Roman"/>
                <a:ea typeface="Times New Roman"/>
                <a:cs typeface="Times New Roman"/>
              </a:rPr>
              <a:t>пп</a:t>
            </a:r>
            <a:r>
              <a:rPr lang="ru-RU" sz="1400" b="1" dirty="0">
                <a:solidFill>
                  <a:prstClr val="black"/>
                </a:solidFill>
                <a:latin typeface="Times New Roman"/>
                <a:ea typeface="Times New Roman"/>
                <a:cs typeface="Times New Roman"/>
              </a:rPr>
              <a:t>. «а» и «б» п. 46 , подлежат не только специалисты по охране труда, а </a:t>
            </a:r>
            <a:r>
              <a:rPr lang="ru-RU" sz="1400" b="1" dirty="0">
                <a:solidFill>
                  <a:srgbClr val="000000"/>
                </a:solidFill>
                <a:latin typeface="Times New Roman"/>
                <a:ea typeface="Times New Roman"/>
                <a:cs typeface="Times New Roman CYR"/>
              </a:rPr>
              <a:t>также лица, на которых возложены функции специалиста по ОТ;</a:t>
            </a:r>
            <a:r>
              <a:rPr lang="ru-RU" sz="1400" b="1" dirty="0">
                <a:solidFill>
                  <a:prstClr val="black"/>
                </a:solidFill>
                <a:latin typeface="Times New Roman"/>
                <a:ea typeface="Times New Roman"/>
                <a:cs typeface="Times New Roman"/>
              </a:rPr>
              <a:t> </a:t>
            </a:r>
            <a:endParaRPr lang="ru-RU" sz="1400" b="1" dirty="0">
              <a:solidFill>
                <a:prstClr val="black"/>
              </a:solidFill>
              <a:latin typeface="Times New Roman CYR"/>
              <a:ea typeface="Times New Roman"/>
              <a:cs typeface="Times New Roman"/>
            </a:endParaRPr>
          </a:p>
          <a:p>
            <a:pPr lvl="0">
              <a:lnSpc>
                <a:spcPct val="115000"/>
              </a:lnSpc>
            </a:pPr>
            <a:r>
              <a:rPr lang="ru-RU" sz="1400" b="1" dirty="0">
                <a:solidFill>
                  <a:prstClr val="black"/>
                </a:solidFill>
                <a:latin typeface="Times New Roman"/>
                <a:ea typeface="Times New Roman"/>
                <a:cs typeface="Times New Roman"/>
              </a:rPr>
              <a:t>- в </a:t>
            </a:r>
            <a:r>
              <a:rPr lang="ru-RU" sz="1400" b="1" dirty="0" err="1">
                <a:solidFill>
                  <a:prstClr val="black"/>
                </a:solidFill>
                <a:latin typeface="Times New Roman"/>
                <a:ea typeface="Times New Roman"/>
                <a:cs typeface="Times New Roman"/>
              </a:rPr>
              <a:t>пп</a:t>
            </a:r>
            <a:r>
              <a:rPr lang="ru-RU" sz="1400" b="1" dirty="0">
                <a:solidFill>
                  <a:prstClr val="black"/>
                </a:solidFill>
                <a:latin typeface="Times New Roman"/>
                <a:ea typeface="Times New Roman"/>
                <a:cs typeface="Times New Roman"/>
              </a:rPr>
              <a:t>. «е» теперь указано, что члены комиссий по проверке знания требований ОТ обучаются по программам, </a:t>
            </a:r>
            <a:r>
              <a:rPr lang="ru-RU" sz="1400" b="1" dirty="0">
                <a:solidFill>
                  <a:srgbClr val="000000"/>
                </a:solidFill>
                <a:latin typeface="Times New Roman"/>
                <a:ea typeface="Times New Roman"/>
                <a:cs typeface="Times New Roman CYR"/>
              </a:rPr>
              <a:t>указанным в  </a:t>
            </a:r>
            <a:r>
              <a:rPr lang="ru-RU" sz="1400" b="1" dirty="0" err="1">
                <a:solidFill>
                  <a:srgbClr val="000000"/>
                </a:solidFill>
                <a:latin typeface="Times New Roman"/>
                <a:ea typeface="Times New Roman"/>
                <a:cs typeface="Times New Roman CYR"/>
              </a:rPr>
              <a:t>пп</a:t>
            </a:r>
            <a:r>
              <a:rPr lang="ru-RU" sz="1400" b="1" dirty="0">
                <a:solidFill>
                  <a:srgbClr val="000000"/>
                </a:solidFill>
                <a:latin typeface="Times New Roman"/>
                <a:ea typeface="Times New Roman"/>
                <a:cs typeface="Times New Roman CYR"/>
              </a:rPr>
              <a:t>. </a:t>
            </a:r>
            <a:r>
              <a:rPr lang="ru-RU" sz="1400" b="1" dirty="0">
                <a:solidFill>
                  <a:prstClr val="black"/>
                </a:solidFill>
                <a:latin typeface="Times New Roman"/>
                <a:ea typeface="Times New Roman"/>
                <a:cs typeface="Times New Roman"/>
              </a:rPr>
              <a:t>«а» и «б» п. 46 </a:t>
            </a:r>
            <a:r>
              <a:rPr lang="ru-RU" sz="1400" b="1" dirty="0">
                <a:solidFill>
                  <a:srgbClr val="000000"/>
                </a:solidFill>
                <a:latin typeface="Times New Roman"/>
                <a:ea typeface="Times New Roman"/>
                <a:cs typeface="Times New Roman CYR"/>
              </a:rPr>
              <a:t> </a:t>
            </a:r>
            <a:r>
              <a:rPr lang="ru-RU" sz="1400" b="1" dirty="0">
                <a:solidFill>
                  <a:prstClr val="black"/>
                </a:solidFill>
                <a:latin typeface="Times New Roman"/>
                <a:ea typeface="Times New Roman"/>
                <a:cs typeface="Times New Roman"/>
              </a:rPr>
              <a:t>, а также по программе, </a:t>
            </a:r>
            <a:r>
              <a:rPr lang="ru-RU" sz="1400" b="1" dirty="0">
                <a:solidFill>
                  <a:srgbClr val="000000"/>
                </a:solidFill>
                <a:latin typeface="Times New Roman"/>
                <a:ea typeface="Times New Roman"/>
                <a:cs typeface="Times New Roman CYR"/>
              </a:rPr>
              <a:t>предусмотренной</a:t>
            </a:r>
            <a:r>
              <a:rPr lang="ru-RU" sz="1400" b="1" dirty="0">
                <a:solidFill>
                  <a:prstClr val="black"/>
                </a:solidFill>
                <a:latin typeface="Times New Roman"/>
                <a:ea typeface="Times New Roman"/>
                <a:cs typeface="Times New Roman"/>
              </a:rPr>
              <a:t> </a:t>
            </a:r>
            <a:r>
              <a:rPr lang="ru-RU" sz="1400" b="1" dirty="0" err="1">
                <a:solidFill>
                  <a:srgbClr val="000000"/>
                </a:solidFill>
                <a:latin typeface="Times New Roman"/>
                <a:ea typeface="Times New Roman"/>
                <a:cs typeface="Times New Roman"/>
              </a:rPr>
              <a:t>пп</a:t>
            </a:r>
            <a:r>
              <a:rPr lang="ru-RU" sz="1400" b="1" dirty="0">
                <a:solidFill>
                  <a:srgbClr val="000000"/>
                </a:solidFill>
                <a:latin typeface="Times New Roman"/>
                <a:ea typeface="Times New Roman"/>
                <a:cs typeface="Times New Roman"/>
              </a:rPr>
              <a:t>. "в" п. 46</a:t>
            </a:r>
            <a:r>
              <a:rPr lang="ru-RU" sz="1400" b="1" dirty="0">
                <a:solidFill>
                  <a:prstClr val="black"/>
                </a:solidFill>
                <a:latin typeface="Times New Roman"/>
                <a:ea typeface="Times New Roman"/>
                <a:cs typeface="Times New Roman"/>
              </a:rPr>
              <a:t>, по которой ими в отношении работников проводится проверка знания требований охраны труда.</a:t>
            </a:r>
            <a:endParaRPr lang="ru-RU" sz="1400" b="1" dirty="0">
              <a:solidFill>
                <a:prstClr val="black"/>
              </a:solidFill>
              <a:latin typeface="Times New Roman CYR"/>
              <a:ea typeface="Times New Roman"/>
              <a:cs typeface="Times New Roman"/>
            </a:endParaRPr>
          </a:p>
          <a:p>
            <a:pPr lvl="0">
              <a:lnSpc>
                <a:spcPct val="115000"/>
              </a:lnSpc>
            </a:pPr>
            <a:r>
              <a:rPr lang="ru-RU" sz="1400" b="1" dirty="0">
                <a:solidFill>
                  <a:prstClr val="black"/>
                </a:solidFill>
                <a:latin typeface="Times New Roman"/>
                <a:ea typeface="Times New Roman"/>
                <a:cs typeface="Times New Roman"/>
              </a:rPr>
              <a:t>Дублирующие нормы из </a:t>
            </a:r>
            <a:r>
              <a:rPr lang="ru-RU" sz="1400" b="1" dirty="0">
                <a:solidFill>
                  <a:srgbClr val="000000"/>
                </a:solidFill>
                <a:latin typeface="Times New Roman"/>
                <a:ea typeface="Times New Roman"/>
                <a:cs typeface="Times New Roman"/>
              </a:rPr>
              <a:t>п. 74</a:t>
            </a:r>
            <a:r>
              <a:rPr lang="ru-RU" sz="1400" b="1" dirty="0">
                <a:solidFill>
                  <a:prstClr val="black"/>
                </a:solidFill>
                <a:latin typeface="Times New Roman"/>
                <a:ea typeface="Times New Roman"/>
                <a:cs typeface="Times New Roman"/>
              </a:rPr>
              <a:t> </a:t>
            </a:r>
            <a:r>
              <a:rPr lang="ru-RU" sz="1400" b="1" dirty="0">
                <a:solidFill>
                  <a:srgbClr val="000000"/>
                </a:solidFill>
                <a:latin typeface="Times New Roman"/>
                <a:ea typeface="Times New Roman"/>
                <a:cs typeface="Times New Roman"/>
              </a:rPr>
              <a:t>исключены</a:t>
            </a:r>
            <a:r>
              <a:rPr lang="ru-RU" sz="1400" b="1" dirty="0">
                <a:solidFill>
                  <a:prstClr val="black"/>
                </a:solidFill>
                <a:latin typeface="Times New Roman"/>
                <a:ea typeface="Times New Roman"/>
                <a:cs typeface="Times New Roman"/>
              </a:rPr>
              <a:t>. </a:t>
            </a:r>
            <a:endParaRPr lang="ru-RU" sz="1400" b="1" dirty="0">
              <a:solidFill>
                <a:prstClr val="black"/>
              </a:solidFill>
              <a:latin typeface="Times New Roman CYR"/>
              <a:ea typeface="Times New Roman"/>
              <a:cs typeface="Times New Roman"/>
            </a:endParaRPr>
          </a:p>
          <a:p>
            <a:pPr lvl="0">
              <a:lnSpc>
                <a:spcPct val="115000"/>
              </a:lnSpc>
            </a:pPr>
            <a:r>
              <a:rPr lang="ru-RU" sz="1400" b="1" dirty="0">
                <a:solidFill>
                  <a:prstClr val="black"/>
                </a:solidFill>
                <a:latin typeface="Times New Roman"/>
                <a:ea typeface="Times New Roman"/>
                <a:cs typeface="Times New Roman"/>
              </a:rPr>
              <a:t>- положения об обучении инструкторов и преподавателей по ОТ перенесли из </a:t>
            </a:r>
            <a:r>
              <a:rPr lang="ru-RU" sz="1400" b="1" dirty="0" err="1">
                <a:solidFill>
                  <a:prstClr val="black"/>
                </a:solidFill>
                <a:latin typeface="Times New Roman"/>
                <a:ea typeface="Times New Roman"/>
                <a:cs typeface="Times New Roman"/>
              </a:rPr>
              <a:t>пп</a:t>
            </a:r>
            <a:r>
              <a:rPr lang="ru-RU" sz="1400" b="1" dirty="0">
                <a:solidFill>
                  <a:prstClr val="black"/>
                </a:solidFill>
                <a:latin typeface="Times New Roman"/>
                <a:ea typeface="Times New Roman"/>
                <a:cs typeface="Times New Roman"/>
              </a:rPr>
              <a:t>. «е» в отдельный новый </a:t>
            </a:r>
            <a:r>
              <a:rPr lang="ru-RU" sz="1400" b="1" dirty="0" err="1">
                <a:solidFill>
                  <a:prstClr val="black"/>
                </a:solidFill>
                <a:latin typeface="Times New Roman"/>
                <a:ea typeface="Times New Roman"/>
                <a:cs typeface="Times New Roman"/>
              </a:rPr>
              <a:t>пп</a:t>
            </a:r>
            <a:r>
              <a:rPr lang="ru-RU" sz="1400" b="1" dirty="0">
                <a:solidFill>
                  <a:prstClr val="black"/>
                </a:solidFill>
                <a:latin typeface="Times New Roman"/>
                <a:ea typeface="Times New Roman"/>
                <a:cs typeface="Times New Roman"/>
              </a:rPr>
              <a:t>. «з»: лица, проводящие инструктажи и обучение требованиям ОТ обучаются по программе обучения, указанной в </a:t>
            </a:r>
            <a:r>
              <a:rPr lang="ru-RU" sz="1400" b="1" dirty="0" err="1">
                <a:solidFill>
                  <a:prstClr val="black"/>
                </a:solidFill>
                <a:latin typeface="Times New Roman"/>
                <a:ea typeface="Times New Roman"/>
                <a:cs typeface="Times New Roman"/>
              </a:rPr>
              <a:t>пп</a:t>
            </a:r>
            <a:r>
              <a:rPr lang="ru-RU" sz="1400" b="1" dirty="0">
                <a:solidFill>
                  <a:prstClr val="black"/>
                </a:solidFill>
                <a:latin typeface="Times New Roman"/>
                <a:ea typeface="Times New Roman"/>
                <a:cs typeface="Times New Roman"/>
              </a:rPr>
              <a:t>. «б» п. 46 Правил № 2464, </a:t>
            </a:r>
            <a:r>
              <a:rPr lang="ru-RU" sz="1400" b="1" dirty="0">
                <a:solidFill>
                  <a:srgbClr val="000000"/>
                </a:solidFill>
                <a:latin typeface="Times New Roman"/>
                <a:ea typeface="Times New Roman"/>
                <a:cs typeface="Times New Roman CYR"/>
              </a:rPr>
              <a:t>а также по программе, предусмотренной  </a:t>
            </a:r>
            <a:r>
              <a:rPr lang="ru-RU" sz="1400" b="1" dirty="0" err="1">
                <a:solidFill>
                  <a:prstClr val="black"/>
                </a:solidFill>
                <a:latin typeface="Times New Roman"/>
                <a:ea typeface="Times New Roman"/>
                <a:cs typeface="Times New Roman"/>
              </a:rPr>
              <a:t>пп</a:t>
            </a:r>
            <a:r>
              <a:rPr lang="ru-RU" sz="1400" b="1" dirty="0">
                <a:solidFill>
                  <a:prstClr val="black"/>
                </a:solidFill>
                <a:latin typeface="Times New Roman"/>
                <a:ea typeface="Times New Roman"/>
                <a:cs typeface="Times New Roman"/>
              </a:rPr>
              <a:t>. «в» п.46, по которой ими в отношении работников проводится инструктаж и (или) обучение требованиям </a:t>
            </a:r>
            <a:r>
              <a:rPr lang="ru-RU" sz="1400" b="1" dirty="0" smtClean="0">
                <a:solidFill>
                  <a:prstClr val="black"/>
                </a:solidFill>
                <a:latin typeface="Times New Roman"/>
                <a:ea typeface="Times New Roman"/>
                <a:cs typeface="Times New Roman"/>
              </a:rPr>
              <a:t>ОТ</a:t>
            </a:r>
            <a:endParaRPr lang="ru-RU" sz="1400" dirty="0"/>
          </a:p>
        </p:txBody>
      </p:sp>
    </p:spTree>
    <p:extLst>
      <p:ext uri="{BB962C8B-B14F-4D97-AF65-F5344CB8AC3E}">
        <p14:creationId xmlns:p14="http://schemas.microsoft.com/office/powerpoint/2010/main" val="6580569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63290576"/>
              </p:ext>
            </p:extLst>
          </p:nvPr>
        </p:nvGraphicFramePr>
        <p:xfrm>
          <a:off x="251520" y="1916832"/>
          <a:ext cx="8712968" cy="5013176"/>
        </p:xfrm>
        <a:graphic>
          <a:graphicData uri="http://schemas.openxmlformats.org/drawingml/2006/table">
            <a:tbl>
              <a:tblPr firstRow="1" bandRow="1">
                <a:tableStyleId>{5C22544A-7EE6-4342-B048-85BDC9FD1C3A}</a:tableStyleId>
              </a:tblPr>
              <a:tblGrid>
                <a:gridCol w="4356484"/>
                <a:gridCol w="4356484"/>
              </a:tblGrid>
              <a:tr h="5013176">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prstClr val="black"/>
                          </a:solidFill>
                          <a:effectLst/>
                          <a:uLnTx/>
                          <a:uFillTx/>
                          <a:latin typeface="Times New Roman"/>
                          <a:ea typeface="Times New Roman"/>
                          <a:cs typeface="Times New Roman"/>
                        </a:rPr>
                        <a:t>П. 60 </a:t>
                      </a: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prstClr val="black"/>
                          </a:solidFill>
                          <a:effectLst/>
                          <a:uLnTx/>
                          <a:uFillTx/>
                          <a:latin typeface="Times New Roman"/>
                          <a:ea typeface="Times New Roman"/>
                          <a:cs typeface="Times New Roman"/>
                        </a:rPr>
                        <a:t>Меняется </a:t>
                      </a:r>
                      <a:r>
                        <a:rPr kumimoji="0" lang="ru-RU" sz="1800" b="1" i="0" u="none" strike="noStrike" kern="1200" cap="none" spc="0" normalizeH="0" baseline="0" noProof="0" dirty="0" smtClean="0">
                          <a:ln>
                            <a:noFill/>
                          </a:ln>
                          <a:solidFill>
                            <a:srgbClr val="000000"/>
                          </a:solidFill>
                          <a:effectLst/>
                          <a:uLnTx/>
                          <a:uFillTx/>
                          <a:latin typeface="Times New Roman"/>
                          <a:ea typeface="Times New Roman"/>
                          <a:cs typeface="Times New Roman CYR"/>
                        </a:rPr>
                        <a:t>периодичность</a:t>
                      </a:r>
                      <a:r>
                        <a:rPr kumimoji="0" lang="ru-RU" sz="1800" b="1" i="0" u="none" strike="noStrike" kern="1200" cap="none" spc="0" normalizeH="0" baseline="0" noProof="0" dirty="0" smtClean="0">
                          <a:ln>
                            <a:noFill/>
                          </a:ln>
                          <a:solidFill>
                            <a:prstClr val="black"/>
                          </a:solidFill>
                          <a:effectLst/>
                          <a:uLnTx/>
                          <a:uFillTx/>
                          <a:latin typeface="Times New Roman"/>
                          <a:ea typeface="Times New Roman"/>
                          <a:cs typeface="Times New Roman"/>
                        </a:rPr>
                        <a:t> планового обучения по программе </a:t>
                      </a:r>
                      <a:r>
                        <a:rPr kumimoji="0" lang="ru-RU" sz="1800" b="1" i="0" u="none" strike="noStrike" kern="1200" cap="none" spc="0" normalizeH="0" baseline="0" noProof="0" dirty="0" smtClean="0">
                          <a:ln>
                            <a:noFill/>
                          </a:ln>
                          <a:solidFill>
                            <a:srgbClr val="000000"/>
                          </a:solidFill>
                          <a:effectLst/>
                          <a:uLnTx/>
                          <a:uFillTx/>
                          <a:latin typeface="Times New Roman"/>
                          <a:ea typeface="Times New Roman"/>
                          <a:cs typeface="Times New Roman"/>
                        </a:rPr>
                        <a:t>подп. "в" п. 46</a:t>
                      </a:r>
                      <a:r>
                        <a:rPr kumimoji="0" lang="ru-RU" sz="1800" b="1" i="0" u="none" strike="noStrike" kern="1200" cap="none" spc="0" normalizeH="0" baseline="0" noProof="0" dirty="0" smtClean="0">
                          <a:ln>
                            <a:noFill/>
                          </a:ln>
                          <a:solidFill>
                            <a:prstClr val="black"/>
                          </a:solidFill>
                          <a:effectLst/>
                          <a:uLnTx/>
                          <a:uFillTx/>
                          <a:latin typeface="Times New Roman"/>
                          <a:ea typeface="Times New Roman"/>
                          <a:cs typeface="Times New Roman"/>
                        </a:rPr>
                        <a:t>: в случае отсутствия требований о периодичности обучения в Правилах по ОТ оно проводится </a:t>
                      </a:r>
                      <a:r>
                        <a:rPr kumimoji="0" lang="ru-RU" sz="1800" b="1" i="0" u="none" strike="noStrike" kern="1200" cap="none" spc="0" normalizeH="0" baseline="0" noProof="0" dirty="0" smtClean="0">
                          <a:ln>
                            <a:noFill/>
                          </a:ln>
                          <a:solidFill>
                            <a:srgbClr val="000000"/>
                          </a:solidFill>
                          <a:effectLst/>
                          <a:uLnTx/>
                          <a:uFillTx/>
                          <a:latin typeface="Times New Roman"/>
                          <a:ea typeface="Times New Roman"/>
                          <a:cs typeface="Times New Roman CYR"/>
                        </a:rPr>
                        <a:t>не реже одного раза в 3 года</a:t>
                      </a:r>
                      <a:r>
                        <a:rPr kumimoji="0" lang="ru-RU" sz="1800" b="1" i="0" u="none" strike="noStrike" kern="1200" cap="none" spc="0" normalizeH="0" baseline="0" noProof="0" dirty="0" smtClean="0">
                          <a:ln>
                            <a:noFill/>
                          </a:ln>
                          <a:solidFill>
                            <a:prstClr val="black"/>
                          </a:solidFill>
                          <a:effectLst/>
                          <a:uLnTx/>
                          <a:uFillTx/>
                          <a:latin typeface="Times New Roman"/>
                          <a:ea typeface="Times New Roman"/>
                          <a:cs typeface="Times New Roman"/>
                        </a:rPr>
                        <a:t> (ранее не реже 1 раза в год).</a:t>
                      </a:r>
                      <a:endParaRPr kumimoji="0" lang="ru-RU" sz="1800" b="1" i="0" u="none" strike="noStrike" kern="1200" cap="none" spc="0" normalizeH="0" baseline="0" noProof="0" dirty="0" smtClean="0">
                        <a:ln>
                          <a:noFill/>
                        </a:ln>
                        <a:solidFill>
                          <a:prstClr val="black"/>
                        </a:solidFill>
                        <a:effectLst/>
                        <a:uLnTx/>
                        <a:uFillTx/>
                        <a:latin typeface="Times New Roman CYR"/>
                        <a:ea typeface="Times New Roman"/>
                        <a:cs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prstClr val="black"/>
                          </a:solidFill>
                          <a:effectLst/>
                          <a:uLnTx/>
                          <a:uFillTx/>
                          <a:latin typeface="Times New Roman"/>
                          <a:ea typeface="Times New Roman"/>
                          <a:cs typeface="Times New Roman"/>
                        </a:rPr>
                        <a:t>Также уточнено, что обучение работников требованиям охраны труда в соответствии с правилами по охране труда (работы на высоте, в ОЗП и пр.) относится к обучению, предусмотренному </a:t>
                      </a:r>
                      <a:r>
                        <a:rPr kumimoji="0" lang="ru-RU" sz="1800" b="1" i="0" u="none" strike="noStrike" kern="1200" cap="none" spc="0" normalizeH="0" baseline="0" noProof="0" dirty="0" smtClean="0">
                          <a:ln>
                            <a:noFill/>
                          </a:ln>
                          <a:solidFill>
                            <a:srgbClr val="000000"/>
                          </a:solidFill>
                          <a:effectLst/>
                          <a:uLnTx/>
                          <a:uFillTx/>
                          <a:latin typeface="Times New Roman"/>
                          <a:ea typeface="Times New Roman"/>
                          <a:cs typeface="Times New Roman"/>
                        </a:rPr>
                        <a:t>подпунктом "в"</a:t>
                      </a:r>
                      <a:endParaRPr kumimoji="0" lang="ru-RU" sz="1600" b="1" i="0" u="none" strike="noStrike" kern="1200" cap="none" spc="0" normalizeH="0" baseline="0" noProof="0" dirty="0">
                        <a:ln>
                          <a:noFill/>
                        </a:ln>
                        <a:solidFill>
                          <a:prstClr val="black"/>
                        </a:solidFill>
                        <a:effectLst/>
                        <a:uLnTx/>
                        <a:uFillTx/>
                        <a:latin typeface="Times New Roman CYR"/>
                        <a:ea typeface="Times New Roman"/>
                        <a:cs typeface="Times New Roman"/>
                      </a:endParaRPr>
                    </a:p>
                  </a:txBody>
                  <a:tcPr>
                    <a:solidFill>
                      <a:schemeClr val="bg2"/>
                    </a:solid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prstClr val="black"/>
                          </a:solidFill>
                          <a:effectLst/>
                          <a:uLnTx/>
                          <a:uFillTx/>
                          <a:latin typeface="Times New Roman"/>
                          <a:ea typeface="Times New Roman"/>
                          <a:cs typeface="Times New Roman"/>
                        </a:rPr>
                        <a:t>Это важные изменения.</a:t>
                      </a:r>
                      <a:endParaRPr kumimoji="0" lang="ru-RU" sz="1800" b="1" i="0" u="none" strike="noStrike" kern="1200" cap="none" spc="0" normalizeH="0" baseline="0" noProof="0" dirty="0" smtClean="0">
                        <a:ln>
                          <a:noFill/>
                        </a:ln>
                        <a:solidFill>
                          <a:prstClr val="black"/>
                        </a:solidFill>
                        <a:effectLst/>
                        <a:uLnTx/>
                        <a:uFillTx/>
                        <a:latin typeface="Times New Roman CYR"/>
                        <a:ea typeface="Times New Roman"/>
                        <a:cs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prstClr val="black"/>
                          </a:solidFill>
                          <a:effectLst/>
                          <a:uLnTx/>
                          <a:uFillTx/>
                          <a:latin typeface="Times New Roman"/>
                          <a:ea typeface="Times New Roman"/>
                          <a:cs typeface="Times New Roman"/>
                        </a:rPr>
                        <a:t>Необходимо дополнить (откорректировать) ЛНА в этой части.</a:t>
                      </a:r>
                      <a:endParaRPr kumimoji="0" lang="ru-RU" sz="1800" b="1" i="0" u="none" strike="noStrike" kern="1200" cap="none" spc="0" normalizeH="0" baseline="0" noProof="0" dirty="0" smtClean="0">
                        <a:ln>
                          <a:noFill/>
                        </a:ln>
                        <a:solidFill>
                          <a:prstClr val="black"/>
                        </a:solidFill>
                        <a:effectLst/>
                        <a:uLnTx/>
                        <a:uFillTx/>
                        <a:latin typeface="Times New Roman CYR"/>
                        <a:ea typeface="Times New Roman"/>
                        <a:cs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prstClr val="black"/>
                          </a:solidFill>
                          <a:effectLst/>
                          <a:uLnTx/>
                          <a:uFillTx/>
                          <a:latin typeface="Times New Roman"/>
                          <a:ea typeface="Times New Roman"/>
                          <a:cs typeface="Times New Roman"/>
                        </a:rPr>
                        <a:t>Если у работника заканчивается срок обучения после 31 августа 2026 года, а Правилами по ОТ периодичность не установлена, полагаем, срок автоматически увеличивается на 2 года. Однако ввиду неоднозначности данного вопроса следует также подождать разъяснений Минтруда и </a:t>
                      </a:r>
                      <a:r>
                        <a:rPr kumimoji="0" lang="ru-RU" sz="1800" b="1" i="0" u="none" strike="noStrike" kern="1200" cap="none" spc="0" normalizeH="0" baseline="0" noProof="0" dirty="0" err="1" smtClean="0">
                          <a:ln>
                            <a:noFill/>
                          </a:ln>
                          <a:solidFill>
                            <a:prstClr val="black"/>
                          </a:solidFill>
                          <a:effectLst/>
                          <a:uLnTx/>
                          <a:uFillTx/>
                          <a:latin typeface="Times New Roman"/>
                          <a:ea typeface="Times New Roman"/>
                          <a:cs typeface="Times New Roman"/>
                        </a:rPr>
                        <a:t>Роструда</a:t>
                      </a:r>
                      <a:endParaRPr kumimoji="0" lang="ru-RU" sz="1800" b="1" i="0" u="none" strike="noStrike" kern="1200" cap="none" spc="0" normalizeH="0" baseline="0" noProof="0" dirty="0" smtClean="0">
                        <a:ln>
                          <a:noFill/>
                        </a:ln>
                        <a:solidFill>
                          <a:prstClr val="black"/>
                        </a:solidFill>
                        <a:effectLst/>
                        <a:uLnTx/>
                        <a:uFillTx/>
                        <a:latin typeface="Times New Roman CYR"/>
                        <a:ea typeface="Times New Roman"/>
                        <a:cs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ru-RU" sz="1400" b="1" i="0" u="none" strike="noStrike" kern="1200" cap="none" spc="0" normalizeH="0" baseline="0" noProof="0" dirty="0">
                        <a:ln>
                          <a:noFill/>
                        </a:ln>
                        <a:solidFill>
                          <a:prstClr val="black"/>
                        </a:solidFill>
                        <a:effectLst/>
                        <a:uLnTx/>
                        <a:uFillTx/>
                        <a:latin typeface="Times New Roman CYR"/>
                        <a:ea typeface="Times New Roman"/>
                        <a:cs typeface="Times New Roman"/>
                      </a:endParaRPr>
                    </a:p>
                  </a:txBody>
                  <a:tcPr>
                    <a:solidFill>
                      <a:schemeClr val="bg2"/>
                    </a:solidFill>
                  </a:tcPr>
                </a:tc>
              </a:tr>
            </a:tbl>
          </a:graphicData>
        </a:graphic>
      </p:graphicFrame>
      <p:sp>
        <p:nvSpPr>
          <p:cNvPr id="3" name="Прямоугольник 2"/>
          <p:cNvSpPr/>
          <p:nvPr/>
        </p:nvSpPr>
        <p:spPr>
          <a:xfrm>
            <a:off x="251520" y="-27559"/>
            <a:ext cx="4536504" cy="1331134"/>
          </a:xfrm>
          <a:prstGeom prst="rect">
            <a:avLst/>
          </a:prstGeom>
        </p:spPr>
        <p:txBody>
          <a:bodyPr wrap="square">
            <a:spAutoFit/>
          </a:bodyPr>
          <a:lstStyle/>
          <a:p>
            <a:pPr lvl="0">
              <a:lnSpc>
                <a:spcPct val="115000"/>
              </a:lnSpc>
            </a:pPr>
            <a:endParaRPr lang="ru-RU" sz="1400" b="1" dirty="0" smtClean="0">
              <a:solidFill>
                <a:prstClr val="black"/>
              </a:solidFill>
              <a:latin typeface="Times New Roman"/>
              <a:ea typeface="Times New Roman"/>
              <a:cs typeface="Times New Roman"/>
            </a:endParaRPr>
          </a:p>
          <a:p>
            <a:pPr lvl="0">
              <a:lnSpc>
                <a:spcPct val="115000"/>
              </a:lnSpc>
            </a:pPr>
            <a:endParaRPr lang="ru-RU" sz="1400" b="1" dirty="0">
              <a:solidFill>
                <a:prstClr val="black"/>
              </a:solidFill>
              <a:latin typeface="Times New Roman"/>
              <a:ea typeface="Times New Roman"/>
              <a:cs typeface="Times New Roman"/>
            </a:endParaRPr>
          </a:p>
          <a:p>
            <a:pPr lvl="0">
              <a:lnSpc>
                <a:spcPct val="115000"/>
              </a:lnSpc>
            </a:pPr>
            <a:endParaRPr lang="ru-RU" sz="1400" b="1" dirty="0" smtClean="0">
              <a:solidFill>
                <a:prstClr val="black"/>
              </a:solidFill>
              <a:latin typeface="Times New Roman"/>
              <a:ea typeface="Times New Roman"/>
              <a:cs typeface="Times New Roman"/>
            </a:endParaRPr>
          </a:p>
          <a:p>
            <a:pPr lvl="0">
              <a:lnSpc>
                <a:spcPct val="115000"/>
              </a:lnSpc>
            </a:pPr>
            <a:endParaRPr lang="ru-RU" sz="1400" b="1" dirty="0">
              <a:solidFill>
                <a:prstClr val="black"/>
              </a:solidFill>
              <a:latin typeface="Times New Roman"/>
              <a:ea typeface="Times New Roman"/>
              <a:cs typeface="Times New Roman"/>
            </a:endParaRPr>
          </a:p>
          <a:p>
            <a:pPr lvl="0">
              <a:lnSpc>
                <a:spcPct val="115000"/>
              </a:lnSpc>
            </a:pPr>
            <a:endParaRPr lang="ru-RU" sz="1400" b="1" dirty="0" smtClean="0">
              <a:solidFill>
                <a:prstClr val="black"/>
              </a:solidFill>
              <a:latin typeface="Times New Roman"/>
              <a:ea typeface="Times New Roman"/>
              <a:cs typeface="Times New Roman"/>
            </a:endParaRPr>
          </a:p>
        </p:txBody>
      </p:sp>
    </p:spTree>
    <p:extLst>
      <p:ext uri="{BB962C8B-B14F-4D97-AF65-F5344CB8AC3E}">
        <p14:creationId xmlns:p14="http://schemas.microsoft.com/office/powerpoint/2010/main" val="11691395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830453452"/>
              </p:ext>
            </p:extLst>
          </p:nvPr>
        </p:nvGraphicFramePr>
        <p:xfrm>
          <a:off x="251520" y="1916832"/>
          <a:ext cx="8712968" cy="5013176"/>
        </p:xfrm>
        <a:graphic>
          <a:graphicData uri="http://schemas.openxmlformats.org/drawingml/2006/table">
            <a:tbl>
              <a:tblPr firstRow="1" bandRow="1">
                <a:tableStyleId>{5C22544A-7EE6-4342-B048-85BDC9FD1C3A}</a:tableStyleId>
              </a:tblPr>
              <a:tblGrid>
                <a:gridCol w="4356484"/>
                <a:gridCol w="4356484"/>
              </a:tblGrid>
              <a:tr h="5013176">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prstClr val="black"/>
                          </a:solidFill>
                          <a:effectLst/>
                          <a:uLnTx/>
                          <a:uFillTx/>
                          <a:latin typeface="Times New Roman"/>
                          <a:ea typeface="Times New Roman"/>
                          <a:cs typeface="Times New Roman"/>
                        </a:rPr>
                        <a:t>П. 65 </a:t>
                      </a:r>
                    </a:p>
                    <a:p>
                      <a:pPr indent="457200" algn="just">
                        <a:spcAft>
                          <a:spcPts val="0"/>
                        </a:spcAft>
                      </a:pPr>
                      <a:r>
                        <a:rPr lang="ru-RU" sz="1800" u="sng" dirty="0" smtClean="0">
                          <a:solidFill>
                            <a:schemeClr val="tx1"/>
                          </a:solidFill>
                          <a:effectLst/>
                          <a:latin typeface="Times New Roman"/>
                          <a:ea typeface="Times New Roman"/>
                        </a:rPr>
                        <a:t>Обучение работников требованиям охраны труда</a:t>
                      </a:r>
                      <a:r>
                        <a:rPr lang="ru-RU" sz="1800" dirty="0" smtClean="0">
                          <a:solidFill>
                            <a:schemeClr val="tx1"/>
                          </a:solidFill>
                          <a:effectLst/>
                          <a:latin typeface="Times New Roman"/>
                          <a:ea typeface="Times New Roman"/>
                        </a:rPr>
                        <a:t> и проверка знания требований охраны труда </a:t>
                      </a:r>
                      <a:r>
                        <a:rPr lang="ru-RU" sz="1800" u="sng" dirty="0" smtClean="0">
                          <a:solidFill>
                            <a:schemeClr val="tx1"/>
                          </a:solidFill>
                          <a:effectLst/>
                          <a:latin typeface="Times New Roman"/>
                          <a:ea typeface="Times New Roman"/>
                        </a:rPr>
                        <a:t>осуществляются с отрывом от работы </a:t>
                      </a:r>
                      <a:r>
                        <a:rPr lang="ru-RU" sz="1800" dirty="0" smtClean="0">
                          <a:solidFill>
                            <a:schemeClr val="tx1"/>
                          </a:solidFill>
                          <a:effectLst/>
                          <a:latin typeface="Times New Roman"/>
                          <a:ea typeface="Times New Roman"/>
                        </a:rPr>
                        <a:t>на время прохождения работником обучения требованиям охраны труда и проверки знания требований охраны труда.</a:t>
                      </a:r>
                      <a:endParaRPr lang="ru-RU" sz="1600" dirty="0" smtClean="0">
                        <a:solidFill>
                          <a:schemeClr val="tx1"/>
                        </a:solidFill>
                        <a:effectLst/>
                        <a:latin typeface="Times New Roman CYR"/>
                        <a:ea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ru-RU" sz="1800" b="1" i="0" u="none" strike="noStrike" kern="1200" cap="none" spc="0" normalizeH="0" baseline="0" noProof="0" dirty="0" smtClean="0">
                        <a:ln>
                          <a:noFill/>
                        </a:ln>
                        <a:solidFill>
                          <a:prstClr val="black"/>
                        </a:solidFill>
                        <a:effectLst/>
                        <a:uLnTx/>
                        <a:uFillTx/>
                        <a:latin typeface="Times New Roman"/>
                        <a:ea typeface="Times New Roman"/>
                        <a:cs typeface="Times New Roman"/>
                      </a:endParaRPr>
                    </a:p>
                  </a:txBody>
                  <a:tcPr>
                    <a:solidFill>
                      <a:schemeClr val="bg2"/>
                    </a:solid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ru-RU" sz="1800" b="1" i="0" u="none" strike="noStrike" kern="1200" cap="none" spc="0" normalizeH="0" baseline="0" noProof="0" dirty="0" smtClean="0">
                        <a:ln>
                          <a:noFill/>
                        </a:ln>
                        <a:solidFill>
                          <a:prstClr val="black"/>
                        </a:solidFill>
                        <a:effectLst/>
                        <a:uLnTx/>
                        <a:uFillTx/>
                        <a:latin typeface="Times New Roman"/>
                        <a:ea typeface="Times New Roman"/>
                        <a:cs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prstClr val="black"/>
                          </a:solidFill>
                          <a:effectLst/>
                          <a:uLnTx/>
                          <a:uFillTx/>
                          <a:latin typeface="Times New Roman"/>
                          <a:ea typeface="Times New Roman"/>
                          <a:cs typeface="Times New Roman"/>
                        </a:rPr>
                        <a:t>Это важное изменение.</a:t>
                      </a:r>
                      <a:endParaRPr kumimoji="0" lang="ru-RU" sz="1800" b="1" i="0" u="none" strike="noStrike" kern="1200" cap="none" spc="0" normalizeH="0" baseline="0" noProof="0" dirty="0" smtClean="0">
                        <a:ln>
                          <a:noFill/>
                        </a:ln>
                        <a:solidFill>
                          <a:prstClr val="black"/>
                        </a:solidFill>
                        <a:effectLst/>
                        <a:uLnTx/>
                        <a:uFillTx/>
                        <a:latin typeface="Times New Roman CYR"/>
                        <a:ea typeface="Times New Roman"/>
                        <a:cs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prstClr val="black"/>
                          </a:solidFill>
                          <a:effectLst/>
                          <a:uLnTx/>
                          <a:uFillTx/>
                          <a:latin typeface="Times New Roman"/>
                          <a:ea typeface="Times New Roman"/>
                          <a:cs typeface="Times New Roman"/>
                        </a:rPr>
                        <a:t>Необходимо дополнить (откорректировать) ЛНА в этой части.</a:t>
                      </a:r>
                      <a:endParaRPr kumimoji="0" lang="ru-RU" sz="1800" b="1" i="0" u="none" strike="noStrike" kern="1200" cap="none" spc="0" normalizeH="0" baseline="0" noProof="0" dirty="0" smtClean="0">
                        <a:ln>
                          <a:noFill/>
                        </a:ln>
                        <a:solidFill>
                          <a:prstClr val="black"/>
                        </a:solidFill>
                        <a:effectLst/>
                        <a:uLnTx/>
                        <a:uFillTx/>
                        <a:latin typeface="Times New Roman CYR"/>
                        <a:ea typeface="Times New Roman"/>
                        <a:cs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ru-RU" sz="1400" b="1" i="0" u="none" strike="noStrike" kern="1200" cap="none" spc="0" normalizeH="0" baseline="0" noProof="0" dirty="0">
                        <a:ln>
                          <a:noFill/>
                        </a:ln>
                        <a:solidFill>
                          <a:prstClr val="black"/>
                        </a:solidFill>
                        <a:effectLst/>
                        <a:uLnTx/>
                        <a:uFillTx/>
                        <a:latin typeface="Times New Roman CYR"/>
                        <a:ea typeface="Times New Roman"/>
                        <a:cs typeface="Times New Roman"/>
                      </a:endParaRPr>
                    </a:p>
                  </a:txBody>
                  <a:tcPr>
                    <a:solidFill>
                      <a:schemeClr val="bg2"/>
                    </a:solidFill>
                  </a:tcPr>
                </a:tc>
              </a:tr>
            </a:tbl>
          </a:graphicData>
        </a:graphic>
      </p:graphicFrame>
      <p:sp>
        <p:nvSpPr>
          <p:cNvPr id="3" name="Прямоугольник 2"/>
          <p:cNvSpPr/>
          <p:nvPr/>
        </p:nvSpPr>
        <p:spPr>
          <a:xfrm>
            <a:off x="251520" y="-27559"/>
            <a:ext cx="4536504" cy="1331134"/>
          </a:xfrm>
          <a:prstGeom prst="rect">
            <a:avLst/>
          </a:prstGeom>
        </p:spPr>
        <p:txBody>
          <a:bodyPr wrap="square">
            <a:spAutoFit/>
          </a:bodyPr>
          <a:lstStyle/>
          <a:p>
            <a:pPr lvl="0">
              <a:lnSpc>
                <a:spcPct val="115000"/>
              </a:lnSpc>
            </a:pPr>
            <a:endParaRPr lang="ru-RU" sz="1400" b="1" dirty="0" smtClean="0">
              <a:solidFill>
                <a:prstClr val="black"/>
              </a:solidFill>
              <a:latin typeface="Times New Roman"/>
              <a:ea typeface="Times New Roman"/>
              <a:cs typeface="Times New Roman"/>
            </a:endParaRPr>
          </a:p>
          <a:p>
            <a:pPr lvl="0">
              <a:lnSpc>
                <a:spcPct val="115000"/>
              </a:lnSpc>
            </a:pPr>
            <a:endParaRPr lang="ru-RU" sz="1400" b="1" dirty="0">
              <a:solidFill>
                <a:prstClr val="black"/>
              </a:solidFill>
              <a:latin typeface="Times New Roman"/>
              <a:ea typeface="Times New Roman"/>
              <a:cs typeface="Times New Roman"/>
            </a:endParaRPr>
          </a:p>
          <a:p>
            <a:pPr lvl="0">
              <a:lnSpc>
                <a:spcPct val="115000"/>
              </a:lnSpc>
            </a:pPr>
            <a:endParaRPr lang="ru-RU" sz="1400" b="1" dirty="0" smtClean="0">
              <a:solidFill>
                <a:prstClr val="black"/>
              </a:solidFill>
              <a:latin typeface="Times New Roman"/>
              <a:ea typeface="Times New Roman"/>
              <a:cs typeface="Times New Roman"/>
            </a:endParaRPr>
          </a:p>
          <a:p>
            <a:pPr lvl="0">
              <a:lnSpc>
                <a:spcPct val="115000"/>
              </a:lnSpc>
            </a:pPr>
            <a:endParaRPr lang="ru-RU" sz="1400" b="1" dirty="0">
              <a:solidFill>
                <a:prstClr val="black"/>
              </a:solidFill>
              <a:latin typeface="Times New Roman"/>
              <a:ea typeface="Times New Roman"/>
              <a:cs typeface="Times New Roman"/>
            </a:endParaRPr>
          </a:p>
          <a:p>
            <a:pPr lvl="0">
              <a:lnSpc>
                <a:spcPct val="115000"/>
              </a:lnSpc>
            </a:pPr>
            <a:endParaRPr lang="ru-RU" sz="1400" b="1" dirty="0" smtClean="0">
              <a:solidFill>
                <a:prstClr val="black"/>
              </a:solidFill>
              <a:latin typeface="Times New Roman"/>
              <a:ea typeface="Times New Roman"/>
              <a:cs typeface="Times New Roman"/>
            </a:endParaRPr>
          </a:p>
        </p:txBody>
      </p:sp>
    </p:spTree>
    <p:extLst>
      <p:ext uri="{BB962C8B-B14F-4D97-AF65-F5344CB8AC3E}">
        <p14:creationId xmlns:p14="http://schemas.microsoft.com/office/powerpoint/2010/main" val="3609327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547579079"/>
              </p:ext>
            </p:extLst>
          </p:nvPr>
        </p:nvGraphicFramePr>
        <p:xfrm>
          <a:off x="251520" y="1916832"/>
          <a:ext cx="8712968" cy="5013176"/>
        </p:xfrm>
        <a:graphic>
          <a:graphicData uri="http://schemas.openxmlformats.org/drawingml/2006/table">
            <a:tbl>
              <a:tblPr firstRow="1" bandRow="1">
                <a:tableStyleId>{5C22544A-7EE6-4342-B048-85BDC9FD1C3A}</a:tableStyleId>
              </a:tblPr>
              <a:tblGrid>
                <a:gridCol w="4356484"/>
                <a:gridCol w="4356484"/>
              </a:tblGrid>
              <a:tr h="5013176">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prstClr val="black"/>
                          </a:solidFill>
                          <a:effectLst/>
                          <a:uLnTx/>
                          <a:uFillTx/>
                          <a:latin typeface="Times New Roman"/>
                          <a:ea typeface="Times New Roman"/>
                          <a:cs typeface="Times New Roman"/>
                        </a:rPr>
                        <a:t>П. 66</a:t>
                      </a: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prstClr val="black"/>
                          </a:solidFill>
                          <a:effectLst/>
                          <a:uLnTx/>
                          <a:uFillTx/>
                          <a:latin typeface="Times New Roman"/>
                          <a:ea typeface="Times New Roman"/>
                          <a:cs typeface="Times New Roman"/>
                        </a:rPr>
                        <a:t>Проведение обучения требованиям ОТ с использованием дистанционных технологий теперь </a:t>
                      </a:r>
                      <a:r>
                        <a:rPr kumimoji="0" lang="ru-RU" sz="1800" b="1" i="0" u="none" strike="noStrike" kern="1200" cap="none" spc="0" normalizeH="0" baseline="0" noProof="0" dirty="0" smtClean="0">
                          <a:ln>
                            <a:noFill/>
                          </a:ln>
                          <a:solidFill>
                            <a:srgbClr val="000000"/>
                          </a:solidFill>
                          <a:effectLst/>
                          <a:uLnTx/>
                          <a:uFillTx/>
                          <a:latin typeface="Times New Roman"/>
                          <a:ea typeface="Times New Roman"/>
                          <a:cs typeface="Times New Roman"/>
                        </a:rPr>
                        <a:t>не допускается в части практических занятий</a:t>
                      </a:r>
                      <a:r>
                        <a:rPr kumimoji="0" lang="ru-RU" sz="1800" b="1" i="0" u="none" strike="noStrike" kern="1200" cap="none" spc="0" normalizeH="0" baseline="0" noProof="0" dirty="0" smtClean="0">
                          <a:ln>
                            <a:noFill/>
                          </a:ln>
                          <a:solidFill>
                            <a:prstClr val="black"/>
                          </a:solidFill>
                          <a:effectLst/>
                          <a:uLnTx/>
                          <a:uFillTx/>
                          <a:latin typeface="Times New Roman"/>
                          <a:ea typeface="Times New Roman"/>
                          <a:cs typeface="Times New Roman"/>
                        </a:rPr>
                        <a:t> по формированию умений и навыков оказания ППП и использования (применения) СИЗ, а также практических занятий на учебно-тренировочных полигонах и тренажерах</a:t>
                      </a:r>
                      <a:endParaRPr kumimoji="0" lang="ru-RU" sz="1800" b="1" i="0" u="none" strike="noStrike" kern="1200" cap="none" spc="0" normalizeH="0" baseline="0" noProof="0" dirty="0" smtClean="0">
                        <a:ln>
                          <a:noFill/>
                        </a:ln>
                        <a:solidFill>
                          <a:prstClr val="black"/>
                        </a:solidFill>
                        <a:effectLst/>
                        <a:uLnTx/>
                        <a:uFillTx/>
                        <a:latin typeface="Times New Roman CYR"/>
                        <a:ea typeface="Times New Roman"/>
                        <a:cs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ru-RU" sz="1600" b="1" i="0" u="none" strike="noStrike" kern="1200" cap="none" spc="0" normalizeH="0" baseline="0" noProof="0" dirty="0">
                        <a:ln>
                          <a:noFill/>
                        </a:ln>
                        <a:solidFill>
                          <a:prstClr val="black"/>
                        </a:solidFill>
                        <a:effectLst/>
                        <a:uLnTx/>
                        <a:uFillTx/>
                        <a:latin typeface="Times New Roman CYR"/>
                        <a:ea typeface="Times New Roman"/>
                        <a:cs typeface="Times New Roman"/>
                      </a:endParaRPr>
                    </a:p>
                  </a:txBody>
                  <a:tcPr>
                    <a:solidFill>
                      <a:schemeClr val="bg2"/>
                    </a:solid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ru-RU" sz="1800" b="1" i="0" u="none" strike="noStrike" kern="1200" cap="none" spc="0" normalizeH="0" baseline="0" noProof="0" dirty="0" smtClean="0">
                        <a:ln>
                          <a:noFill/>
                        </a:ln>
                        <a:solidFill>
                          <a:prstClr val="black"/>
                        </a:solidFill>
                        <a:effectLst/>
                        <a:uLnTx/>
                        <a:uFillTx/>
                        <a:latin typeface="Times New Roman"/>
                        <a:ea typeface="Times New Roman"/>
                        <a:cs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prstClr val="black"/>
                          </a:solidFill>
                          <a:effectLst/>
                          <a:uLnTx/>
                          <a:uFillTx/>
                          <a:latin typeface="Times New Roman"/>
                          <a:ea typeface="Times New Roman"/>
                          <a:cs typeface="Times New Roman"/>
                        </a:rPr>
                        <a:t>Необходимо актуализировать ЛНА, программы обучения</a:t>
                      </a:r>
                      <a:endParaRPr kumimoji="0" lang="ru-RU" sz="1800" b="1" i="0" u="none" strike="noStrike" kern="1200" cap="none" spc="0" normalizeH="0" baseline="0" noProof="0" dirty="0" smtClean="0">
                        <a:ln>
                          <a:noFill/>
                        </a:ln>
                        <a:solidFill>
                          <a:prstClr val="black"/>
                        </a:solidFill>
                        <a:effectLst/>
                        <a:uLnTx/>
                        <a:uFillTx/>
                        <a:latin typeface="Times New Roman CYR"/>
                        <a:ea typeface="Times New Roman"/>
                        <a:cs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ru-RU" sz="1400" b="1" i="0" u="none" strike="noStrike" kern="1200" cap="none" spc="0" normalizeH="0" baseline="0" noProof="0" dirty="0">
                        <a:ln>
                          <a:noFill/>
                        </a:ln>
                        <a:solidFill>
                          <a:prstClr val="black"/>
                        </a:solidFill>
                        <a:effectLst/>
                        <a:uLnTx/>
                        <a:uFillTx/>
                        <a:latin typeface="Times New Roman CYR"/>
                        <a:ea typeface="Times New Roman"/>
                        <a:cs typeface="Times New Roman"/>
                      </a:endParaRPr>
                    </a:p>
                  </a:txBody>
                  <a:tcPr>
                    <a:solidFill>
                      <a:schemeClr val="bg2"/>
                    </a:solidFill>
                  </a:tcPr>
                </a:tc>
              </a:tr>
            </a:tbl>
          </a:graphicData>
        </a:graphic>
      </p:graphicFrame>
      <p:sp>
        <p:nvSpPr>
          <p:cNvPr id="3" name="Прямоугольник 2"/>
          <p:cNvSpPr/>
          <p:nvPr/>
        </p:nvSpPr>
        <p:spPr>
          <a:xfrm>
            <a:off x="251520" y="-27559"/>
            <a:ext cx="4536504" cy="1331134"/>
          </a:xfrm>
          <a:prstGeom prst="rect">
            <a:avLst/>
          </a:prstGeom>
        </p:spPr>
        <p:txBody>
          <a:bodyPr wrap="square">
            <a:spAutoFit/>
          </a:bodyPr>
          <a:lstStyle/>
          <a:p>
            <a:pPr lvl="0">
              <a:lnSpc>
                <a:spcPct val="115000"/>
              </a:lnSpc>
            </a:pPr>
            <a:endParaRPr lang="ru-RU" sz="1400" b="1" dirty="0" smtClean="0">
              <a:solidFill>
                <a:prstClr val="black"/>
              </a:solidFill>
              <a:latin typeface="Times New Roman"/>
              <a:ea typeface="Times New Roman"/>
              <a:cs typeface="Times New Roman"/>
            </a:endParaRPr>
          </a:p>
          <a:p>
            <a:pPr lvl="0">
              <a:lnSpc>
                <a:spcPct val="115000"/>
              </a:lnSpc>
            </a:pPr>
            <a:endParaRPr lang="ru-RU" sz="1400" b="1" dirty="0">
              <a:solidFill>
                <a:prstClr val="black"/>
              </a:solidFill>
              <a:latin typeface="Times New Roman"/>
              <a:ea typeface="Times New Roman"/>
              <a:cs typeface="Times New Roman"/>
            </a:endParaRPr>
          </a:p>
          <a:p>
            <a:pPr lvl="0">
              <a:lnSpc>
                <a:spcPct val="115000"/>
              </a:lnSpc>
            </a:pPr>
            <a:endParaRPr lang="ru-RU" sz="1400" b="1" dirty="0" smtClean="0">
              <a:solidFill>
                <a:prstClr val="black"/>
              </a:solidFill>
              <a:latin typeface="Times New Roman"/>
              <a:ea typeface="Times New Roman"/>
              <a:cs typeface="Times New Roman"/>
            </a:endParaRPr>
          </a:p>
          <a:p>
            <a:pPr lvl="0">
              <a:lnSpc>
                <a:spcPct val="115000"/>
              </a:lnSpc>
            </a:pPr>
            <a:endParaRPr lang="ru-RU" sz="1400" b="1" dirty="0">
              <a:solidFill>
                <a:prstClr val="black"/>
              </a:solidFill>
              <a:latin typeface="Times New Roman"/>
              <a:ea typeface="Times New Roman"/>
              <a:cs typeface="Times New Roman"/>
            </a:endParaRPr>
          </a:p>
          <a:p>
            <a:pPr lvl="0">
              <a:lnSpc>
                <a:spcPct val="115000"/>
              </a:lnSpc>
            </a:pPr>
            <a:endParaRPr lang="ru-RU" sz="1400" b="1" dirty="0" smtClean="0">
              <a:solidFill>
                <a:prstClr val="black"/>
              </a:solidFill>
              <a:latin typeface="Times New Roman"/>
              <a:ea typeface="Times New Roman"/>
              <a:cs typeface="Times New Roman"/>
            </a:endParaRPr>
          </a:p>
        </p:txBody>
      </p:sp>
    </p:spTree>
    <p:extLst>
      <p:ext uri="{BB962C8B-B14F-4D97-AF65-F5344CB8AC3E}">
        <p14:creationId xmlns:p14="http://schemas.microsoft.com/office/powerpoint/2010/main" val="6150075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719308762"/>
              </p:ext>
            </p:extLst>
          </p:nvPr>
        </p:nvGraphicFramePr>
        <p:xfrm>
          <a:off x="251520" y="1916832"/>
          <a:ext cx="8712968" cy="5013176"/>
        </p:xfrm>
        <a:graphic>
          <a:graphicData uri="http://schemas.openxmlformats.org/drawingml/2006/table">
            <a:tbl>
              <a:tblPr firstRow="1" bandRow="1">
                <a:tableStyleId>{5C22544A-7EE6-4342-B048-85BDC9FD1C3A}</a:tableStyleId>
              </a:tblPr>
              <a:tblGrid>
                <a:gridCol w="4356484"/>
                <a:gridCol w="4356484"/>
              </a:tblGrid>
              <a:tr h="5013176">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prstClr val="black"/>
                          </a:solidFill>
                          <a:effectLst/>
                          <a:uLnTx/>
                          <a:uFillTx/>
                          <a:latin typeface="Times New Roman"/>
                          <a:ea typeface="Times New Roman"/>
                          <a:cs typeface="Times New Roman"/>
                        </a:rPr>
                        <a:t>П. 91</a:t>
                      </a: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prstClr val="black"/>
                          </a:solidFill>
                          <a:effectLst/>
                          <a:uLnTx/>
                          <a:uFillTx/>
                          <a:latin typeface="Times New Roman"/>
                          <a:ea typeface="Times New Roman"/>
                          <a:cs typeface="Times New Roman"/>
                        </a:rPr>
                        <a:t>Результаты проверки знания после завершения обучения требованиям ОТ, по оказанию ППП, по использованию (применению) СИЗ оформляются протоколом проверки знания требований охраны труда </a:t>
                      </a:r>
                      <a:r>
                        <a:rPr kumimoji="0" lang="ru-RU" sz="1800" b="1" i="0" u="none" strike="noStrike" kern="1200" cap="none" spc="0" normalizeH="0" baseline="0" noProof="0" dirty="0" smtClean="0">
                          <a:ln>
                            <a:noFill/>
                          </a:ln>
                          <a:solidFill>
                            <a:srgbClr val="000000"/>
                          </a:solidFill>
                          <a:effectLst/>
                          <a:uLnTx/>
                          <a:uFillTx/>
                          <a:latin typeface="Times New Roman"/>
                          <a:ea typeface="Times New Roman"/>
                          <a:cs typeface="Times New Roman"/>
                        </a:rPr>
                        <a:t>не только в обучающей организации, но и у работодателя</a:t>
                      </a:r>
                      <a:endParaRPr kumimoji="0" lang="ru-RU" sz="1800" b="1" i="0" u="none" strike="noStrike" kern="1200" cap="none" spc="0" normalizeH="0" baseline="0" noProof="0" dirty="0" smtClean="0">
                        <a:ln>
                          <a:noFill/>
                        </a:ln>
                        <a:solidFill>
                          <a:prstClr val="black"/>
                        </a:solidFill>
                        <a:effectLst/>
                        <a:uLnTx/>
                        <a:uFillTx/>
                        <a:latin typeface="Times New Roman CYR"/>
                        <a:ea typeface="Times New Roman"/>
                        <a:cs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ru-RU" sz="1600" b="1" i="0" u="none" strike="noStrike" kern="1200" cap="none" spc="0" normalizeH="0" baseline="0" noProof="0" dirty="0">
                        <a:ln>
                          <a:noFill/>
                        </a:ln>
                        <a:solidFill>
                          <a:prstClr val="black"/>
                        </a:solidFill>
                        <a:effectLst/>
                        <a:uLnTx/>
                        <a:uFillTx/>
                        <a:latin typeface="Times New Roman CYR"/>
                        <a:ea typeface="Times New Roman"/>
                        <a:cs typeface="Times New Roman"/>
                      </a:endParaRPr>
                    </a:p>
                  </a:txBody>
                  <a:tcPr>
                    <a:solidFill>
                      <a:schemeClr val="bg2"/>
                    </a:solid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ru-RU" sz="1800" b="1" i="0" u="none" strike="noStrike" kern="1200" cap="none" spc="0" normalizeH="0" baseline="0" noProof="0" dirty="0" smtClean="0">
                        <a:ln>
                          <a:noFill/>
                        </a:ln>
                        <a:solidFill>
                          <a:prstClr val="black"/>
                        </a:solidFill>
                        <a:effectLst/>
                        <a:uLnTx/>
                        <a:uFillTx/>
                        <a:latin typeface="Times New Roman"/>
                        <a:ea typeface="Times New Roman"/>
                        <a:cs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prstClr val="black"/>
                          </a:solidFill>
                          <a:effectLst/>
                          <a:uLnTx/>
                          <a:uFillTx/>
                          <a:latin typeface="Times New Roman"/>
                          <a:ea typeface="Times New Roman"/>
                          <a:cs typeface="Times New Roman"/>
                        </a:rPr>
                        <a:t>Внести корректировки в ЛНА и оформлять протоколы проверки знаний</a:t>
                      </a:r>
                      <a:endParaRPr kumimoji="0" lang="ru-RU" sz="1800" b="1" i="0" u="none" strike="noStrike" kern="1200" cap="none" spc="0" normalizeH="0" baseline="0" noProof="0" dirty="0" smtClean="0">
                        <a:ln>
                          <a:noFill/>
                        </a:ln>
                        <a:solidFill>
                          <a:prstClr val="black"/>
                        </a:solidFill>
                        <a:effectLst/>
                        <a:uLnTx/>
                        <a:uFillTx/>
                        <a:latin typeface="Times New Roman CYR"/>
                        <a:ea typeface="Times New Roman"/>
                        <a:cs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ru-RU" sz="1400" b="1" i="0" u="none" strike="noStrike" kern="1200" cap="none" spc="0" normalizeH="0" baseline="0" noProof="0" dirty="0">
                        <a:ln>
                          <a:noFill/>
                        </a:ln>
                        <a:solidFill>
                          <a:prstClr val="black"/>
                        </a:solidFill>
                        <a:effectLst/>
                        <a:uLnTx/>
                        <a:uFillTx/>
                        <a:latin typeface="Times New Roman CYR"/>
                        <a:ea typeface="Times New Roman"/>
                        <a:cs typeface="Times New Roman"/>
                      </a:endParaRPr>
                    </a:p>
                  </a:txBody>
                  <a:tcPr>
                    <a:solidFill>
                      <a:schemeClr val="bg2"/>
                    </a:solidFill>
                  </a:tcPr>
                </a:tc>
              </a:tr>
            </a:tbl>
          </a:graphicData>
        </a:graphic>
      </p:graphicFrame>
      <p:sp>
        <p:nvSpPr>
          <p:cNvPr id="3" name="Прямоугольник 2"/>
          <p:cNvSpPr/>
          <p:nvPr/>
        </p:nvSpPr>
        <p:spPr>
          <a:xfrm>
            <a:off x="251520" y="-27559"/>
            <a:ext cx="4536504" cy="1331134"/>
          </a:xfrm>
          <a:prstGeom prst="rect">
            <a:avLst/>
          </a:prstGeom>
        </p:spPr>
        <p:txBody>
          <a:bodyPr wrap="square">
            <a:spAutoFit/>
          </a:bodyPr>
          <a:lstStyle/>
          <a:p>
            <a:pPr lvl="0">
              <a:lnSpc>
                <a:spcPct val="115000"/>
              </a:lnSpc>
            </a:pPr>
            <a:endParaRPr lang="ru-RU" sz="1400" b="1" dirty="0" smtClean="0">
              <a:solidFill>
                <a:prstClr val="black"/>
              </a:solidFill>
              <a:latin typeface="Times New Roman"/>
              <a:ea typeface="Times New Roman"/>
              <a:cs typeface="Times New Roman"/>
            </a:endParaRPr>
          </a:p>
          <a:p>
            <a:pPr lvl="0">
              <a:lnSpc>
                <a:spcPct val="115000"/>
              </a:lnSpc>
            </a:pPr>
            <a:endParaRPr lang="ru-RU" sz="1400" b="1" dirty="0">
              <a:solidFill>
                <a:prstClr val="black"/>
              </a:solidFill>
              <a:latin typeface="Times New Roman"/>
              <a:ea typeface="Times New Roman"/>
              <a:cs typeface="Times New Roman"/>
            </a:endParaRPr>
          </a:p>
          <a:p>
            <a:pPr lvl="0">
              <a:lnSpc>
                <a:spcPct val="115000"/>
              </a:lnSpc>
            </a:pPr>
            <a:endParaRPr lang="ru-RU" sz="1400" b="1" dirty="0" smtClean="0">
              <a:solidFill>
                <a:prstClr val="black"/>
              </a:solidFill>
              <a:latin typeface="Times New Roman"/>
              <a:ea typeface="Times New Roman"/>
              <a:cs typeface="Times New Roman"/>
            </a:endParaRPr>
          </a:p>
          <a:p>
            <a:pPr lvl="0">
              <a:lnSpc>
                <a:spcPct val="115000"/>
              </a:lnSpc>
            </a:pPr>
            <a:endParaRPr lang="ru-RU" sz="1400" b="1" dirty="0">
              <a:solidFill>
                <a:prstClr val="black"/>
              </a:solidFill>
              <a:latin typeface="Times New Roman"/>
              <a:ea typeface="Times New Roman"/>
              <a:cs typeface="Times New Roman"/>
            </a:endParaRPr>
          </a:p>
          <a:p>
            <a:pPr lvl="0">
              <a:lnSpc>
                <a:spcPct val="115000"/>
              </a:lnSpc>
            </a:pPr>
            <a:endParaRPr lang="ru-RU" sz="1400" b="1" dirty="0" smtClean="0">
              <a:solidFill>
                <a:prstClr val="black"/>
              </a:solidFill>
              <a:latin typeface="Times New Roman"/>
              <a:ea typeface="Times New Roman"/>
              <a:cs typeface="Times New Roman"/>
            </a:endParaRPr>
          </a:p>
        </p:txBody>
      </p:sp>
    </p:spTree>
    <p:extLst>
      <p:ext uri="{BB962C8B-B14F-4D97-AF65-F5344CB8AC3E}">
        <p14:creationId xmlns:p14="http://schemas.microsoft.com/office/powerpoint/2010/main" val="39066821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870395764"/>
              </p:ext>
            </p:extLst>
          </p:nvPr>
        </p:nvGraphicFramePr>
        <p:xfrm>
          <a:off x="251520" y="1916832"/>
          <a:ext cx="8712968" cy="4941168"/>
        </p:xfrm>
        <a:graphic>
          <a:graphicData uri="http://schemas.openxmlformats.org/drawingml/2006/table">
            <a:tbl>
              <a:tblPr firstRow="1" bandRow="1">
                <a:tableStyleId>{5C22544A-7EE6-4342-B048-85BDC9FD1C3A}</a:tableStyleId>
              </a:tblPr>
              <a:tblGrid>
                <a:gridCol w="4356484"/>
                <a:gridCol w="4356484"/>
              </a:tblGrid>
              <a:tr h="4941168">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2000" b="1" i="0" u="none" strike="noStrike" kern="1200" cap="none" spc="0" normalizeH="0" baseline="0" noProof="0" dirty="0" err="1" smtClean="0">
                          <a:ln>
                            <a:noFill/>
                          </a:ln>
                          <a:solidFill>
                            <a:prstClr val="black"/>
                          </a:solidFill>
                          <a:effectLst/>
                          <a:uLnTx/>
                          <a:uFillTx/>
                          <a:latin typeface="Times New Roman"/>
                          <a:ea typeface="Times New Roman"/>
                          <a:cs typeface="Times New Roman"/>
                        </a:rPr>
                        <a:t>Пп</a:t>
                      </a:r>
                      <a:r>
                        <a:rPr kumimoji="0" lang="ru-RU" sz="2000" b="1" i="0" u="none" strike="noStrike" kern="1200" cap="none" spc="0" normalizeH="0" baseline="0" noProof="0" dirty="0" smtClean="0">
                          <a:ln>
                            <a:noFill/>
                          </a:ln>
                          <a:solidFill>
                            <a:prstClr val="black"/>
                          </a:solidFill>
                          <a:effectLst/>
                          <a:uLnTx/>
                          <a:uFillTx/>
                          <a:latin typeface="Times New Roman"/>
                          <a:ea typeface="Times New Roman"/>
                          <a:cs typeface="Times New Roman"/>
                        </a:rPr>
                        <a:t>. «з» п. 92</a:t>
                      </a: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2000" b="1" i="0" u="none" strike="noStrike" kern="1200" cap="none" spc="0" normalizeH="0" baseline="0" noProof="0" dirty="0" smtClean="0">
                          <a:ln>
                            <a:noFill/>
                          </a:ln>
                          <a:solidFill>
                            <a:prstClr val="black"/>
                          </a:solidFill>
                          <a:effectLst/>
                          <a:uLnTx/>
                          <a:uFillTx/>
                          <a:latin typeface="Times New Roman"/>
                          <a:ea typeface="Times New Roman"/>
                          <a:cs typeface="Times New Roman"/>
                        </a:rPr>
                        <a:t>Регистрационный номер записи о прохождении проверки знания требований ОТ в </a:t>
                      </a:r>
                      <a:r>
                        <a:rPr kumimoji="0" lang="ru-RU" sz="2000" b="1" i="0" u="none" strike="noStrike" kern="1200" cap="none" spc="0" normalizeH="0" baseline="0" noProof="0" dirty="0" smtClean="0">
                          <a:ln>
                            <a:noFill/>
                          </a:ln>
                          <a:solidFill>
                            <a:srgbClr val="000000"/>
                          </a:solidFill>
                          <a:effectLst/>
                          <a:uLnTx/>
                          <a:uFillTx/>
                          <a:latin typeface="Times New Roman"/>
                          <a:ea typeface="Times New Roman"/>
                          <a:cs typeface="Times New Roman"/>
                        </a:rPr>
                        <a:t>реестре обученных лиц</a:t>
                      </a:r>
                      <a:r>
                        <a:rPr kumimoji="0" lang="ru-RU" sz="2000" b="1" i="0" u="none" strike="noStrike" kern="1200" cap="none" spc="0" normalizeH="0" baseline="0" noProof="0" dirty="0" smtClean="0">
                          <a:ln>
                            <a:noFill/>
                          </a:ln>
                          <a:solidFill>
                            <a:prstClr val="black"/>
                          </a:solidFill>
                          <a:effectLst/>
                          <a:uLnTx/>
                          <a:uFillTx/>
                          <a:latin typeface="Times New Roman"/>
                          <a:ea typeface="Times New Roman"/>
                          <a:cs typeface="Times New Roman"/>
                        </a:rPr>
                        <a:t> должен быть непосредственно указан в протоколе проверки знания либо содержаться в выписке из реестра обученных лиц, подписанной </a:t>
                      </a:r>
                      <a:r>
                        <a:rPr kumimoji="0" lang="ru-RU" sz="2000" b="1" i="0" u="none" strike="noStrike" kern="1200" cap="none" spc="0" normalizeH="0" baseline="0" noProof="0" dirty="0" smtClean="0">
                          <a:ln>
                            <a:noFill/>
                          </a:ln>
                          <a:solidFill>
                            <a:srgbClr val="000000"/>
                          </a:solidFill>
                          <a:effectLst/>
                          <a:uLnTx/>
                          <a:uFillTx/>
                          <a:latin typeface="Times New Roman"/>
                          <a:ea typeface="Times New Roman"/>
                          <a:cs typeface="Times New Roman"/>
                        </a:rPr>
                        <a:t>электронной подписью</a:t>
                      </a:r>
                      <a:r>
                        <a:rPr kumimoji="0" lang="ru-RU" sz="2000" b="1" i="0" u="none" strike="noStrike" kern="1200" cap="none" spc="0" normalizeH="0" baseline="0" noProof="0" dirty="0" smtClean="0">
                          <a:ln>
                            <a:noFill/>
                          </a:ln>
                          <a:solidFill>
                            <a:prstClr val="black"/>
                          </a:solidFill>
                          <a:effectLst/>
                          <a:uLnTx/>
                          <a:uFillTx/>
                          <a:latin typeface="Times New Roman"/>
                          <a:ea typeface="Times New Roman"/>
                          <a:cs typeface="Times New Roman"/>
                        </a:rPr>
                        <a:t> посредством ФГИС СОУТ, в качестве приложения к указанному протоколу</a:t>
                      </a:r>
                      <a:endParaRPr kumimoji="0" lang="ru-RU" sz="2000" b="1" i="0" u="none" strike="noStrike" kern="1200" cap="none" spc="0" normalizeH="0" baseline="0" noProof="0" dirty="0" smtClean="0">
                        <a:ln>
                          <a:noFill/>
                        </a:ln>
                        <a:solidFill>
                          <a:prstClr val="black"/>
                        </a:solidFill>
                        <a:effectLst/>
                        <a:uLnTx/>
                        <a:uFillTx/>
                        <a:latin typeface="Times New Roman CYR"/>
                        <a:ea typeface="Times New Roman"/>
                        <a:cs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ru-RU" sz="1600" b="1" i="0" u="none" strike="noStrike" kern="1200" cap="none" spc="0" normalizeH="0" baseline="0" noProof="0" dirty="0">
                        <a:ln>
                          <a:noFill/>
                        </a:ln>
                        <a:solidFill>
                          <a:prstClr val="black"/>
                        </a:solidFill>
                        <a:effectLst/>
                        <a:uLnTx/>
                        <a:uFillTx/>
                        <a:latin typeface="Times New Roman CYR"/>
                        <a:ea typeface="Times New Roman"/>
                        <a:cs typeface="Times New Roman"/>
                      </a:endParaRPr>
                    </a:p>
                  </a:txBody>
                  <a:tcPr>
                    <a:solidFill>
                      <a:schemeClr val="bg2"/>
                    </a:solid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ru-RU" sz="2000" b="1" i="0" u="none" strike="noStrike" kern="1200" cap="none" spc="0" normalizeH="0" baseline="0" noProof="0" dirty="0" smtClean="0">
                        <a:ln>
                          <a:noFill/>
                        </a:ln>
                        <a:solidFill>
                          <a:prstClr val="black"/>
                        </a:solidFill>
                        <a:effectLst/>
                        <a:uLnTx/>
                        <a:uFillTx/>
                        <a:latin typeface="Times New Roman"/>
                        <a:ea typeface="Times New Roman"/>
                        <a:cs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2000" b="1" i="0" u="none" strike="noStrike" kern="1200" cap="none" spc="0" normalizeH="0" baseline="0" noProof="0" dirty="0" smtClean="0">
                          <a:ln>
                            <a:noFill/>
                          </a:ln>
                          <a:solidFill>
                            <a:prstClr val="black"/>
                          </a:solidFill>
                          <a:effectLst/>
                          <a:uLnTx/>
                          <a:uFillTx/>
                          <a:latin typeface="Times New Roman"/>
                          <a:ea typeface="Times New Roman"/>
                          <a:cs typeface="Times New Roman"/>
                        </a:rPr>
                        <a:t>Важное изменение.</a:t>
                      </a:r>
                      <a:endParaRPr kumimoji="0" lang="ru-RU" sz="2000" b="1" i="0" u="none" strike="noStrike" kern="1200" cap="none" spc="0" normalizeH="0" baseline="0" noProof="0" dirty="0" smtClean="0">
                        <a:ln>
                          <a:noFill/>
                        </a:ln>
                        <a:solidFill>
                          <a:prstClr val="black"/>
                        </a:solidFill>
                        <a:effectLst/>
                        <a:uLnTx/>
                        <a:uFillTx/>
                        <a:latin typeface="Times New Roman CYR"/>
                        <a:ea typeface="Times New Roman"/>
                        <a:cs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2000" b="1" i="0" u="none" strike="noStrike" kern="1200" cap="none" spc="0" normalizeH="0" baseline="0" noProof="0" dirty="0" smtClean="0">
                          <a:ln>
                            <a:noFill/>
                          </a:ln>
                          <a:solidFill>
                            <a:prstClr val="black"/>
                          </a:solidFill>
                          <a:effectLst/>
                          <a:uLnTx/>
                          <a:uFillTx/>
                          <a:latin typeface="Times New Roman"/>
                          <a:ea typeface="Times New Roman"/>
                          <a:cs typeface="Times New Roman"/>
                        </a:rPr>
                        <a:t>Необходимо ему следовать и откорректировать ЛНА в этой части.</a:t>
                      </a:r>
                      <a:endParaRPr kumimoji="0" lang="ru-RU" sz="2000" b="1" i="0" u="none" strike="noStrike" kern="1200" cap="none" spc="0" normalizeH="0" baseline="0" noProof="0" dirty="0">
                        <a:ln>
                          <a:noFill/>
                        </a:ln>
                        <a:solidFill>
                          <a:prstClr val="black"/>
                        </a:solidFill>
                        <a:effectLst/>
                        <a:uLnTx/>
                        <a:uFillTx/>
                        <a:latin typeface="Times New Roman CYR"/>
                        <a:ea typeface="Times New Roman"/>
                        <a:cs typeface="Times New Roman"/>
                      </a:endParaRPr>
                    </a:p>
                  </a:txBody>
                  <a:tcPr>
                    <a:solidFill>
                      <a:schemeClr val="bg2"/>
                    </a:solidFill>
                  </a:tcPr>
                </a:tc>
              </a:tr>
            </a:tbl>
          </a:graphicData>
        </a:graphic>
      </p:graphicFrame>
      <p:sp>
        <p:nvSpPr>
          <p:cNvPr id="3" name="Прямоугольник 2"/>
          <p:cNvSpPr/>
          <p:nvPr/>
        </p:nvSpPr>
        <p:spPr>
          <a:xfrm>
            <a:off x="251520" y="-27559"/>
            <a:ext cx="4536504" cy="1331134"/>
          </a:xfrm>
          <a:prstGeom prst="rect">
            <a:avLst/>
          </a:prstGeom>
        </p:spPr>
        <p:txBody>
          <a:bodyPr wrap="square">
            <a:spAutoFit/>
          </a:bodyPr>
          <a:lstStyle/>
          <a:p>
            <a:pPr lvl="0">
              <a:lnSpc>
                <a:spcPct val="115000"/>
              </a:lnSpc>
            </a:pPr>
            <a:endParaRPr lang="ru-RU" sz="1400" b="1" dirty="0" smtClean="0">
              <a:solidFill>
                <a:prstClr val="black"/>
              </a:solidFill>
              <a:latin typeface="Times New Roman"/>
              <a:ea typeface="Times New Roman"/>
              <a:cs typeface="Times New Roman"/>
            </a:endParaRPr>
          </a:p>
          <a:p>
            <a:pPr lvl="0">
              <a:lnSpc>
                <a:spcPct val="115000"/>
              </a:lnSpc>
            </a:pPr>
            <a:endParaRPr lang="ru-RU" sz="1400" b="1" dirty="0">
              <a:solidFill>
                <a:prstClr val="black"/>
              </a:solidFill>
              <a:latin typeface="Times New Roman"/>
              <a:ea typeface="Times New Roman"/>
              <a:cs typeface="Times New Roman"/>
            </a:endParaRPr>
          </a:p>
          <a:p>
            <a:pPr lvl="0">
              <a:lnSpc>
                <a:spcPct val="115000"/>
              </a:lnSpc>
            </a:pPr>
            <a:endParaRPr lang="ru-RU" sz="1400" b="1" dirty="0" smtClean="0">
              <a:solidFill>
                <a:prstClr val="black"/>
              </a:solidFill>
              <a:latin typeface="Times New Roman"/>
              <a:ea typeface="Times New Roman"/>
              <a:cs typeface="Times New Roman"/>
            </a:endParaRPr>
          </a:p>
          <a:p>
            <a:pPr lvl="0">
              <a:lnSpc>
                <a:spcPct val="115000"/>
              </a:lnSpc>
            </a:pPr>
            <a:endParaRPr lang="ru-RU" sz="1400" b="1" dirty="0">
              <a:solidFill>
                <a:prstClr val="black"/>
              </a:solidFill>
              <a:latin typeface="Times New Roman"/>
              <a:ea typeface="Times New Roman"/>
              <a:cs typeface="Times New Roman"/>
            </a:endParaRPr>
          </a:p>
          <a:p>
            <a:pPr lvl="0">
              <a:lnSpc>
                <a:spcPct val="115000"/>
              </a:lnSpc>
            </a:pPr>
            <a:endParaRPr lang="ru-RU" sz="1400" b="1" dirty="0" smtClean="0">
              <a:solidFill>
                <a:prstClr val="black"/>
              </a:solidFill>
              <a:latin typeface="Times New Roman"/>
              <a:ea typeface="Times New Roman"/>
              <a:cs typeface="Times New Roman"/>
            </a:endParaRPr>
          </a:p>
        </p:txBody>
      </p:sp>
    </p:spTree>
    <p:extLst>
      <p:ext uri="{BB962C8B-B14F-4D97-AF65-F5344CB8AC3E}">
        <p14:creationId xmlns:p14="http://schemas.microsoft.com/office/powerpoint/2010/main" val="8010895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87113471"/>
              </p:ext>
            </p:extLst>
          </p:nvPr>
        </p:nvGraphicFramePr>
        <p:xfrm>
          <a:off x="683568" y="1052736"/>
          <a:ext cx="8064896" cy="6155436"/>
        </p:xfrm>
        <a:graphic>
          <a:graphicData uri="http://schemas.openxmlformats.org/drawingml/2006/table">
            <a:tbl>
              <a:tblPr firstRow="1" bandRow="1">
                <a:tableStyleId>{5C22544A-7EE6-4342-B048-85BDC9FD1C3A}</a:tableStyleId>
              </a:tblPr>
              <a:tblGrid>
                <a:gridCol w="4047330"/>
                <a:gridCol w="4017566"/>
              </a:tblGrid>
              <a:tr h="5661712">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ru-RU" sz="2000" b="1" i="0" u="none" strike="noStrike" kern="1200" cap="none" spc="0" normalizeH="0" baseline="0" noProof="0" dirty="0" smtClean="0">
                        <a:ln>
                          <a:noFill/>
                        </a:ln>
                        <a:solidFill>
                          <a:prstClr val="black"/>
                        </a:solidFill>
                        <a:effectLst/>
                        <a:uLnTx/>
                        <a:uFillTx/>
                        <a:latin typeface="Times New Roman"/>
                        <a:ea typeface="Times New Roman"/>
                        <a:cs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ru-RU" sz="2000" b="1" i="0" u="none" strike="noStrike" kern="1200" cap="none" spc="0" normalizeH="0" baseline="0" noProof="0" dirty="0" smtClean="0">
                        <a:ln>
                          <a:noFill/>
                        </a:ln>
                        <a:solidFill>
                          <a:prstClr val="black"/>
                        </a:solidFill>
                        <a:effectLst/>
                        <a:uLnTx/>
                        <a:uFillTx/>
                        <a:latin typeface="Times New Roman"/>
                        <a:ea typeface="Times New Roman"/>
                        <a:cs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2000" b="1" i="0" u="none" strike="noStrike" kern="1200" cap="none" spc="0" normalizeH="0" baseline="0" noProof="0" smtClean="0">
                          <a:ln>
                            <a:noFill/>
                          </a:ln>
                          <a:solidFill>
                            <a:prstClr val="black"/>
                          </a:solidFill>
                          <a:effectLst/>
                          <a:uLnTx/>
                          <a:uFillTx/>
                          <a:latin typeface="Times New Roman"/>
                          <a:ea typeface="Times New Roman"/>
                          <a:cs typeface="Times New Roman"/>
                        </a:rPr>
                        <a:t>П</a:t>
                      </a:r>
                      <a:r>
                        <a:rPr kumimoji="0" lang="ru-RU" sz="2000" b="1" i="0" u="none" strike="noStrike" kern="1200" cap="none" spc="0" normalizeH="0" baseline="0" noProof="0" dirty="0" smtClean="0">
                          <a:ln>
                            <a:noFill/>
                          </a:ln>
                          <a:solidFill>
                            <a:prstClr val="black"/>
                          </a:solidFill>
                          <a:effectLst/>
                          <a:uLnTx/>
                          <a:uFillTx/>
                          <a:latin typeface="Times New Roman"/>
                          <a:ea typeface="Times New Roman"/>
                          <a:cs typeface="Times New Roman"/>
                        </a:rPr>
                        <a:t>. 94</a:t>
                      </a: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prstClr val="black"/>
                          </a:solidFill>
                          <a:effectLst/>
                          <a:uLnTx/>
                          <a:uFillTx/>
                          <a:latin typeface="Times New Roman"/>
                          <a:ea typeface="Times New Roman"/>
                          <a:cs typeface="Times New Roman"/>
                        </a:rPr>
                        <a:t>Расширены права работника и работодателя по запросу протокола проверки знаний: по запросу работника работодателем, обучающей организацией (ИП), предоставляется протокол (выписка из протокола) проверки знания требований ОТ на бумажном носителе. По запросу работодателя организацией или ИП, оказывающими услуги по обучению, предоставляется протокол (выписка из протокола) проверки знания требований ОТ работников его организации.</a:t>
                      </a:r>
                      <a:endParaRPr kumimoji="0" lang="ru-RU" sz="1800" b="1" i="0" u="none" strike="noStrike" kern="1200" cap="none" spc="0" normalizeH="0" baseline="0" noProof="0" dirty="0" smtClean="0">
                        <a:ln>
                          <a:noFill/>
                        </a:ln>
                        <a:solidFill>
                          <a:prstClr val="black"/>
                        </a:solidFill>
                        <a:effectLst/>
                        <a:uLnTx/>
                        <a:uFillTx/>
                        <a:latin typeface="Times New Roman CYR"/>
                        <a:ea typeface="Times New Roman"/>
                        <a:cs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ru-RU" sz="1600" b="1" i="0" u="none" strike="noStrike" kern="1200" cap="none" spc="0" normalizeH="0" baseline="0" noProof="0" dirty="0">
                        <a:ln>
                          <a:noFill/>
                        </a:ln>
                        <a:solidFill>
                          <a:prstClr val="black"/>
                        </a:solidFill>
                        <a:effectLst/>
                        <a:uLnTx/>
                        <a:uFillTx/>
                        <a:latin typeface="Times New Roman CYR"/>
                        <a:ea typeface="Times New Roman"/>
                        <a:cs typeface="Times New Roman"/>
                      </a:endParaRPr>
                    </a:p>
                  </a:txBody>
                  <a:tcPr>
                    <a:solidFill>
                      <a:schemeClr val="bg2"/>
                    </a:solid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ru-RU" sz="2000" b="1" i="0" u="none" strike="noStrike" kern="1200" cap="none" spc="0" normalizeH="0" baseline="0" noProof="0" dirty="0" smtClean="0">
                        <a:ln>
                          <a:noFill/>
                        </a:ln>
                        <a:solidFill>
                          <a:prstClr val="black"/>
                        </a:solidFill>
                        <a:effectLst/>
                        <a:uLnTx/>
                        <a:uFillTx/>
                        <a:latin typeface="Times New Roman"/>
                        <a:ea typeface="Times New Roman"/>
                        <a:cs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ru-RU" sz="2000" b="1" i="0" u="none" strike="noStrike" kern="1200" cap="none" spc="0" normalizeH="0" baseline="0" noProof="0" dirty="0" smtClean="0">
                        <a:ln>
                          <a:noFill/>
                        </a:ln>
                        <a:solidFill>
                          <a:prstClr val="black"/>
                        </a:solidFill>
                        <a:effectLst/>
                        <a:uLnTx/>
                        <a:uFillTx/>
                        <a:latin typeface="Times New Roman"/>
                        <a:ea typeface="Times New Roman"/>
                        <a:cs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ru-RU" sz="2000" b="1" i="0" u="none" strike="noStrike" kern="1200" cap="none" spc="0" normalizeH="0" baseline="0" noProof="0" dirty="0" smtClean="0">
                        <a:ln>
                          <a:noFill/>
                        </a:ln>
                        <a:solidFill>
                          <a:prstClr val="black"/>
                        </a:solidFill>
                        <a:effectLst/>
                        <a:uLnTx/>
                        <a:uFillTx/>
                        <a:latin typeface="Times New Roman"/>
                        <a:ea typeface="Times New Roman"/>
                        <a:cs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ru-RU" sz="2000" b="1" i="0" u="none" strike="noStrike" kern="1200" cap="none" spc="0" normalizeH="0" baseline="0" noProof="0" smtClean="0">
                        <a:ln>
                          <a:noFill/>
                        </a:ln>
                        <a:solidFill>
                          <a:prstClr val="black"/>
                        </a:solidFill>
                        <a:effectLst/>
                        <a:uLnTx/>
                        <a:uFillTx/>
                        <a:latin typeface="Times New Roman"/>
                        <a:ea typeface="Times New Roman"/>
                        <a:cs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ru-RU" sz="2000" b="1" i="0" u="none" strike="noStrike" kern="1200" cap="none" spc="0" normalizeH="0" baseline="0" noProof="0" smtClean="0">
                        <a:ln>
                          <a:noFill/>
                        </a:ln>
                        <a:solidFill>
                          <a:prstClr val="black"/>
                        </a:solidFill>
                        <a:effectLst/>
                        <a:uLnTx/>
                        <a:uFillTx/>
                        <a:latin typeface="Times New Roman"/>
                        <a:ea typeface="Times New Roman"/>
                        <a:cs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ru-RU" sz="2000" b="1" i="0" u="none" strike="noStrike" kern="1200" cap="none" spc="0" normalizeH="0" baseline="0" noProof="0" smtClean="0">
                        <a:ln>
                          <a:noFill/>
                        </a:ln>
                        <a:solidFill>
                          <a:prstClr val="black"/>
                        </a:solidFill>
                        <a:effectLst/>
                        <a:uLnTx/>
                        <a:uFillTx/>
                        <a:latin typeface="Times New Roman"/>
                        <a:ea typeface="Times New Roman"/>
                        <a:cs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2000" b="1" i="0" u="none" strike="noStrike" kern="1200" cap="none" spc="0" normalizeH="0" baseline="0" noProof="0" smtClean="0">
                          <a:ln>
                            <a:noFill/>
                          </a:ln>
                          <a:solidFill>
                            <a:prstClr val="black"/>
                          </a:solidFill>
                          <a:effectLst/>
                          <a:uLnTx/>
                          <a:uFillTx/>
                          <a:latin typeface="Times New Roman"/>
                          <a:ea typeface="Times New Roman"/>
                          <a:cs typeface="Times New Roman"/>
                        </a:rPr>
                        <a:t>Откорректировать </a:t>
                      </a:r>
                      <a:r>
                        <a:rPr kumimoji="0" lang="ru-RU" sz="2000" b="1" i="0" u="none" strike="noStrike" kern="1200" cap="none" spc="0" normalizeH="0" baseline="0" noProof="0" dirty="0" smtClean="0">
                          <a:ln>
                            <a:noFill/>
                          </a:ln>
                          <a:solidFill>
                            <a:prstClr val="black"/>
                          </a:solidFill>
                          <a:effectLst/>
                          <a:uLnTx/>
                          <a:uFillTx/>
                          <a:latin typeface="Times New Roman"/>
                          <a:ea typeface="Times New Roman"/>
                          <a:cs typeface="Times New Roman"/>
                        </a:rPr>
                        <a:t>ЛНА в этой части при необходимости</a:t>
                      </a:r>
                      <a:endParaRPr kumimoji="0" lang="ru-RU" sz="2000" b="1" i="0" u="none" strike="noStrike" kern="1200" cap="none" spc="0" normalizeH="0" baseline="0" noProof="0" dirty="0" smtClean="0">
                        <a:ln>
                          <a:noFill/>
                        </a:ln>
                        <a:solidFill>
                          <a:prstClr val="black"/>
                        </a:solidFill>
                        <a:effectLst/>
                        <a:uLnTx/>
                        <a:uFillTx/>
                        <a:latin typeface="Times New Roman CYR"/>
                        <a:ea typeface="Times New Roman"/>
                        <a:cs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ru-RU" sz="2000" b="1" i="0" u="none" strike="noStrike" kern="1200" cap="none" spc="0" normalizeH="0" baseline="0" noProof="0" dirty="0">
                        <a:ln>
                          <a:noFill/>
                        </a:ln>
                        <a:solidFill>
                          <a:prstClr val="black"/>
                        </a:solidFill>
                        <a:effectLst/>
                        <a:uLnTx/>
                        <a:uFillTx/>
                        <a:latin typeface="Times New Roman CYR"/>
                        <a:ea typeface="Times New Roman"/>
                        <a:cs typeface="Times New Roman"/>
                      </a:endParaRPr>
                    </a:p>
                  </a:txBody>
                  <a:tcPr>
                    <a:solidFill>
                      <a:schemeClr val="bg2"/>
                    </a:solidFill>
                  </a:tcPr>
                </a:tc>
              </a:tr>
            </a:tbl>
          </a:graphicData>
        </a:graphic>
      </p:graphicFrame>
      <p:sp>
        <p:nvSpPr>
          <p:cNvPr id="3" name="Прямоугольник 2"/>
          <p:cNvSpPr/>
          <p:nvPr/>
        </p:nvSpPr>
        <p:spPr>
          <a:xfrm>
            <a:off x="251520" y="-27559"/>
            <a:ext cx="4536504" cy="1331134"/>
          </a:xfrm>
          <a:prstGeom prst="rect">
            <a:avLst/>
          </a:prstGeom>
        </p:spPr>
        <p:txBody>
          <a:bodyPr wrap="square">
            <a:spAutoFit/>
          </a:bodyPr>
          <a:lstStyle/>
          <a:p>
            <a:pPr lvl="0">
              <a:lnSpc>
                <a:spcPct val="115000"/>
              </a:lnSpc>
            </a:pPr>
            <a:endParaRPr lang="ru-RU" sz="1400" b="1" dirty="0" smtClean="0">
              <a:solidFill>
                <a:prstClr val="black"/>
              </a:solidFill>
              <a:latin typeface="Times New Roman"/>
              <a:ea typeface="Times New Roman"/>
              <a:cs typeface="Times New Roman"/>
            </a:endParaRPr>
          </a:p>
          <a:p>
            <a:pPr lvl="0">
              <a:lnSpc>
                <a:spcPct val="115000"/>
              </a:lnSpc>
            </a:pPr>
            <a:endParaRPr lang="ru-RU" sz="1400" b="1" dirty="0">
              <a:solidFill>
                <a:prstClr val="black"/>
              </a:solidFill>
              <a:latin typeface="Times New Roman"/>
              <a:ea typeface="Times New Roman"/>
              <a:cs typeface="Times New Roman"/>
            </a:endParaRPr>
          </a:p>
          <a:p>
            <a:pPr lvl="0">
              <a:lnSpc>
                <a:spcPct val="115000"/>
              </a:lnSpc>
            </a:pPr>
            <a:endParaRPr lang="ru-RU" sz="1400" b="1" dirty="0" smtClean="0">
              <a:solidFill>
                <a:prstClr val="black"/>
              </a:solidFill>
              <a:latin typeface="Times New Roman"/>
              <a:ea typeface="Times New Roman"/>
              <a:cs typeface="Times New Roman"/>
            </a:endParaRPr>
          </a:p>
          <a:p>
            <a:pPr lvl="0">
              <a:lnSpc>
                <a:spcPct val="115000"/>
              </a:lnSpc>
            </a:pPr>
            <a:endParaRPr lang="ru-RU" sz="1400" b="1" dirty="0">
              <a:solidFill>
                <a:prstClr val="black"/>
              </a:solidFill>
              <a:latin typeface="Times New Roman"/>
              <a:ea typeface="Times New Roman"/>
              <a:cs typeface="Times New Roman"/>
            </a:endParaRPr>
          </a:p>
          <a:p>
            <a:pPr lvl="0">
              <a:lnSpc>
                <a:spcPct val="115000"/>
              </a:lnSpc>
            </a:pPr>
            <a:endParaRPr lang="ru-RU" sz="1400" b="1" dirty="0" smtClean="0">
              <a:solidFill>
                <a:prstClr val="black"/>
              </a:solidFill>
              <a:latin typeface="Times New Roman"/>
              <a:ea typeface="Times New Roman"/>
              <a:cs typeface="Times New Roman"/>
            </a:endParaRPr>
          </a:p>
        </p:txBody>
      </p:sp>
    </p:spTree>
    <p:extLst>
      <p:ext uri="{BB962C8B-B14F-4D97-AF65-F5344CB8AC3E}">
        <p14:creationId xmlns:p14="http://schemas.microsoft.com/office/powerpoint/2010/main" val="39827035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332656"/>
            <a:ext cx="8640960" cy="5793507"/>
          </a:xfrm>
        </p:spPr>
        <p:txBody>
          <a:bodyPr>
            <a:normAutofit/>
          </a:bodyPr>
          <a:lstStyle/>
          <a:p>
            <a:pPr algn="ctr"/>
            <a:endParaRPr lang="ru-RU" sz="4400" b="1" dirty="0" smtClean="0">
              <a:latin typeface="Times New Roman" panose="02020603050405020304" pitchFamily="18" charset="0"/>
              <a:cs typeface="Times New Roman" panose="02020603050405020304" pitchFamily="18" charset="0"/>
            </a:endParaRPr>
          </a:p>
          <a:p>
            <a:pPr algn="ctr"/>
            <a:endParaRPr lang="ru-RU" sz="4400" b="1" dirty="0">
              <a:latin typeface="Times New Roman" panose="02020603050405020304" pitchFamily="18" charset="0"/>
              <a:cs typeface="Times New Roman" panose="02020603050405020304" pitchFamily="18" charset="0"/>
            </a:endParaRPr>
          </a:p>
          <a:p>
            <a:pPr algn="ctr"/>
            <a:endParaRPr lang="ru-RU" sz="4400" b="1" dirty="0" smtClean="0">
              <a:latin typeface="Times New Roman" panose="02020603050405020304" pitchFamily="18" charset="0"/>
              <a:cs typeface="Times New Roman" panose="02020603050405020304" pitchFamily="18" charset="0"/>
            </a:endParaRPr>
          </a:p>
          <a:p>
            <a:pPr algn="ctr"/>
            <a:r>
              <a:rPr lang="ru-RU" sz="4400" b="1" dirty="0" smtClean="0">
                <a:latin typeface="Times New Roman" panose="02020603050405020304" pitchFamily="18" charset="0"/>
                <a:cs typeface="Times New Roman" panose="02020603050405020304" pitchFamily="18" charset="0"/>
              </a:rPr>
              <a:t>Спасибо за внимание!</a:t>
            </a:r>
            <a:endParaRPr lang="ru-RU" sz="4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447663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412825" y="1700808"/>
            <a:ext cx="8208912" cy="3865984"/>
          </a:xfrm>
        </p:spPr>
        <p:txBody>
          <a:bodyPr>
            <a:normAutofit/>
          </a:bodyPr>
          <a:lstStyle/>
          <a:p>
            <a:pPr algn="l" fontAlgn="t">
              <a:lnSpc>
                <a:spcPct val="115000"/>
              </a:lnSpc>
              <a:spcBef>
                <a:spcPts val="0"/>
              </a:spcBef>
            </a:pPr>
            <a:endParaRPr lang="ru-RU" dirty="0">
              <a:latin typeface="Arial"/>
            </a:endParaRPr>
          </a:p>
          <a:p>
            <a:pPr fontAlgn="t">
              <a:lnSpc>
                <a:spcPct val="115000"/>
              </a:lnSpc>
              <a:spcBef>
                <a:spcPts val="0"/>
              </a:spcBef>
            </a:pPr>
            <a:r>
              <a:rPr lang="ru-RU" b="1" dirty="0">
                <a:solidFill>
                  <a:srgbClr val="000000"/>
                </a:solidFill>
                <a:latin typeface="Times New Roman"/>
                <a:ea typeface="Times New Roman"/>
                <a:cs typeface="Times New Roman"/>
              </a:rPr>
              <a:t>Содержание изменений</a:t>
            </a:r>
            <a:endParaRPr lang="ru-RU" dirty="0">
              <a:latin typeface="Arial"/>
            </a:endParaRPr>
          </a:p>
          <a:p>
            <a:pPr fontAlgn="t">
              <a:lnSpc>
                <a:spcPct val="115000"/>
              </a:lnSpc>
              <a:spcBef>
                <a:spcPts val="0"/>
              </a:spcBef>
            </a:pPr>
            <a:r>
              <a:rPr lang="ru-RU" b="1" dirty="0" smtClean="0">
                <a:solidFill>
                  <a:srgbClr val="000000"/>
                </a:solidFill>
                <a:latin typeface="Times New Roman"/>
                <a:ea typeface="Times New Roman"/>
                <a:cs typeface="Times New Roman"/>
              </a:rPr>
              <a:t>Действия </a:t>
            </a:r>
            <a:r>
              <a:rPr lang="ru-RU" b="1" dirty="0">
                <a:solidFill>
                  <a:srgbClr val="000000"/>
                </a:solidFill>
                <a:latin typeface="Times New Roman"/>
                <a:ea typeface="Times New Roman"/>
                <a:cs typeface="Times New Roman"/>
              </a:rPr>
              <a:t>работодателя</a:t>
            </a:r>
            <a:endParaRPr lang="ru-RU" dirty="0">
              <a:latin typeface="Arial"/>
            </a:endParaRPr>
          </a:p>
          <a:p>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332656"/>
            <a:ext cx="718651" cy="7970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6" name="Таблица 5"/>
          <p:cNvGraphicFramePr>
            <a:graphicFrameLocks noGrp="1"/>
          </p:cNvGraphicFramePr>
          <p:nvPr>
            <p:extLst>
              <p:ext uri="{D42A27DB-BD31-4B8C-83A1-F6EECF244321}">
                <p14:modId xmlns:p14="http://schemas.microsoft.com/office/powerpoint/2010/main" val="2571572516"/>
              </p:ext>
            </p:extLst>
          </p:nvPr>
        </p:nvGraphicFramePr>
        <p:xfrm>
          <a:off x="251520" y="1412776"/>
          <a:ext cx="8650213" cy="5328592"/>
        </p:xfrm>
        <a:graphic>
          <a:graphicData uri="http://schemas.openxmlformats.org/drawingml/2006/table">
            <a:tbl>
              <a:tblPr firstRow="1" bandRow="1">
                <a:tableStyleId>{5C22544A-7EE6-4342-B048-85BDC9FD1C3A}</a:tableStyleId>
              </a:tblPr>
              <a:tblGrid>
                <a:gridCol w="4187581"/>
                <a:gridCol w="4462632"/>
              </a:tblGrid>
              <a:tr h="458914">
                <a:tc>
                  <a:txBody>
                    <a:bodyPr/>
                    <a:lstStyle/>
                    <a:p>
                      <a:pPr algn="ctr"/>
                      <a:r>
                        <a:rPr lang="ru-RU" dirty="0" smtClean="0">
                          <a:solidFill>
                            <a:schemeClr val="tx1"/>
                          </a:solidFill>
                          <a:latin typeface="Times New Roman" pitchFamily="18" charset="0"/>
                          <a:cs typeface="Times New Roman" pitchFamily="18" charset="0"/>
                        </a:rPr>
                        <a:t>Содержание изменений</a:t>
                      </a:r>
                      <a:endParaRPr lang="ru-RU" dirty="0">
                        <a:solidFill>
                          <a:schemeClr val="tx1"/>
                        </a:solidFill>
                        <a:latin typeface="Times New Roman" pitchFamily="18" charset="0"/>
                        <a:cs typeface="Times New Roman" pitchFamily="18" charset="0"/>
                      </a:endParaRPr>
                    </a:p>
                  </a:txBody>
                  <a:tcPr/>
                </a:tc>
                <a:tc>
                  <a:txBody>
                    <a:bodyPr/>
                    <a:lstStyle/>
                    <a:p>
                      <a:pPr algn="ctr"/>
                      <a:r>
                        <a:rPr lang="ru-RU" dirty="0" smtClean="0">
                          <a:solidFill>
                            <a:schemeClr val="tx1"/>
                          </a:solidFill>
                          <a:latin typeface="Times New Roman" pitchFamily="18" charset="0"/>
                          <a:cs typeface="Times New Roman" pitchFamily="18" charset="0"/>
                        </a:rPr>
                        <a:t>Действия работодателя</a:t>
                      </a:r>
                      <a:endParaRPr lang="ru-RU" dirty="0">
                        <a:solidFill>
                          <a:schemeClr val="tx1"/>
                        </a:solidFill>
                        <a:latin typeface="Times New Roman" pitchFamily="18" charset="0"/>
                        <a:cs typeface="Times New Roman" pitchFamily="18" charset="0"/>
                      </a:endParaRPr>
                    </a:p>
                  </a:txBody>
                  <a:tcPr/>
                </a:tc>
              </a:tr>
              <a:tr h="4869678">
                <a:tc>
                  <a:txBody>
                    <a:bodyPr/>
                    <a:lstStyle/>
                    <a:p>
                      <a:pPr marL="0" marR="0" lvl="0" indent="0" algn="l" defTabSz="914400" rtl="0" eaLnBrk="1" fontAlgn="t" latinLnBrk="0" hangingPunct="1">
                        <a:lnSpc>
                          <a:spcPct val="115000"/>
                        </a:lnSpc>
                        <a:spcBef>
                          <a:spcPts val="0"/>
                        </a:spcBef>
                        <a:spcAft>
                          <a:spcPts val="0"/>
                        </a:spcAft>
                        <a:buClr>
                          <a:srgbClr val="31B6FD"/>
                        </a:buClr>
                        <a:buSzPct val="100000"/>
                        <a:buFont typeface="Symbol" pitchFamily="18" charset="2"/>
                        <a:buNone/>
                        <a:tabLst/>
                        <a:defRPr/>
                      </a:pPr>
                      <a:r>
                        <a:rPr kumimoji="0" lang="ru-RU" sz="2000" b="1" i="0" u="none" strike="noStrike" kern="1200" cap="none" spc="0" normalizeH="0" baseline="0" noProof="0" dirty="0" smtClean="0">
                          <a:ln>
                            <a:noFill/>
                          </a:ln>
                          <a:solidFill>
                            <a:srgbClr val="000000"/>
                          </a:solidFill>
                          <a:effectLst/>
                          <a:uLnTx/>
                          <a:uFillTx/>
                          <a:latin typeface="Times New Roman"/>
                          <a:ea typeface="Times New Roman"/>
                          <a:cs typeface="Times New Roman"/>
                        </a:rPr>
                        <a:t>П.7</a:t>
                      </a:r>
                      <a:endParaRPr kumimoji="0" lang="ru-RU" sz="2000" b="0" i="0" u="none" strike="noStrike" kern="1200" cap="none" spc="0" normalizeH="0" baseline="0" noProof="0" dirty="0" smtClean="0">
                        <a:ln>
                          <a:noFill/>
                        </a:ln>
                        <a:solidFill>
                          <a:srgbClr val="FFFFFF"/>
                        </a:solidFill>
                        <a:effectLst/>
                        <a:uLnTx/>
                        <a:uFillTx/>
                        <a:latin typeface="Arial"/>
                        <a:ea typeface="+mn-ea"/>
                        <a:cs typeface="+mn-cs"/>
                      </a:endParaRPr>
                    </a:p>
                    <a:p>
                      <a:pPr marL="0" marR="0" lvl="0" indent="0" algn="l" defTabSz="914400" rtl="0" eaLnBrk="1" fontAlgn="t" latinLnBrk="0" hangingPunct="1">
                        <a:lnSpc>
                          <a:spcPct val="115000"/>
                        </a:lnSpc>
                        <a:spcBef>
                          <a:spcPts val="0"/>
                        </a:spcBef>
                        <a:spcAft>
                          <a:spcPts val="0"/>
                        </a:spcAft>
                        <a:buClr>
                          <a:srgbClr val="31B6FD"/>
                        </a:buClr>
                        <a:buSzPct val="100000"/>
                        <a:buFont typeface="Symbol" pitchFamily="18" charset="2"/>
                        <a:buNone/>
                        <a:tabLst/>
                        <a:defRPr/>
                      </a:pPr>
                      <a:r>
                        <a:rPr kumimoji="0" lang="ru-RU" sz="2000" b="1" i="0" u="none" strike="noStrike" kern="1200" cap="none" spc="0" normalizeH="0" baseline="0" noProof="0" dirty="0" smtClean="0">
                          <a:ln>
                            <a:noFill/>
                          </a:ln>
                          <a:solidFill>
                            <a:srgbClr val="000000"/>
                          </a:solidFill>
                          <a:effectLst/>
                          <a:uLnTx/>
                          <a:uFillTx/>
                          <a:latin typeface="Times New Roman"/>
                          <a:ea typeface="Times New Roman"/>
                          <a:cs typeface="Times New Roman"/>
                        </a:rPr>
                        <a:t> При оформлении договора на </a:t>
                      </a:r>
                      <a:r>
                        <a:rPr kumimoji="0" lang="ru-RU" sz="2000" b="1" i="0" u="none" strike="noStrike" kern="1200" cap="none" spc="0" normalizeH="0" baseline="0" noProof="0" dirty="0" smtClean="0">
                          <a:ln>
                            <a:noFill/>
                          </a:ln>
                          <a:solidFill>
                            <a:srgbClr val="000000"/>
                          </a:solidFill>
                          <a:effectLst/>
                          <a:uLnTx/>
                          <a:uFillTx/>
                          <a:latin typeface="Times New Roman"/>
                          <a:ea typeface="Times New Roman"/>
                          <a:cs typeface="Times New Roman CYR"/>
                        </a:rPr>
                        <a:t>внутреннее совместительство</a:t>
                      </a:r>
                      <a:r>
                        <a:rPr kumimoji="0" lang="ru-RU" sz="2000" b="1" i="0" u="none" strike="noStrike" kern="1200" cap="none" spc="0" normalizeH="0" baseline="0" noProof="0" dirty="0" smtClean="0">
                          <a:ln>
                            <a:noFill/>
                          </a:ln>
                          <a:solidFill>
                            <a:srgbClr val="000000"/>
                          </a:solidFill>
                          <a:effectLst/>
                          <a:uLnTx/>
                          <a:uFillTx/>
                          <a:latin typeface="Times New Roman"/>
                          <a:ea typeface="Times New Roman"/>
                          <a:cs typeface="Times New Roman"/>
                        </a:rPr>
                        <a:t> вводный инструктаж, повторное обучение и проверка знания требований ОТ не требуются в случае, если сохраняются условия труда работника, источники опасности и уровни профессиональных рисков, идентифицированные ранее, и характер выполняемой работы</a:t>
                      </a:r>
                      <a:endParaRPr kumimoji="0" lang="ru-RU" sz="2000" b="0" i="0" u="none" strike="noStrike" kern="1200" cap="none" spc="0" normalizeH="0" baseline="0" noProof="0" dirty="0" smtClean="0">
                        <a:ln>
                          <a:noFill/>
                        </a:ln>
                        <a:solidFill>
                          <a:srgbClr val="FFFFFF"/>
                        </a:solidFill>
                        <a:effectLst/>
                        <a:uLnTx/>
                        <a:uFillTx/>
                        <a:latin typeface="Arial"/>
                        <a:ea typeface="+mn-ea"/>
                        <a:cs typeface="+mn-cs"/>
                      </a:endParaRPr>
                    </a:p>
                    <a:p>
                      <a:endParaRPr lang="ru-RU" dirty="0"/>
                    </a:p>
                  </a:txBody>
                  <a:tcPr/>
                </a:tc>
                <a:tc>
                  <a:txBody>
                    <a:bodyPr/>
                    <a:lstStyle/>
                    <a:p>
                      <a:pPr marL="0" marR="0" lvl="0" indent="0" algn="l" defTabSz="914400" rtl="0" eaLnBrk="1" fontAlgn="t" latinLnBrk="0" hangingPunct="1">
                        <a:lnSpc>
                          <a:spcPct val="115000"/>
                        </a:lnSpc>
                        <a:spcBef>
                          <a:spcPts val="0"/>
                        </a:spcBef>
                        <a:spcAft>
                          <a:spcPts val="0"/>
                        </a:spcAft>
                        <a:buClr>
                          <a:srgbClr val="31B6FD"/>
                        </a:buClr>
                        <a:buSzPct val="100000"/>
                        <a:buFont typeface="Symbol" pitchFamily="18" charset="2"/>
                        <a:buNone/>
                        <a:tabLst/>
                        <a:defRPr/>
                      </a:pPr>
                      <a:endParaRPr kumimoji="0" lang="ru-RU" sz="2000" b="1" i="0" u="none" strike="noStrike" kern="1200" cap="none" spc="0" normalizeH="0" baseline="0" noProof="0" dirty="0" smtClean="0">
                        <a:ln>
                          <a:noFill/>
                        </a:ln>
                        <a:solidFill>
                          <a:srgbClr val="000000"/>
                        </a:solidFill>
                        <a:effectLst/>
                        <a:uLnTx/>
                        <a:uFillTx/>
                        <a:latin typeface="Times New Roman"/>
                        <a:ea typeface="Times New Roman"/>
                        <a:cs typeface="Times New Roman"/>
                      </a:endParaRPr>
                    </a:p>
                    <a:p>
                      <a:pPr marL="0" marR="0" lvl="0" indent="0" algn="l" defTabSz="914400" rtl="0" eaLnBrk="1" fontAlgn="t" latinLnBrk="0" hangingPunct="1">
                        <a:lnSpc>
                          <a:spcPct val="115000"/>
                        </a:lnSpc>
                        <a:spcBef>
                          <a:spcPts val="0"/>
                        </a:spcBef>
                        <a:spcAft>
                          <a:spcPts val="0"/>
                        </a:spcAft>
                        <a:buClr>
                          <a:srgbClr val="31B6FD"/>
                        </a:buClr>
                        <a:buSzPct val="100000"/>
                        <a:buFont typeface="Symbol" pitchFamily="18" charset="2"/>
                        <a:buNone/>
                        <a:tabLst/>
                        <a:defRPr/>
                      </a:pPr>
                      <a:r>
                        <a:rPr kumimoji="0" lang="ru-RU" sz="2000" b="1" i="0" u="none" strike="noStrike" kern="1200" cap="none" spc="0" normalizeH="0" baseline="0" noProof="0" dirty="0" smtClean="0">
                          <a:ln>
                            <a:noFill/>
                          </a:ln>
                          <a:solidFill>
                            <a:srgbClr val="000000"/>
                          </a:solidFill>
                          <a:effectLst/>
                          <a:uLnTx/>
                          <a:uFillTx/>
                          <a:latin typeface="Times New Roman"/>
                          <a:ea typeface="Times New Roman"/>
                          <a:cs typeface="Times New Roman"/>
                        </a:rPr>
                        <a:t>Необходимо внести корректировки в локальные н</a:t>
                      </a:r>
                      <a:r>
                        <a:rPr kumimoji="0" lang="ru-RU" sz="2000" b="0" i="0" u="none" strike="noStrike" kern="1200" cap="none" spc="0" normalizeH="0" baseline="0" noProof="0" dirty="0" smtClean="0">
                          <a:ln>
                            <a:noFill/>
                          </a:ln>
                          <a:solidFill>
                            <a:srgbClr val="000000"/>
                          </a:solidFill>
                          <a:effectLst/>
                          <a:uLnTx/>
                          <a:uFillTx/>
                          <a:latin typeface="Times New Roman"/>
                          <a:ea typeface="Times New Roman"/>
                          <a:cs typeface="Times New Roman"/>
                        </a:rPr>
                        <a:t>о</a:t>
                      </a:r>
                      <a:r>
                        <a:rPr kumimoji="0" lang="ru-RU" sz="2000" b="1" i="0" u="none" strike="noStrike" kern="1200" cap="none" spc="0" normalizeH="0" baseline="0" noProof="0" dirty="0" smtClean="0">
                          <a:ln>
                            <a:noFill/>
                          </a:ln>
                          <a:solidFill>
                            <a:srgbClr val="000000"/>
                          </a:solidFill>
                          <a:effectLst/>
                          <a:uLnTx/>
                          <a:uFillTx/>
                          <a:latin typeface="Times New Roman"/>
                          <a:ea typeface="Times New Roman"/>
                          <a:cs typeface="Times New Roman"/>
                        </a:rPr>
                        <a:t>рмативные акты работодателя: Порядок обучения по ОТ, </a:t>
                      </a:r>
                      <a:r>
                        <a:rPr kumimoji="0" lang="ru-RU" sz="2000" b="1" i="0" u="sng" strike="noStrike" kern="1200" cap="none" spc="0" normalizeH="0" baseline="0" noProof="0" dirty="0" smtClean="0">
                          <a:ln>
                            <a:noFill/>
                          </a:ln>
                          <a:solidFill>
                            <a:srgbClr val="000000"/>
                          </a:solidFill>
                          <a:effectLst/>
                          <a:uLnTx/>
                          <a:uFillTx/>
                          <a:latin typeface="Times New Roman"/>
                          <a:ea typeface="Times New Roman"/>
                          <a:cs typeface="Times New Roman"/>
                        </a:rPr>
                        <a:t>Приказ</a:t>
                      </a:r>
                      <a:r>
                        <a:rPr kumimoji="0" lang="ru-RU" sz="2000" b="1" i="0" u="none" strike="noStrike" kern="1200" cap="none" spc="0" normalizeH="0" baseline="0" noProof="0" dirty="0" smtClean="0">
                          <a:ln>
                            <a:noFill/>
                          </a:ln>
                          <a:solidFill>
                            <a:srgbClr val="000000"/>
                          </a:solidFill>
                          <a:effectLst/>
                          <a:uLnTx/>
                          <a:uFillTx/>
                          <a:latin typeface="Times New Roman"/>
                          <a:ea typeface="Times New Roman"/>
                          <a:cs typeface="Times New Roman"/>
                        </a:rPr>
                        <a:t> о порядке проведения обучения требованиям по охране труда работников и пр.</a:t>
                      </a:r>
                      <a:endParaRPr kumimoji="0" lang="ru-RU" sz="2000" b="0" i="0" u="none" strike="noStrike" kern="1200" cap="none" spc="0" normalizeH="0" baseline="0" noProof="0" dirty="0" smtClean="0">
                        <a:ln>
                          <a:noFill/>
                        </a:ln>
                        <a:solidFill>
                          <a:srgbClr val="FFFFFF"/>
                        </a:solidFill>
                        <a:effectLst/>
                        <a:uLnTx/>
                        <a:uFillTx/>
                        <a:latin typeface="Arial"/>
                        <a:ea typeface="+mn-ea"/>
                        <a:cs typeface="+mn-cs"/>
                      </a:endParaRPr>
                    </a:p>
                    <a:p>
                      <a:pPr marL="0" marR="0" lvl="0" indent="0" algn="l" defTabSz="914400" rtl="0" eaLnBrk="1" fontAlgn="t" latinLnBrk="0" hangingPunct="1">
                        <a:lnSpc>
                          <a:spcPct val="115000"/>
                        </a:lnSpc>
                        <a:spcBef>
                          <a:spcPts val="0"/>
                        </a:spcBef>
                        <a:spcAft>
                          <a:spcPts val="0"/>
                        </a:spcAft>
                        <a:buClr>
                          <a:srgbClr val="31B6FD"/>
                        </a:buClr>
                        <a:buSzPct val="100000"/>
                        <a:buFont typeface="Symbol" pitchFamily="18" charset="2"/>
                        <a:buNone/>
                        <a:tabLst/>
                        <a:defRPr/>
                      </a:pPr>
                      <a:r>
                        <a:rPr kumimoji="0" lang="ru-RU" sz="2000" b="1" i="0" u="none" strike="noStrike" kern="1200" cap="none" spc="0" normalizeH="0" baseline="0" noProof="0" dirty="0" smtClean="0">
                          <a:ln>
                            <a:noFill/>
                          </a:ln>
                          <a:solidFill>
                            <a:srgbClr val="000000"/>
                          </a:solidFill>
                          <a:effectLst/>
                          <a:uLnTx/>
                          <a:uFillTx/>
                          <a:latin typeface="Times New Roman"/>
                          <a:ea typeface="Times New Roman"/>
                          <a:cs typeface="Times New Roman"/>
                        </a:rPr>
                        <a:t>При оформлении договора на внутреннее совместительство соблюдать указанные нововведения</a:t>
                      </a:r>
                      <a:endParaRPr kumimoji="0" lang="ru-RU" sz="2000" b="0" i="0" u="none" strike="noStrike" kern="1200" cap="none" spc="0" normalizeH="0" baseline="0" noProof="0" dirty="0" smtClean="0">
                        <a:ln>
                          <a:noFill/>
                        </a:ln>
                        <a:solidFill>
                          <a:srgbClr val="FFFFFF"/>
                        </a:solidFill>
                        <a:effectLst/>
                        <a:uLnTx/>
                        <a:uFillTx/>
                        <a:latin typeface="Arial"/>
                        <a:ea typeface="+mn-ea"/>
                        <a:cs typeface="+mn-cs"/>
                      </a:endParaRPr>
                    </a:p>
                    <a:p>
                      <a:pPr marL="0" marR="0" lvl="0" indent="0" algn="l" defTabSz="914400" rtl="0" eaLnBrk="1" fontAlgn="t" latinLnBrk="0" hangingPunct="1">
                        <a:lnSpc>
                          <a:spcPct val="115000"/>
                        </a:lnSpc>
                        <a:spcBef>
                          <a:spcPts val="0"/>
                        </a:spcBef>
                        <a:spcAft>
                          <a:spcPts val="0"/>
                        </a:spcAft>
                        <a:buClr>
                          <a:srgbClr val="31B6FD"/>
                        </a:buClr>
                        <a:buSzPct val="100000"/>
                        <a:buFont typeface="Symbol" pitchFamily="18" charset="2"/>
                        <a:buNone/>
                        <a:tabLst/>
                        <a:defRPr/>
                      </a:pPr>
                      <a:endParaRPr lang="ru-RU" dirty="0"/>
                    </a:p>
                  </a:txBody>
                  <a:tcPr/>
                </a:tc>
              </a:tr>
            </a:tbl>
          </a:graphicData>
        </a:graphic>
      </p:graphicFrame>
    </p:spTree>
    <p:extLst>
      <p:ext uri="{BB962C8B-B14F-4D97-AF65-F5344CB8AC3E}">
        <p14:creationId xmlns:p14="http://schemas.microsoft.com/office/powerpoint/2010/main" val="31952316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4069040261"/>
              </p:ext>
            </p:extLst>
          </p:nvPr>
        </p:nvGraphicFramePr>
        <p:xfrm>
          <a:off x="251520" y="1772816"/>
          <a:ext cx="8664624" cy="4748286"/>
        </p:xfrm>
        <a:graphic>
          <a:graphicData uri="http://schemas.openxmlformats.org/drawingml/2006/table">
            <a:tbl>
              <a:tblPr firstRow="1" bandRow="1">
                <a:tableStyleId>{5C22544A-7EE6-4342-B048-85BDC9FD1C3A}</a:tableStyleId>
              </a:tblPr>
              <a:tblGrid>
                <a:gridCol w="4968552"/>
                <a:gridCol w="3696072"/>
              </a:tblGrid>
              <a:tr h="2724095">
                <a:tc>
                  <a:txBody>
                    <a:bodyPr/>
                    <a:lstStyle/>
                    <a:p>
                      <a:pPr>
                        <a:lnSpc>
                          <a:spcPct val="115000"/>
                        </a:lnSpc>
                        <a:spcAft>
                          <a:spcPts val="0"/>
                        </a:spcAft>
                      </a:pPr>
                      <a:endParaRPr lang="ru-RU" sz="1600" b="1" dirty="0" smtClean="0">
                        <a:effectLst/>
                        <a:latin typeface="Times New Roman"/>
                        <a:ea typeface="Times New Roman"/>
                        <a:cs typeface="Times New Roman"/>
                      </a:endParaRPr>
                    </a:p>
                    <a:p>
                      <a:pPr>
                        <a:lnSpc>
                          <a:spcPct val="115000"/>
                        </a:lnSpc>
                        <a:spcAft>
                          <a:spcPts val="0"/>
                        </a:spcAft>
                      </a:pPr>
                      <a:r>
                        <a:rPr lang="ru-RU" sz="1600" b="1" dirty="0" smtClean="0">
                          <a:solidFill>
                            <a:schemeClr val="tx1"/>
                          </a:solidFill>
                          <a:effectLst/>
                          <a:latin typeface="Times New Roman"/>
                          <a:ea typeface="Times New Roman"/>
                          <a:cs typeface="Times New Roman"/>
                        </a:rPr>
                        <a:t>П. 9</a:t>
                      </a:r>
                      <a:r>
                        <a:rPr lang="ru-RU" sz="1600" b="1" baseline="0" dirty="0" smtClean="0">
                          <a:solidFill>
                            <a:schemeClr val="tx1"/>
                          </a:solidFill>
                          <a:effectLst/>
                          <a:latin typeface="Times New Roman"/>
                          <a:ea typeface="Times New Roman"/>
                          <a:cs typeface="Times New Roman"/>
                        </a:rPr>
                        <a:t> </a:t>
                      </a:r>
                    </a:p>
                    <a:p>
                      <a:pPr>
                        <a:lnSpc>
                          <a:spcPct val="115000"/>
                        </a:lnSpc>
                        <a:spcAft>
                          <a:spcPts val="0"/>
                        </a:spcAft>
                      </a:pPr>
                      <a:r>
                        <a:rPr lang="ru-RU" sz="1600" b="1" u="sng" dirty="0" smtClean="0">
                          <a:solidFill>
                            <a:schemeClr val="tx1"/>
                          </a:solidFill>
                          <a:effectLst/>
                          <a:latin typeface="Times New Roman"/>
                          <a:ea typeface="Times New Roman"/>
                          <a:cs typeface="Times New Roman"/>
                        </a:rPr>
                        <a:t>Для </a:t>
                      </a:r>
                      <a:r>
                        <a:rPr lang="ru-RU" sz="1600" b="1" u="sng" dirty="0">
                          <a:solidFill>
                            <a:schemeClr val="tx1"/>
                          </a:solidFill>
                          <a:effectLst/>
                          <a:latin typeface="Times New Roman"/>
                          <a:ea typeface="Times New Roman"/>
                          <a:cs typeface="Times New Roman"/>
                        </a:rPr>
                        <a:t>работников, направляемых </a:t>
                      </a:r>
                      <a:r>
                        <a:rPr lang="ru-RU" sz="1600" b="1" u="sng" strike="noStrike" dirty="0">
                          <a:solidFill>
                            <a:schemeClr val="tx1"/>
                          </a:solidFill>
                          <a:effectLst/>
                          <a:latin typeface="Times New Roman"/>
                          <a:ea typeface="Times New Roman"/>
                          <a:cs typeface="Times New Roman"/>
                        </a:rPr>
                        <a:t>частным агентством занятости</a:t>
                      </a:r>
                      <a:r>
                        <a:rPr lang="ru-RU" sz="1600" b="1" u="sng" dirty="0">
                          <a:solidFill>
                            <a:schemeClr val="tx1"/>
                          </a:solidFill>
                          <a:effectLst/>
                          <a:latin typeface="Times New Roman"/>
                          <a:ea typeface="Times New Roman"/>
                          <a:cs typeface="Times New Roman"/>
                        </a:rPr>
                        <a:t> </a:t>
                      </a:r>
                      <a:r>
                        <a:rPr lang="ru-RU" sz="1600" b="1" dirty="0">
                          <a:solidFill>
                            <a:schemeClr val="tx1"/>
                          </a:solidFill>
                          <a:effectLst/>
                          <a:latin typeface="Times New Roman"/>
                          <a:ea typeface="Times New Roman"/>
                          <a:cs typeface="Times New Roman"/>
                        </a:rPr>
                        <a:t>(ЧАЗ) к физическому лицу (</a:t>
                      </a:r>
                      <a:r>
                        <a:rPr lang="ru-RU" sz="1600" b="1" u="sng" dirty="0">
                          <a:solidFill>
                            <a:schemeClr val="tx1"/>
                          </a:solidFill>
                          <a:effectLst/>
                          <a:latin typeface="Times New Roman"/>
                          <a:ea typeface="Times New Roman"/>
                          <a:cs typeface="Times New Roman"/>
                        </a:rPr>
                        <a:t>юридическому лицу</a:t>
                      </a:r>
                      <a:r>
                        <a:rPr lang="ru-RU" sz="1600" b="1" dirty="0">
                          <a:solidFill>
                            <a:schemeClr val="tx1"/>
                          </a:solidFill>
                          <a:effectLst/>
                          <a:latin typeface="Times New Roman"/>
                          <a:ea typeface="Times New Roman"/>
                          <a:cs typeface="Times New Roman"/>
                        </a:rPr>
                        <a:t>), не являющемуся работодателем таких работников, </a:t>
                      </a:r>
                      <a:r>
                        <a:rPr lang="ru-RU" sz="1600" b="1" u="sng" dirty="0">
                          <a:solidFill>
                            <a:schemeClr val="tx1"/>
                          </a:solidFill>
                          <a:effectLst/>
                          <a:latin typeface="Times New Roman"/>
                          <a:ea typeface="Times New Roman"/>
                          <a:cs typeface="Times New Roman"/>
                        </a:rPr>
                        <a:t>инструктажи по ОТ проводятся указанным ФЛ (ЮЛ)</a:t>
                      </a:r>
                      <a:r>
                        <a:rPr lang="ru-RU" sz="1600" b="1" dirty="0">
                          <a:solidFill>
                            <a:schemeClr val="tx1"/>
                          </a:solidFill>
                          <a:effectLst/>
                          <a:latin typeface="Times New Roman"/>
                          <a:ea typeface="Times New Roman"/>
                          <a:cs typeface="Times New Roman"/>
                        </a:rPr>
                        <a:t>.</a:t>
                      </a:r>
                      <a:endParaRPr lang="ru-RU" sz="1600" b="1" dirty="0">
                        <a:solidFill>
                          <a:schemeClr val="tx1"/>
                        </a:solidFill>
                        <a:effectLst/>
                        <a:latin typeface="Times New Roman CYR"/>
                        <a:ea typeface="Times New Roman"/>
                        <a:cs typeface="Times New Roman"/>
                      </a:endParaRPr>
                    </a:p>
                  </a:txBody>
                  <a:tcPr marL="68580" marR="68580" marT="0" marB="0">
                    <a:solidFill>
                      <a:schemeClr val="bg2"/>
                    </a:solidFill>
                  </a:tcPr>
                </a:tc>
                <a:tc>
                  <a:txBody>
                    <a:bodyPr/>
                    <a:lstStyle/>
                    <a:p>
                      <a:pPr>
                        <a:lnSpc>
                          <a:spcPct val="115000"/>
                        </a:lnSpc>
                        <a:spcAft>
                          <a:spcPts val="0"/>
                        </a:spcAft>
                      </a:pPr>
                      <a:endParaRPr lang="ru-RU" sz="1600" b="1" dirty="0" smtClean="0">
                        <a:effectLst/>
                        <a:latin typeface="Times New Roman"/>
                        <a:ea typeface="Times New Roman"/>
                        <a:cs typeface="Times New Roman"/>
                      </a:endParaRPr>
                    </a:p>
                    <a:p>
                      <a:pPr>
                        <a:lnSpc>
                          <a:spcPct val="115000"/>
                        </a:lnSpc>
                        <a:spcAft>
                          <a:spcPts val="0"/>
                        </a:spcAft>
                      </a:pPr>
                      <a:endParaRPr lang="ru-RU" sz="1600" b="1" dirty="0" smtClean="0">
                        <a:effectLst/>
                        <a:latin typeface="Times New Roman"/>
                        <a:ea typeface="Times New Roman"/>
                        <a:cs typeface="Times New Roman"/>
                      </a:endParaRPr>
                    </a:p>
                    <a:p>
                      <a:pPr>
                        <a:lnSpc>
                          <a:spcPct val="115000"/>
                        </a:lnSpc>
                        <a:spcAft>
                          <a:spcPts val="0"/>
                        </a:spcAft>
                      </a:pPr>
                      <a:r>
                        <a:rPr lang="ru-RU" sz="1600" b="1" dirty="0" smtClean="0">
                          <a:solidFill>
                            <a:schemeClr val="tx1"/>
                          </a:solidFill>
                          <a:effectLst/>
                          <a:latin typeface="Times New Roman"/>
                          <a:ea typeface="Times New Roman"/>
                          <a:cs typeface="Times New Roman"/>
                        </a:rPr>
                        <a:t>Инструктажи </a:t>
                      </a:r>
                      <a:r>
                        <a:rPr lang="ru-RU" sz="1600" b="1" dirty="0">
                          <a:solidFill>
                            <a:schemeClr val="tx1"/>
                          </a:solidFill>
                          <a:effectLst/>
                          <a:latin typeface="Times New Roman"/>
                          <a:ea typeface="Times New Roman"/>
                          <a:cs typeface="Times New Roman"/>
                        </a:rPr>
                        <a:t>по ОТ с 31.08.2026 необходимо </a:t>
                      </a:r>
                      <a:r>
                        <a:rPr lang="ru-RU" sz="2000" b="1" u="sng" dirty="0">
                          <a:solidFill>
                            <a:schemeClr val="tx1"/>
                          </a:solidFill>
                          <a:effectLst/>
                          <a:latin typeface="Times New Roman"/>
                          <a:ea typeface="Times New Roman"/>
                          <a:cs typeface="Times New Roman"/>
                        </a:rPr>
                        <a:t>проводить со всеми лицами, </a:t>
                      </a:r>
                      <a:r>
                        <a:rPr lang="ru-RU" sz="1600" b="1" dirty="0">
                          <a:solidFill>
                            <a:schemeClr val="tx1"/>
                          </a:solidFill>
                          <a:effectLst/>
                          <a:latin typeface="Times New Roman"/>
                          <a:ea typeface="Times New Roman"/>
                          <a:cs typeface="Times New Roman"/>
                        </a:rPr>
                        <a:t>направляемыми ЧАЗ, а обучение требованиям ОТ таких работников - только в </a:t>
                      </a:r>
                      <a:r>
                        <a:rPr lang="ru-RU" sz="1600" b="1" dirty="0">
                          <a:solidFill>
                            <a:schemeClr val="tx1"/>
                          </a:solidFill>
                          <a:effectLst/>
                          <a:latin typeface="Times New Roman"/>
                          <a:ea typeface="Times New Roman"/>
                          <a:cs typeface="Times New Roman CYR"/>
                        </a:rPr>
                        <a:t>сторонней</a:t>
                      </a:r>
                      <a:r>
                        <a:rPr lang="ru-RU" sz="1600" b="1" dirty="0">
                          <a:solidFill>
                            <a:schemeClr val="tx1"/>
                          </a:solidFill>
                          <a:effectLst/>
                          <a:latin typeface="Times New Roman"/>
                          <a:ea typeface="Times New Roman"/>
                          <a:cs typeface="Times New Roman"/>
                        </a:rPr>
                        <a:t> обучающей организации (ИП), оказывающей такие услуги.</a:t>
                      </a:r>
                      <a:endParaRPr lang="ru-RU" sz="1600" b="1" dirty="0">
                        <a:solidFill>
                          <a:schemeClr val="tx1"/>
                        </a:solidFill>
                        <a:effectLst/>
                        <a:latin typeface="Times New Roman CYR"/>
                        <a:ea typeface="Times New Roman"/>
                        <a:cs typeface="Times New Roman"/>
                      </a:endParaRPr>
                    </a:p>
                  </a:txBody>
                  <a:tcPr marL="68580" marR="68580" marT="0" marB="0">
                    <a:solidFill>
                      <a:schemeClr val="bg2"/>
                    </a:solidFill>
                  </a:tcPr>
                </a:tc>
              </a:tr>
              <a:tr h="2024191">
                <a:tc>
                  <a:txBody>
                    <a:bodyPr/>
                    <a:lstStyle/>
                    <a:p>
                      <a:pPr>
                        <a:lnSpc>
                          <a:spcPct val="115000"/>
                        </a:lnSpc>
                        <a:spcAft>
                          <a:spcPts val="0"/>
                        </a:spcAft>
                      </a:pPr>
                      <a:r>
                        <a:rPr lang="ru-RU" sz="1600" b="1" dirty="0" smtClean="0">
                          <a:effectLst/>
                          <a:latin typeface="Times New Roman"/>
                          <a:ea typeface="Times New Roman"/>
                          <a:cs typeface="Times New Roman"/>
                        </a:rPr>
                        <a:t>П.44 </a:t>
                      </a:r>
                    </a:p>
                    <a:p>
                      <a:pPr>
                        <a:lnSpc>
                          <a:spcPct val="115000"/>
                        </a:lnSpc>
                        <a:spcAft>
                          <a:spcPts val="0"/>
                        </a:spcAft>
                      </a:pPr>
                      <a:r>
                        <a:rPr lang="ru-RU" sz="1600" b="1" dirty="0" smtClean="0">
                          <a:effectLst/>
                          <a:latin typeface="Times New Roman"/>
                          <a:ea typeface="Times New Roman"/>
                          <a:cs typeface="Times New Roman"/>
                        </a:rPr>
                        <a:t>Работники</a:t>
                      </a:r>
                      <a:r>
                        <a:rPr lang="ru-RU" sz="1600" b="1" dirty="0">
                          <a:effectLst/>
                          <a:latin typeface="Times New Roman"/>
                          <a:ea typeface="Times New Roman"/>
                          <a:cs typeface="Times New Roman"/>
                        </a:rPr>
                        <a:t>, направляемые ЧАЗ к ФЛ (ЮЛ), не являющемуся работодателем данных работников, проходят обучение требованиям ОТ в организации или у ИП, оказывающих услуги по обучению работодателей и работников вопросам ОТ</a:t>
                      </a:r>
                      <a:endParaRPr lang="ru-RU" sz="1600" b="1" dirty="0">
                        <a:effectLst/>
                        <a:latin typeface="Times New Roman CYR"/>
                        <a:ea typeface="Times New Roman"/>
                        <a:cs typeface="Times New Roman"/>
                      </a:endParaRPr>
                    </a:p>
                  </a:txBody>
                  <a:tcPr marL="68580" marR="68580" marT="0" marB="0"/>
                </a:tc>
                <a:tc>
                  <a:txBody>
                    <a:bodyPr/>
                    <a:lstStyle/>
                    <a:p>
                      <a:pPr>
                        <a:lnSpc>
                          <a:spcPct val="115000"/>
                        </a:lnSpc>
                        <a:spcAft>
                          <a:spcPts val="0"/>
                        </a:spcAft>
                      </a:pPr>
                      <a:endParaRPr lang="ru-RU" sz="1600" b="1" dirty="0" smtClean="0">
                        <a:effectLst/>
                        <a:latin typeface="Times New Roman"/>
                        <a:ea typeface="Times New Roman"/>
                        <a:cs typeface="Times New Roman"/>
                      </a:endParaRPr>
                    </a:p>
                    <a:p>
                      <a:pPr>
                        <a:lnSpc>
                          <a:spcPct val="115000"/>
                        </a:lnSpc>
                        <a:spcAft>
                          <a:spcPts val="0"/>
                        </a:spcAft>
                      </a:pPr>
                      <a:r>
                        <a:rPr lang="ru-RU" sz="1600" b="1" dirty="0" smtClean="0">
                          <a:effectLst/>
                          <a:latin typeface="Times New Roman"/>
                          <a:ea typeface="Times New Roman"/>
                          <a:cs typeface="Times New Roman"/>
                        </a:rPr>
                        <a:t>Необходимо </a:t>
                      </a:r>
                      <a:r>
                        <a:rPr lang="ru-RU" sz="1600" b="1" dirty="0">
                          <a:effectLst/>
                          <a:latin typeface="Times New Roman"/>
                          <a:ea typeface="Times New Roman"/>
                          <a:cs typeface="Times New Roman"/>
                        </a:rPr>
                        <a:t>внести изменения в ЛНА в этой части (Положение, Порядок проведения инструктажей, обучения вопросам ОТ и т.п.)</a:t>
                      </a:r>
                      <a:endParaRPr lang="ru-RU" sz="1600" b="1" dirty="0">
                        <a:effectLst/>
                        <a:latin typeface="Times New Roman CYR"/>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9391751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451067612"/>
              </p:ext>
            </p:extLst>
          </p:nvPr>
        </p:nvGraphicFramePr>
        <p:xfrm>
          <a:off x="250825" y="1916832"/>
          <a:ext cx="8642350" cy="4464496"/>
        </p:xfrm>
        <a:graphic>
          <a:graphicData uri="http://schemas.openxmlformats.org/drawingml/2006/table">
            <a:tbl>
              <a:tblPr firstRow="1" bandRow="1">
                <a:tableStyleId>{5C22544A-7EE6-4342-B048-85BDC9FD1C3A}</a:tableStyleId>
              </a:tblPr>
              <a:tblGrid>
                <a:gridCol w="4321175"/>
                <a:gridCol w="4321175"/>
              </a:tblGrid>
              <a:tr h="446449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1" dirty="0" smtClean="0">
                          <a:solidFill>
                            <a:schemeClr val="tx1"/>
                          </a:solidFill>
                          <a:effectLst/>
                          <a:latin typeface="Times New Roman"/>
                          <a:ea typeface="Times New Roman"/>
                          <a:cs typeface="Times New Roman"/>
                        </a:rPr>
                        <a:t>П.14 Для работников, </a:t>
                      </a:r>
                      <a:r>
                        <a:rPr lang="ru-RU" sz="1800" b="1" dirty="0" smtClean="0">
                          <a:solidFill>
                            <a:schemeClr val="tx1"/>
                          </a:solidFill>
                          <a:effectLst/>
                          <a:latin typeface="Times New Roman"/>
                          <a:ea typeface="Times New Roman"/>
                          <a:cs typeface="Times New Roman CYR"/>
                        </a:rPr>
                        <a:t>впервые начавших трудовую деятельность</a:t>
                      </a:r>
                      <a:r>
                        <a:rPr lang="ru-RU" sz="1800" b="1" dirty="0" smtClean="0">
                          <a:solidFill>
                            <a:schemeClr val="tx1"/>
                          </a:solidFill>
                          <a:effectLst/>
                          <a:latin typeface="Times New Roman"/>
                          <a:ea typeface="Times New Roman"/>
                          <a:cs typeface="Times New Roman"/>
                        </a:rPr>
                        <a:t>, допущенных к выполнению работ </a:t>
                      </a:r>
                      <a:r>
                        <a:rPr lang="ru-RU" sz="1800" b="1" u="sng" dirty="0" smtClean="0">
                          <a:solidFill>
                            <a:schemeClr val="tx1"/>
                          </a:solidFill>
                          <a:effectLst/>
                          <a:latin typeface="Times New Roman"/>
                          <a:ea typeface="Times New Roman"/>
                          <a:cs typeface="Times New Roman"/>
                        </a:rPr>
                        <a:t>повышенной опасности</a:t>
                      </a:r>
                      <a:r>
                        <a:rPr lang="ru-RU" sz="1800" b="1" dirty="0" smtClean="0">
                          <a:solidFill>
                            <a:schemeClr val="tx1"/>
                          </a:solidFill>
                          <a:effectLst/>
                          <a:latin typeface="Times New Roman"/>
                          <a:ea typeface="Times New Roman"/>
                          <a:cs typeface="Times New Roman"/>
                        </a:rPr>
                        <a:t>, повторный инструктаж по охране труда проводится </a:t>
                      </a:r>
                      <a:r>
                        <a:rPr lang="ru-RU" sz="1800" b="1" u="sng" dirty="0" smtClean="0">
                          <a:solidFill>
                            <a:schemeClr val="tx1"/>
                          </a:solidFill>
                          <a:effectLst/>
                          <a:latin typeface="Times New Roman"/>
                          <a:ea typeface="Times New Roman"/>
                          <a:cs typeface="Times New Roman CYR"/>
                        </a:rPr>
                        <a:t>не реже одного раза в 3 месяца в течение первого года работы</a:t>
                      </a:r>
                      <a:endParaRPr lang="ru-RU" sz="1800" b="1" u="sng" dirty="0" smtClean="0">
                        <a:solidFill>
                          <a:schemeClr val="tx1"/>
                        </a:solidFill>
                        <a:effectLst/>
                        <a:latin typeface="Times New Roman CYR"/>
                        <a:ea typeface="Times New Roman"/>
                        <a:cs typeface="Times New Roman"/>
                      </a:endParaRPr>
                    </a:p>
                    <a:p>
                      <a:endParaRPr lang="ru-RU" dirty="0">
                        <a:solidFill>
                          <a:schemeClr val="tx1"/>
                        </a:solidFill>
                      </a:endParaRPr>
                    </a:p>
                  </a:txBody>
                  <a:tcPr>
                    <a:solidFill>
                      <a:schemeClr val="bg2"/>
                    </a:solid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prstClr val="black"/>
                          </a:solidFill>
                          <a:effectLst/>
                          <a:uLnTx/>
                          <a:uFillTx/>
                          <a:latin typeface="Times New Roman"/>
                          <a:ea typeface="Times New Roman"/>
                          <a:cs typeface="Times New Roman"/>
                        </a:rPr>
                        <a:t>Это важное изменение.</a:t>
                      </a:r>
                      <a:endParaRPr kumimoji="0" lang="ru-RU" sz="1800" b="1" i="0" u="none" strike="noStrike" kern="1200" cap="none" spc="0" normalizeH="0" baseline="0" noProof="0" dirty="0" smtClean="0">
                        <a:ln>
                          <a:noFill/>
                        </a:ln>
                        <a:solidFill>
                          <a:prstClr val="black"/>
                        </a:solidFill>
                        <a:effectLst/>
                        <a:uLnTx/>
                        <a:uFillTx/>
                        <a:latin typeface="Times New Roman CYR"/>
                        <a:ea typeface="Times New Roman"/>
                        <a:cs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prstClr val="black"/>
                          </a:solidFill>
                          <a:effectLst/>
                          <a:uLnTx/>
                          <a:uFillTx/>
                          <a:latin typeface="Times New Roman"/>
                          <a:ea typeface="Times New Roman"/>
                          <a:cs typeface="Times New Roman"/>
                        </a:rPr>
                        <a:t>Для таких работников необходимо:</a:t>
                      </a:r>
                      <a:endParaRPr kumimoji="0" lang="ru-RU" sz="1800" b="1" i="0" u="none" strike="noStrike" kern="1200" cap="none" spc="0" normalizeH="0" baseline="0" noProof="0" dirty="0" smtClean="0">
                        <a:ln>
                          <a:noFill/>
                        </a:ln>
                        <a:solidFill>
                          <a:prstClr val="black"/>
                        </a:solidFill>
                        <a:effectLst/>
                        <a:uLnTx/>
                        <a:uFillTx/>
                        <a:latin typeface="Times New Roman CYR"/>
                        <a:ea typeface="Times New Roman"/>
                        <a:cs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prstClr val="black"/>
                          </a:solidFill>
                          <a:effectLst/>
                          <a:uLnTx/>
                          <a:uFillTx/>
                          <a:latin typeface="Times New Roman"/>
                          <a:ea typeface="Times New Roman"/>
                          <a:cs typeface="Times New Roman"/>
                        </a:rPr>
                        <a:t>1. Соблюдать новую периодичность повторных инструктажей.</a:t>
                      </a:r>
                      <a:endParaRPr kumimoji="0" lang="ru-RU" sz="1800" b="1" i="0" u="none" strike="noStrike" kern="1200" cap="none" spc="0" normalizeH="0" baseline="0" noProof="0" dirty="0" smtClean="0">
                        <a:ln>
                          <a:noFill/>
                        </a:ln>
                        <a:solidFill>
                          <a:prstClr val="black"/>
                        </a:solidFill>
                        <a:effectLst/>
                        <a:uLnTx/>
                        <a:uFillTx/>
                        <a:latin typeface="Times New Roman CYR"/>
                        <a:ea typeface="Times New Roman"/>
                        <a:cs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prstClr val="black"/>
                          </a:solidFill>
                          <a:effectLst/>
                          <a:uLnTx/>
                          <a:uFillTx/>
                          <a:latin typeface="Times New Roman"/>
                          <a:ea typeface="Times New Roman"/>
                          <a:cs typeface="Times New Roman"/>
                        </a:rPr>
                        <a:t>2. Включить изменения в Порядок обучения.</a:t>
                      </a:r>
                      <a:endParaRPr kumimoji="0" lang="ru-RU" sz="1800" b="1" i="0" u="none" strike="noStrike" kern="1200" cap="none" spc="0" normalizeH="0" baseline="0" noProof="0" dirty="0" smtClean="0">
                        <a:ln>
                          <a:noFill/>
                        </a:ln>
                        <a:solidFill>
                          <a:prstClr val="black"/>
                        </a:solidFill>
                        <a:effectLst/>
                        <a:uLnTx/>
                        <a:uFillTx/>
                        <a:latin typeface="Times New Roman CYR"/>
                        <a:ea typeface="Times New Roman"/>
                        <a:cs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prstClr val="black"/>
                          </a:solidFill>
                          <a:effectLst/>
                          <a:uLnTx/>
                          <a:uFillTx/>
                          <a:latin typeface="Times New Roman"/>
                          <a:ea typeface="Times New Roman"/>
                          <a:cs typeface="Times New Roman"/>
                        </a:rPr>
                        <a:t>3. Пересмотреть графики инструктажей, если они имеются</a:t>
                      </a:r>
                      <a:endParaRPr kumimoji="0" lang="ru-RU" sz="1800" b="1" i="0" u="none" strike="noStrike" kern="1200" cap="none" spc="0" normalizeH="0" baseline="0" noProof="0" dirty="0" smtClean="0">
                        <a:ln>
                          <a:noFill/>
                        </a:ln>
                        <a:solidFill>
                          <a:prstClr val="black"/>
                        </a:solidFill>
                        <a:effectLst/>
                        <a:uLnTx/>
                        <a:uFillTx/>
                        <a:latin typeface="Times New Roman CYR"/>
                        <a:ea typeface="Times New Roman"/>
                        <a:cs typeface="Times New Roman"/>
                      </a:endParaRPr>
                    </a:p>
                    <a:p>
                      <a:endParaRPr lang="ru-RU" dirty="0"/>
                    </a:p>
                  </a:txBody>
                  <a:tcPr>
                    <a:solidFill>
                      <a:schemeClr val="bg2"/>
                    </a:solidFill>
                  </a:tcPr>
                </a:tc>
              </a:tr>
            </a:tbl>
          </a:graphicData>
        </a:graphic>
      </p:graphicFrame>
    </p:spTree>
    <p:extLst>
      <p:ext uri="{BB962C8B-B14F-4D97-AF65-F5344CB8AC3E}">
        <p14:creationId xmlns:p14="http://schemas.microsoft.com/office/powerpoint/2010/main" val="11470764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1739529428"/>
              </p:ext>
            </p:extLst>
          </p:nvPr>
        </p:nvGraphicFramePr>
        <p:xfrm>
          <a:off x="251520" y="2204864"/>
          <a:ext cx="8642350" cy="4653136"/>
        </p:xfrm>
        <a:graphic>
          <a:graphicData uri="http://schemas.openxmlformats.org/drawingml/2006/table">
            <a:tbl>
              <a:tblPr firstRow="1" bandRow="1">
                <a:tableStyleId>{5C22544A-7EE6-4342-B048-85BDC9FD1C3A}</a:tableStyleId>
              </a:tblPr>
              <a:tblGrid>
                <a:gridCol w="4321175"/>
                <a:gridCol w="4321175"/>
              </a:tblGrid>
              <a:tr h="4653136">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prstClr val="black"/>
                          </a:solidFill>
                          <a:effectLst/>
                          <a:uLnTx/>
                          <a:uFillTx/>
                          <a:latin typeface="Times New Roman"/>
                          <a:ea typeface="Times New Roman"/>
                          <a:cs typeface="Times New Roman"/>
                        </a:rPr>
                        <a:t>П.22 </a:t>
                      </a: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1800" b="1" i="0" u="sng" strike="noStrike" kern="1200" cap="none" spc="0" normalizeH="0" baseline="0" noProof="0" dirty="0" smtClean="0">
                          <a:ln>
                            <a:noFill/>
                          </a:ln>
                          <a:solidFill>
                            <a:prstClr val="black"/>
                          </a:solidFill>
                          <a:effectLst/>
                          <a:uLnTx/>
                          <a:uFillTx/>
                          <a:latin typeface="Times New Roman"/>
                          <a:ea typeface="Times New Roman"/>
                          <a:cs typeface="Times New Roman"/>
                        </a:rPr>
                        <a:t>В отношении руководителя организации </a:t>
                      </a:r>
                      <a:r>
                        <a:rPr kumimoji="0" lang="ru-RU" sz="1800" b="1" i="0" u="none" strike="noStrike" kern="1200" cap="none" spc="0" normalizeH="0" baseline="0" noProof="0" dirty="0" smtClean="0">
                          <a:ln>
                            <a:noFill/>
                          </a:ln>
                          <a:solidFill>
                            <a:prstClr val="black"/>
                          </a:solidFill>
                          <a:effectLst/>
                          <a:uLnTx/>
                          <a:uFillTx/>
                          <a:latin typeface="Times New Roman"/>
                          <a:ea typeface="Times New Roman"/>
                          <a:cs typeface="Times New Roman"/>
                        </a:rPr>
                        <a:t>(филиала) </a:t>
                      </a:r>
                      <a:r>
                        <a:rPr kumimoji="0" lang="ru-RU" sz="1800" b="1" i="0" u="sng" strike="noStrike" kern="1200" cap="none" spc="0" normalizeH="0" baseline="0" noProof="0" dirty="0" smtClean="0">
                          <a:ln>
                            <a:noFill/>
                          </a:ln>
                          <a:solidFill>
                            <a:prstClr val="black"/>
                          </a:solidFill>
                          <a:effectLst/>
                          <a:uLnTx/>
                          <a:uFillTx/>
                          <a:latin typeface="Times New Roman"/>
                          <a:ea typeface="Times New Roman"/>
                          <a:cs typeface="Times New Roman"/>
                        </a:rPr>
                        <a:t>инструктаж по охране труда на рабочем месте </a:t>
                      </a:r>
                      <a:r>
                        <a:rPr kumimoji="0" lang="ru-RU" sz="1800" b="1" i="0" u="none" strike="noStrike" kern="1200" cap="none" spc="0" normalizeH="0" baseline="0" noProof="0" dirty="0" smtClean="0">
                          <a:ln>
                            <a:noFill/>
                          </a:ln>
                          <a:solidFill>
                            <a:srgbClr val="000000"/>
                          </a:solidFill>
                          <a:effectLst/>
                          <a:uLnTx/>
                          <a:uFillTx/>
                          <a:latin typeface="Times New Roman"/>
                          <a:ea typeface="Times New Roman"/>
                          <a:cs typeface="Times New Roman"/>
                        </a:rPr>
                        <a:t>может </a:t>
                      </a:r>
                      <a:r>
                        <a:rPr kumimoji="0" lang="ru-RU" sz="1800" b="1" i="0" u="sng" strike="noStrike" kern="1200" cap="none" spc="0" normalizeH="0" baseline="0" noProof="0" dirty="0" smtClean="0">
                          <a:ln>
                            <a:noFill/>
                          </a:ln>
                          <a:solidFill>
                            <a:srgbClr val="000000"/>
                          </a:solidFill>
                          <a:effectLst/>
                          <a:uLnTx/>
                          <a:uFillTx/>
                          <a:latin typeface="Times New Roman"/>
                          <a:ea typeface="Times New Roman"/>
                          <a:cs typeface="Times New Roman"/>
                        </a:rPr>
                        <a:t>проводиться специалистом по ОТ </a:t>
                      </a:r>
                      <a:r>
                        <a:rPr kumimoji="0" lang="ru-RU" sz="1800" b="1" i="0" u="none" strike="noStrike" kern="1200" cap="none" spc="0" normalizeH="0" baseline="0" noProof="0" dirty="0" smtClean="0">
                          <a:ln>
                            <a:noFill/>
                          </a:ln>
                          <a:solidFill>
                            <a:srgbClr val="000000"/>
                          </a:solidFill>
                          <a:effectLst/>
                          <a:uLnTx/>
                          <a:uFillTx/>
                          <a:latin typeface="Times New Roman"/>
                          <a:ea typeface="Times New Roman"/>
                          <a:cs typeface="Times New Roman"/>
                        </a:rPr>
                        <a:t>или иным уполномоченным работником организации</a:t>
                      </a:r>
                      <a:r>
                        <a:rPr kumimoji="0" lang="ru-RU" sz="1800" b="1" i="0" u="none" strike="noStrike" kern="1200" cap="none" spc="0" normalizeH="0" baseline="0" noProof="0" dirty="0" smtClean="0">
                          <a:ln>
                            <a:noFill/>
                          </a:ln>
                          <a:solidFill>
                            <a:prstClr val="black"/>
                          </a:solidFill>
                          <a:effectLst/>
                          <a:uLnTx/>
                          <a:uFillTx/>
                          <a:latin typeface="Times New Roman"/>
                          <a:ea typeface="Times New Roman"/>
                          <a:cs typeface="Times New Roman"/>
                        </a:rPr>
                        <a:t>, на которого приказом работодателя возложены обязанности по его проведению</a:t>
                      </a:r>
                      <a:endParaRPr kumimoji="0" lang="ru-RU" sz="1800" b="1" i="0" u="none" strike="noStrike" kern="1200" cap="none" spc="0" normalizeH="0" baseline="0" noProof="0" dirty="0" smtClean="0">
                        <a:ln>
                          <a:noFill/>
                        </a:ln>
                        <a:solidFill>
                          <a:prstClr val="black"/>
                        </a:solidFill>
                        <a:effectLst/>
                        <a:uLnTx/>
                        <a:uFillTx/>
                        <a:latin typeface="Times New Roman CYR"/>
                        <a:ea typeface="Times New Roman"/>
                        <a:cs typeface="Times New Roman"/>
                      </a:endParaRPr>
                    </a:p>
                    <a:p>
                      <a:endParaRPr lang="ru-RU" dirty="0"/>
                    </a:p>
                  </a:txBody>
                  <a:tcPr>
                    <a:solidFill>
                      <a:schemeClr val="bg2"/>
                    </a:solid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ru-RU" sz="1800" b="1" i="0" u="none" strike="noStrike" kern="1200" cap="none" spc="0" normalizeH="0" baseline="0" noProof="0" dirty="0" smtClean="0">
                        <a:ln>
                          <a:noFill/>
                        </a:ln>
                        <a:solidFill>
                          <a:prstClr val="black"/>
                        </a:solidFill>
                        <a:effectLst/>
                        <a:uLnTx/>
                        <a:uFillTx/>
                        <a:latin typeface="Times New Roman"/>
                        <a:ea typeface="Times New Roman"/>
                        <a:cs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prstClr val="black"/>
                          </a:solidFill>
                          <a:effectLst/>
                          <a:uLnTx/>
                          <a:uFillTx/>
                          <a:latin typeface="Times New Roman"/>
                          <a:ea typeface="Times New Roman"/>
                          <a:cs typeface="Times New Roman"/>
                        </a:rPr>
                        <a:t>Устранена правовая неопределённость этого вопроса, необходимо:</a:t>
                      </a:r>
                      <a:endParaRPr kumimoji="0" lang="ru-RU" sz="1800" b="1" i="0" u="none" strike="noStrike" kern="1200" cap="none" spc="0" normalizeH="0" baseline="0" noProof="0" dirty="0" smtClean="0">
                        <a:ln>
                          <a:noFill/>
                        </a:ln>
                        <a:solidFill>
                          <a:prstClr val="black"/>
                        </a:solidFill>
                        <a:effectLst/>
                        <a:uLnTx/>
                        <a:uFillTx/>
                        <a:latin typeface="Times New Roman CYR"/>
                        <a:ea typeface="Times New Roman"/>
                        <a:cs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prstClr val="black"/>
                          </a:solidFill>
                          <a:effectLst/>
                          <a:uLnTx/>
                          <a:uFillTx/>
                          <a:latin typeface="Times New Roman"/>
                          <a:ea typeface="Times New Roman"/>
                          <a:cs typeface="Times New Roman"/>
                        </a:rPr>
                        <a:t>1. Откорректировать ЛНА.</a:t>
                      </a:r>
                      <a:endParaRPr kumimoji="0" lang="ru-RU" sz="1800" b="1" i="0" u="none" strike="noStrike" kern="1200" cap="none" spc="0" normalizeH="0" baseline="0" noProof="0" dirty="0" smtClean="0">
                        <a:ln>
                          <a:noFill/>
                        </a:ln>
                        <a:solidFill>
                          <a:prstClr val="black"/>
                        </a:solidFill>
                        <a:effectLst/>
                        <a:uLnTx/>
                        <a:uFillTx/>
                        <a:latin typeface="Times New Roman CYR"/>
                        <a:ea typeface="Times New Roman"/>
                        <a:cs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prstClr val="black"/>
                          </a:solidFill>
                          <a:effectLst/>
                          <a:uLnTx/>
                          <a:uFillTx/>
                          <a:latin typeface="Times New Roman"/>
                          <a:ea typeface="Times New Roman"/>
                          <a:cs typeface="Times New Roman"/>
                        </a:rPr>
                        <a:t>2. Осуществлять инструктаж руководителю ответственным лицом</a:t>
                      </a:r>
                      <a:endParaRPr kumimoji="0" lang="ru-RU" sz="1800" b="1" i="0" u="none" strike="noStrike" kern="1200" cap="none" spc="0" normalizeH="0" baseline="0" noProof="0" dirty="0" smtClean="0">
                        <a:ln>
                          <a:noFill/>
                        </a:ln>
                        <a:solidFill>
                          <a:prstClr val="black"/>
                        </a:solidFill>
                        <a:effectLst/>
                        <a:uLnTx/>
                        <a:uFillTx/>
                        <a:latin typeface="Times New Roman CYR"/>
                        <a:ea typeface="Times New Roman"/>
                        <a:cs typeface="Times New Roman"/>
                      </a:endParaRPr>
                    </a:p>
                    <a:p>
                      <a:endParaRPr lang="ru-RU" dirty="0"/>
                    </a:p>
                  </a:txBody>
                  <a:tcPr>
                    <a:solidFill>
                      <a:schemeClr val="bg2"/>
                    </a:solidFill>
                  </a:tcPr>
                </a:tc>
              </a:tr>
            </a:tbl>
          </a:graphicData>
        </a:graphic>
      </p:graphicFrame>
    </p:spTree>
    <p:extLst>
      <p:ext uri="{BB962C8B-B14F-4D97-AF65-F5344CB8AC3E}">
        <p14:creationId xmlns:p14="http://schemas.microsoft.com/office/powerpoint/2010/main" val="10213193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1285689372"/>
              </p:ext>
            </p:extLst>
          </p:nvPr>
        </p:nvGraphicFramePr>
        <p:xfrm>
          <a:off x="251520" y="476672"/>
          <a:ext cx="8642350" cy="6381328"/>
        </p:xfrm>
        <a:graphic>
          <a:graphicData uri="http://schemas.openxmlformats.org/drawingml/2006/table">
            <a:tbl>
              <a:tblPr firstRow="1" bandRow="1">
                <a:tableStyleId>{5C22544A-7EE6-4342-B048-85BDC9FD1C3A}</a:tableStyleId>
              </a:tblPr>
              <a:tblGrid>
                <a:gridCol w="4321175"/>
                <a:gridCol w="4321175"/>
              </a:tblGrid>
              <a:tr h="6381328">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1600" b="1" i="0" u="none" strike="noStrike" kern="1200" cap="none" spc="0" normalizeH="0" baseline="0" noProof="0" dirty="0" smtClean="0">
                          <a:ln>
                            <a:noFill/>
                          </a:ln>
                          <a:solidFill>
                            <a:prstClr val="black"/>
                          </a:solidFill>
                          <a:effectLst/>
                          <a:uLnTx/>
                          <a:uFillTx/>
                          <a:latin typeface="Times New Roman"/>
                          <a:ea typeface="Times New Roman"/>
                          <a:cs typeface="Times New Roman"/>
                        </a:rPr>
                        <a:t>П.36 Актуализация программы обучения работников оказанию первой помощи пострадавшим (далее - оказание ППП) осуществляется помимо случаев, указанных в </a:t>
                      </a:r>
                      <a:r>
                        <a:rPr kumimoji="0" lang="ru-RU" sz="1600" b="1" i="0" u="none" strike="noStrike" kern="1200" cap="none" spc="0" normalizeH="0" baseline="0" noProof="0" dirty="0" smtClean="0">
                          <a:ln>
                            <a:noFill/>
                          </a:ln>
                          <a:solidFill>
                            <a:srgbClr val="000000"/>
                          </a:solidFill>
                          <a:effectLst/>
                          <a:uLnTx/>
                          <a:uFillTx/>
                          <a:latin typeface="Times New Roman"/>
                          <a:ea typeface="Times New Roman"/>
                          <a:cs typeface="Times New Roman"/>
                        </a:rPr>
                        <a:t>пунктах 50</a:t>
                      </a:r>
                      <a:r>
                        <a:rPr kumimoji="0" lang="ru-RU" sz="1600" b="1" i="0" u="none" strike="noStrike" kern="1200" cap="none" spc="0" normalizeH="0" baseline="0" noProof="0" dirty="0" smtClean="0">
                          <a:ln>
                            <a:noFill/>
                          </a:ln>
                          <a:solidFill>
                            <a:prstClr val="black"/>
                          </a:solidFill>
                          <a:effectLst/>
                          <a:uLnTx/>
                          <a:uFillTx/>
                          <a:latin typeface="Times New Roman"/>
                          <a:ea typeface="Times New Roman"/>
                          <a:cs typeface="Times New Roman"/>
                        </a:rPr>
                        <a:t> и </a:t>
                      </a:r>
                      <a:r>
                        <a:rPr kumimoji="0" lang="ru-RU" sz="1600" b="1" i="0" u="none" strike="noStrike" kern="1200" cap="none" spc="0" normalizeH="0" baseline="0" noProof="0" dirty="0" smtClean="0">
                          <a:ln>
                            <a:noFill/>
                          </a:ln>
                          <a:solidFill>
                            <a:srgbClr val="000000"/>
                          </a:solidFill>
                          <a:effectLst/>
                          <a:uLnTx/>
                          <a:uFillTx/>
                          <a:latin typeface="Times New Roman"/>
                          <a:ea typeface="Times New Roman"/>
                          <a:cs typeface="Times New Roman"/>
                        </a:rPr>
                        <a:t>51</a:t>
                      </a:r>
                      <a:r>
                        <a:rPr kumimoji="0" lang="ru-RU" sz="1600" b="1" i="0" u="none" strike="noStrike" kern="1200" cap="none" spc="0" normalizeH="0" baseline="0" noProof="0" dirty="0" smtClean="0">
                          <a:ln>
                            <a:noFill/>
                          </a:ln>
                          <a:solidFill>
                            <a:prstClr val="black"/>
                          </a:solidFill>
                          <a:effectLst/>
                          <a:uLnTx/>
                          <a:uFillTx/>
                          <a:latin typeface="Times New Roman"/>
                          <a:ea typeface="Times New Roman"/>
                          <a:cs typeface="Times New Roman"/>
                        </a:rPr>
                        <a:t>, </a:t>
                      </a:r>
                      <a:r>
                        <a:rPr kumimoji="0" lang="ru-RU" sz="1600" b="1" i="0" u="none" strike="noStrike" kern="1200" cap="none" spc="0" normalizeH="0" baseline="0" noProof="0" dirty="0" smtClean="0">
                          <a:ln>
                            <a:noFill/>
                          </a:ln>
                          <a:solidFill>
                            <a:srgbClr val="000000"/>
                          </a:solidFill>
                          <a:effectLst/>
                          <a:uLnTx/>
                          <a:uFillTx/>
                          <a:latin typeface="Times New Roman"/>
                          <a:ea typeface="Times New Roman"/>
                          <a:cs typeface="Times New Roman CYR"/>
                        </a:rPr>
                        <a:t>также</a:t>
                      </a:r>
                      <a:r>
                        <a:rPr kumimoji="0" lang="ru-RU" sz="1600" b="1" i="0" u="none" strike="noStrike" kern="1200" cap="none" spc="0" normalizeH="0" baseline="0" noProof="0" dirty="0" smtClean="0">
                          <a:ln>
                            <a:noFill/>
                          </a:ln>
                          <a:solidFill>
                            <a:prstClr val="black"/>
                          </a:solidFill>
                          <a:effectLst/>
                          <a:uLnTx/>
                          <a:uFillTx/>
                          <a:latin typeface="Times New Roman"/>
                          <a:ea typeface="Times New Roman"/>
                          <a:cs typeface="Times New Roman"/>
                        </a:rPr>
                        <a:t> в случае вступления в силу новых НПА </a:t>
                      </a:r>
                      <a:r>
                        <a:rPr kumimoji="0" lang="ru-RU" sz="1600" b="1" i="0" u="none" strike="noStrike" kern="1200" cap="none" spc="0" normalizeH="0" baseline="0" noProof="0" dirty="0" smtClean="0">
                          <a:ln>
                            <a:noFill/>
                          </a:ln>
                          <a:solidFill>
                            <a:srgbClr val="000000"/>
                          </a:solidFill>
                          <a:effectLst/>
                          <a:uLnTx/>
                          <a:uFillTx/>
                          <a:latin typeface="Times New Roman"/>
                          <a:ea typeface="Times New Roman"/>
                          <a:cs typeface="Times New Roman CYR"/>
                        </a:rPr>
                        <a:t>в сфере здравоохранения</a:t>
                      </a:r>
                      <a:r>
                        <a:rPr kumimoji="0" lang="ru-RU" sz="1600" b="1" i="0" u="none" strike="noStrike" kern="1200" cap="none" spc="0" normalizeH="0" baseline="0" noProof="0" dirty="0" smtClean="0">
                          <a:ln>
                            <a:noFill/>
                          </a:ln>
                          <a:solidFill>
                            <a:prstClr val="black"/>
                          </a:solidFill>
                          <a:effectLst/>
                          <a:uLnTx/>
                          <a:uFillTx/>
                          <a:latin typeface="Times New Roman"/>
                          <a:ea typeface="Times New Roman"/>
                          <a:cs typeface="Times New Roman"/>
                        </a:rPr>
                        <a:t>, содержащих требования к порядкам оказания ПП, или внесения </a:t>
                      </a:r>
                      <a:r>
                        <a:rPr kumimoji="0" lang="ru-RU" sz="1600" b="1" i="0" u="none" strike="noStrike" kern="1200" cap="none" spc="0" normalizeH="0" baseline="0" noProof="0" dirty="0" smtClean="0">
                          <a:ln>
                            <a:noFill/>
                          </a:ln>
                          <a:solidFill>
                            <a:srgbClr val="000000"/>
                          </a:solidFill>
                          <a:effectLst/>
                          <a:uLnTx/>
                          <a:uFillTx/>
                          <a:latin typeface="Times New Roman"/>
                          <a:ea typeface="Times New Roman"/>
                          <a:cs typeface="Times New Roman CYR"/>
                        </a:rPr>
                        <a:t>изменений в НПА</a:t>
                      </a:r>
                      <a:r>
                        <a:rPr kumimoji="0" lang="ru-RU" sz="1600" b="1" i="0" u="none" strike="noStrike" kern="1200" cap="none" spc="0" normalizeH="0" baseline="0" noProof="0" dirty="0" smtClean="0">
                          <a:ln>
                            <a:noFill/>
                          </a:ln>
                          <a:solidFill>
                            <a:prstClr val="black"/>
                          </a:solidFill>
                          <a:effectLst/>
                          <a:uLnTx/>
                          <a:uFillTx/>
                          <a:latin typeface="Times New Roman"/>
                          <a:ea typeface="Times New Roman"/>
                          <a:cs typeface="Times New Roman"/>
                        </a:rPr>
                        <a:t> в указанной сфере, содержащие указанные требования.</a:t>
                      </a:r>
                      <a:endParaRPr kumimoji="0" lang="ru-RU" sz="1600" b="1" i="0" u="none" strike="noStrike" kern="1200" cap="none" spc="0" normalizeH="0" baseline="0" noProof="0" dirty="0" smtClean="0">
                        <a:ln>
                          <a:noFill/>
                        </a:ln>
                        <a:solidFill>
                          <a:prstClr val="black"/>
                        </a:solidFill>
                        <a:effectLst/>
                        <a:uLnTx/>
                        <a:uFillTx/>
                        <a:latin typeface="Times New Roman CYR"/>
                        <a:ea typeface="Times New Roman"/>
                        <a:cs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1600" b="1" i="0" u="none" strike="noStrike" kern="1200" cap="none" spc="0" normalizeH="0" baseline="0" noProof="0" dirty="0" smtClean="0">
                          <a:ln>
                            <a:noFill/>
                          </a:ln>
                          <a:solidFill>
                            <a:prstClr val="black"/>
                          </a:solidFill>
                          <a:effectLst/>
                          <a:uLnTx/>
                          <a:uFillTx/>
                          <a:latin typeface="Times New Roman"/>
                          <a:ea typeface="Times New Roman"/>
                          <a:cs typeface="Times New Roman"/>
                        </a:rPr>
                        <a:t>Допускается доведение до работника информации в отношении новых или измененных требований к порядкам оказания первой помощи в рамках </a:t>
                      </a:r>
                      <a:r>
                        <a:rPr kumimoji="0" lang="ru-RU" sz="1600" b="1" i="0" u="none" strike="noStrike" kern="1200" cap="none" spc="0" normalizeH="0" baseline="0" noProof="0" dirty="0" smtClean="0">
                          <a:ln>
                            <a:noFill/>
                          </a:ln>
                          <a:solidFill>
                            <a:srgbClr val="000000"/>
                          </a:solidFill>
                          <a:effectLst/>
                          <a:uLnTx/>
                          <a:uFillTx/>
                          <a:latin typeface="Times New Roman"/>
                          <a:ea typeface="Times New Roman"/>
                          <a:cs typeface="Times New Roman CYR"/>
                        </a:rPr>
                        <a:t>внепланового</a:t>
                      </a:r>
                      <a:r>
                        <a:rPr kumimoji="0" lang="ru-RU" sz="1600" b="1" i="0" u="none" strike="noStrike" kern="1200" cap="none" spc="0" normalizeH="0" baseline="0" noProof="0" dirty="0" smtClean="0">
                          <a:ln>
                            <a:noFill/>
                          </a:ln>
                          <a:solidFill>
                            <a:prstClr val="black"/>
                          </a:solidFill>
                          <a:effectLst/>
                          <a:uLnTx/>
                          <a:uFillTx/>
                          <a:latin typeface="Times New Roman"/>
                          <a:ea typeface="Times New Roman"/>
                          <a:cs typeface="Times New Roman"/>
                        </a:rPr>
                        <a:t> инструктажа по ОТ.</a:t>
                      </a:r>
                      <a:endParaRPr kumimoji="0" lang="ru-RU" sz="1600" b="1" i="0" u="none" strike="noStrike" kern="1200" cap="none" spc="0" normalizeH="0" baseline="0" noProof="0" dirty="0" smtClean="0">
                        <a:ln>
                          <a:noFill/>
                        </a:ln>
                        <a:solidFill>
                          <a:prstClr val="black"/>
                        </a:solidFill>
                        <a:effectLst/>
                        <a:uLnTx/>
                        <a:uFillTx/>
                        <a:latin typeface="Times New Roman CYR"/>
                        <a:ea typeface="Times New Roman"/>
                        <a:cs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1600" b="1" i="0" u="none" strike="noStrike" kern="1200" cap="none" spc="0" normalizeH="0" baseline="0" noProof="0" dirty="0" smtClean="0">
                          <a:ln>
                            <a:noFill/>
                          </a:ln>
                          <a:solidFill>
                            <a:prstClr val="black"/>
                          </a:solidFill>
                          <a:effectLst/>
                          <a:uLnTx/>
                          <a:uFillTx/>
                          <a:latin typeface="Times New Roman"/>
                          <a:ea typeface="Times New Roman"/>
                          <a:cs typeface="Times New Roman"/>
                        </a:rPr>
                        <a:t>Уточнено, что к техническим средствам обучения, применяемым на практических занятиях при обучении ППП, относятся </a:t>
                      </a:r>
                      <a:r>
                        <a:rPr kumimoji="0" lang="ru-RU" sz="1600" b="1" i="0" u="none" strike="noStrike" kern="1200" cap="none" spc="0" normalizeH="0" baseline="0" noProof="0" dirty="0" smtClean="0">
                          <a:ln>
                            <a:noFill/>
                          </a:ln>
                          <a:solidFill>
                            <a:srgbClr val="000000"/>
                          </a:solidFill>
                          <a:effectLst/>
                          <a:uLnTx/>
                          <a:uFillTx/>
                          <a:latin typeface="Times New Roman"/>
                          <a:ea typeface="Times New Roman"/>
                          <a:cs typeface="Times New Roman CYR"/>
                        </a:rPr>
                        <a:t>тренажеры, медицинские изделия</a:t>
                      </a:r>
                      <a:r>
                        <a:rPr kumimoji="0" lang="ru-RU" sz="1600" b="1" i="0" u="none" strike="noStrike" kern="1200" cap="none" spc="0" normalizeH="0" baseline="0" noProof="0" dirty="0" smtClean="0">
                          <a:ln>
                            <a:noFill/>
                          </a:ln>
                          <a:solidFill>
                            <a:prstClr val="black"/>
                          </a:solidFill>
                          <a:effectLst/>
                          <a:uLnTx/>
                          <a:uFillTx/>
                          <a:latin typeface="Times New Roman"/>
                          <a:ea typeface="Times New Roman"/>
                          <a:cs typeface="Times New Roman"/>
                        </a:rPr>
                        <a:t>.</a:t>
                      </a:r>
                      <a:endParaRPr kumimoji="0" lang="ru-RU" sz="1600" b="1" i="0" u="none" strike="noStrike" kern="1200" cap="none" spc="0" normalizeH="0" baseline="0" noProof="0" dirty="0" smtClean="0">
                        <a:ln>
                          <a:noFill/>
                        </a:ln>
                        <a:solidFill>
                          <a:prstClr val="black"/>
                        </a:solidFill>
                        <a:effectLst/>
                        <a:uLnTx/>
                        <a:uFillTx/>
                        <a:latin typeface="Times New Roman CYR"/>
                        <a:ea typeface="Times New Roman"/>
                        <a:cs typeface="Times New Roman"/>
                      </a:endParaRPr>
                    </a:p>
                    <a:p>
                      <a:endParaRPr lang="ru-RU" sz="1600" dirty="0"/>
                    </a:p>
                  </a:txBody>
                  <a:tcPr>
                    <a:solidFill>
                      <a:schemeClr val="bg2"/>
                    </a:solid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1600" b="1" i="0" u="none" strike="noStrike" kern="1200" cap="none" spc="0" normalizeH="0" baseline="0" noProof="0" dirty="0" smtClean="0">
                          <a:ln>
                            <a:noFill/>
                          </a:ln>
                          <a:solidFill>
                            <a:prstClr val="black"/>
                          </a:solidFill>
                          <a:effectLst/>
                          <a:uLnTx/>
                          <a:uFillTx/>
                          <a:latin typeface="Times New Roman"/>
                          <a:ea typeface="Times New Roman"/>
                          <a:cs typeface="Times New Roman"/>
                        </a:rPr>
                        <a:t>Появилось прямое основание для актуализации программы обучения ППП (изменение НПА как в сфере здравоохранения, так и в сфере ОТ).</a:t>
                      </a:r>
                      <a:endParaRPr kumimoji="0" lang="ru-RU" sz="1600" b="1" i="0" u="none" strike="noStrike" kern="1200" cap="none" spc="0" normalizeH="0" baseline="0" noProof="0" dirty="0" smtClean="0">
                        <a:ln>
                          <a:noFill/>
                        </a:ln>
                        <a:solidFill>
                          <a:prstClr val="black"/>
                        </a:solidFill>
                        <a:effectLst/>
                        <a:uLnTx/>
                        <a:uFillTx/>
                        <a:latin typeface="Times New Roman CYR"/>
                        <a:ea typeface="Times New Roman"/>
                        <a:cs typeface="Times New Roman"/>
                      </a:endParaRP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ru-RU" sz="1600" b="1" i="0" u="none" strike="noStrike" kern="1200" cap="none" spc="0" normalizeH="0" baseline="0" noProof="0" dirty="0" smtClean="0">
                          <a:ln>
                            <a:noFill/>
                          </a:ln>
                          <a:solidFill>
                            <a:prstClr val="black"/>
                          </a:solidFill>
                          <a:effectLst/>
                          <a:uLnTx/>
                          <a:uFillTx/>
                          <a:latin typeface="Times New Roman"/>
                          <a:ea typeface="Times New Roman"/>
                          <a:cs typeface="Times New Roman"/>
                        </a:rPr>
                        <a:t> </a:t>
                      </a:r>
                      <a:endParaRPr kumimoji="0" lang="ru-RU" sz="1600" b="1" i="0" u="none" strike="noStrike" kern="1200" cap="none" spc="0" normalizeH="0" baseline="0" noProof="0" dirty="0" smtClean="0">
                        <a:ln>
                          <a:noFill/>
                        </a:ln>
                        <a:solidFill>
                          <a:prstClr val="black"/>
                        </a:solidFill>
                        <a:effectLst/>
                        <a:uLnTx/>
                        <a:uFillTx/>
                        <a:latin typeface="Times New Roman CYR"/>
                        <a:ea typeface="Times New Roman"/>
                        <a:cs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1600" b="1" i="0" u="none" strike="noStrike" kern="1200" cap="none" spc="0" normalizeH="0" baseline="0" noProof="0" dirty="0" smtClean="0">
                          <a:ln>
                            <a:noFill/>
                          </a:ln>
                          <a:solidFill>
                            <a:prstClr val="black"/>
                          </a:solidFill>
                          <a:effectLst/>
                          <a:uLnTx/>
                          <a:uFillTx/>
                          <a:latin typeface="Times New Roman"/>
                          <a:ea typeface="Times New Roman"/>
                          <a:cs typeface="Times New Roman"/>
                        </a:rPr>
                        <a:t>Необходимо:</a:t>
                      </a:r>
                      <a:endParaRPr kumimoji="0" lang="ru-RU" sz="1600" b="1" i="0" u="none" strike="noStrike" kern="1200" cap="none" spc="0" normalizeH="0" baseline="0" noProof="0" dirty="0" smtClean="0">
                        <a:ln>
                          <a:noFill/>
                        </a:ln>
                        <a:solidFill>
                          <a:prstClr val="black"/>
                        </a:solidFill>
                        <a:effectLst/>
                        <a:uLnTx/>
                        <a:uFillTx/>
                        <a:latin typeface="Times New Roman CYR"/>
                        <a:ea typeface="Times New Roman"/>
                        <a:cs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1600" b="1" i="0" u="none" strike="noStrike" kern="1200" cap="none" spc="0" normalizeH="0" baseline="0" noProof="0" dirty="0" smtClean="0">
                          <a:ln>
                            <a:noFill/>
                          </a:ln>
                          <a:solidFill>
                            <a:prstClr val="black"/>
                          </a:solidFill>
                          <a:effectLst/>
                          <a:uLnTx/>
                          <a:uFillTx/>
                          <a:latin typeface="Times New Roman"/>
                          <a:ea typeface="Times New Roman"/>
                          <a:cs typeface="Times New Roman"/>
                        </a:rPr>
                        <a:t>1. Актуализировать программу обучения (инструктажа) оказанию ППП.</a:t>
                      </a:r>
                      <a:endParaRPr kumimoji="0" lang="ru-RU" sz="1600" b="1" i="0" u="none" strike="noStrike" kern="1200" cap="none" spc="0" normalizeH="0" baseline="0" noProof="0" dirty="0" smtClean="0">
                        <a:ln>
                          <a:noFill/>
                        </a:ln>
                        <a:solidFill>
                          <a:prstClr val="black"/>
                        </a:solidFill>
                        <a:effectLst/>
                        <a:uLnTx/>
                        <a:uFillTx/>
                        <a:latin typeface="Times New Roman CYR"/>
                        <a:ea typeface="Times New Roman"/>
                        <a:cs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1600" b="1" i="0" u="none" strike="noStrike" kern="1200" cap="none" spc="0" normalizeH="0" baseline="0" noProof="0" dirty="0" smtClean="0">
                          <a:ln>
                            <a:noFill/>
                          </a:ln>
                          <a:solidFill>
                            <a:prstClr val="black"/>
                          </a:solidFill>
                          <a:effectLst/>
                          <a:uLnTx/>
                          <a:uFillTx/>
                          <a:latin typeface="Times New Roman"/>
                          <a:ea typeface="Times New Roman"/>
                          <a:cs typeface="Times New Roman"/>
                        </a:rPr>
                        <a:t>2. Провести как минимум внеплановый инструктаж по вопросам оказания ППП с фиксацией в журнале учета инструктажей.</a:t>
                      </a:r>
                      <a:endParaRPr kumimoji="0" lang="ru-RU" sz="1600" b="1" i="0" u="none" strike="noStrike" kern="1200" cap="none" spc="0" normalizeH="0" baseline="0" noProof="0" dirty="0" smtClean="0">
                        <a:ln>
                          <a:noFill/>
                        </a:ln>
                        <a:solidFill>
                          <a:prstClr val="black"/>
                        </a:solidFill>
                        <a:effectLst/>
                        <a:uLnTx/>
                        <a:uFillTx/>
                        <a:latin typeface="Times New Roman CYR"/>
                        <a:ea typeface="Times New Roman"/>
                        <a:cs typeface="Times New Roman"/>
                      </a:endParaRP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ru-RU" sz="1600" b="1" i="0" u="none" strike="noStrike" kern="1200" cap="none" spc="0" normalizeH="0" baseline="0" noProof="0" dirty="0" smtClean="0">
                          <a:ln>
                            <a:noFill/>
                          </a:ln>
                          <a:solidFill>
                            <a:prstClr val="black"/>
                          </a:solidFill>
                          <a:effectLst/>
                          <a:uLnTx/>
                          <a:uFillTx/>
                          <a:latin typeface="Times New Roman"/>
                          <a:ea typeface="Times New Roman"/>
                          <a:cs typeface="Times New Roman"/>
                        </a:rPr>
                        <a:t> </a:t>
                      </a:r>
                    </a:p>
                    <a:p>
                      <a:endParaRPr lang="ru-RU" sz="1600" dirty="0"/>
                    </a:p>
                  </a:txBody>
                  <a:tcPr>
                    <a:solidFill>
                      <a:schemeClr val="bg2"/>
                    </a:solidFill>
                  </a:tcPr>
                </a:tc>
              </a:tr>
            </a:tbl>
          </a:graphicData>
        </a:graphic>
      </p:graphicFrame>
    </p:spTree>
    <p:extLst>
      <p:ext uri="{BB962C8B-B14F-4D97-AF65-F5344CB8AC3E}">
        <p14:creationId xmlns:p14="http://schemas.microsoft.com/office/powerpoint/2010/main" val="23878505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864057543"/>
              </p:ext>
            </p:extLst>
          </p:nvPr>
        </p:nvGraphicFramePr>
        <p:xfrm>
          <a:off x="251520" y="1570120"/>
          <a:ext cx="8642350" cy="5254748"/>
        </p:xfrm>
        <a:graphic>
          <a:graphicData uri="http://schemas.openxmlformats.org/drawingml/2006/table">
            <a:tbl>
              <a:tblPr firstRow="1" bandRow="1">
                <a:tableStyleId>{5C22544A-7EE6-4342-B048-85BDC9FD1C3A}</a:tableStyleId>
              </a:tblPr>
              <a:tblGrid>
                <a:gridCol w="4321175"/>
                <a:gridCol w="4321175"/>
              </a:tblGrid>
              <a:tr h="5254748">
                <a:tc>
                  <a:txBody>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ru-RU" sz="1400" b="1" i="1" u="sng" strike="noStrike" kern="1200" cap="none" spc="0" normalizeH="0" baseline="0" noProof="0" dirty="0" smtClean="0">
                          <a:ln>
                            <a:noFill/>
                          </a:ln>
                          <a:solidFill>
                            <a:prstClr val="black"/>
                          </a:solidFill>
                          <a:effectLst/>
                          <a:uLnTx/>
                          <a:uFillTx/>
                          <a:latin typeface="Times New Roman"/>
                          <a:ea typeface="Times New Roman"/>
                          <a:cs typeface="Times New Roman"/>
                        </a:rPr>
                        <a:t>Программа оказания ПП (приложение «2 к Правилам)</a:t>
                      </a: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ru-RU" sz="1400" b="1" i="0" u="sng" strike="noStrike" kern="1200" cap="none" spc="0" normalizeH="0" baseline="0" noProof="0" dirty="0" smtClean="0">
                          <a:ln>
                            <a:noFill/>
                          </a:ln>
                          <a:solidFill>
                            <a:prstClr val="black"/>
                          </a:solidFill>
                          <a:effectLst/>
                          <a:uLnTx/>
                          <a:uFillTx/>
                          <a:latin typeface="Times New Roman"/>
                          <a:ea typeface="Times New Roman"/>
                          <a:cs typeface="Times New Roman"/>
                        </a:rPr>
                        <a:t>Примерные перечни тем</a:t>
                      </a:r>
                      <a:r>
                        <a:rPr kumimoji="0" lang="ru-RU" sz="1400" b="1" i="0" u="sng" strike="noStrike" kern="1200" cap="none" spc="0" normalizeH="0" baseline="0" noProof="0" dirty="0" smtClean="0">
                          <a:ln>
                            <a:noFill/>
                          </a:ln>
                          <a:solidFill>
                            <a:prstClr val="black"/>
                          </a:solidFill>
                          <a:effectLst/>
                          <a:uLnTx/>
                          <a:uFillTx/>
                          <a:latin typeface="Times New Roman"/>
                          <a:ea typeface="Times New Roman"/>
                          <a:cs typeface="+mn-cs"/>
                        </a:rPr>
                        <a:t> </a:t>
                      </a:r>
                      <a:r>
                        <a:rPr kumimoji="0" lang="ru-RU" sz="1400" b="1" i="0" u="none" strike="noStrike" kern="1200" cap="none" spc="0" normalizeH="0" baseline="0" noProof="0" dirty="0" smtClean="0">
                          <a:ln>
                            <a:noFill/>
                          </a:ln>
                          <a:solidFill>
                            <a:prstClr val="black"/>
                          </a:solidFill>
                          <a:effectLst/>
                          <a:uLnTx/>
                          <a:uFillTx/>
                          <a:latin typeface="Times New Roman"/>
                          <a:ea typeface="Times New Roman"/>
                          <a:cs typeface="+mn-cs"/>
                        </a:rPr>
                        <a:t>теоретических и практических занятий для формирования программ обучения по оказанию первой помощи пострадавшим существенно изменились (например, </a:t>
                      </a:r>
                      <a:r>
                        <a:rPr kumimoji="0" lang="ru-RU" sz="1400" b="1" i="0" u="none" strike="noStrike" kern="1200" cap="none" spc="0" normalizeH="0" baseline="0" noProof="0" dirty="0" smtClean="0">
                          <a:ln>
                            <a:noFill/>
                          </a:ln>
                          <a:solidFill>
                            <a:prstClr val="black"/>
                          </a:solidFill>
                          <a:effectLst/>
                          <a:uLnTx/>
                          <a:uFillTx/>
                          <a:latin typeface="Times New Roman"/>
                          <a:ea typeface="Times New Roman"/>
                          <a:cs typeface="Times New Roman"/>
                        </a:rPr>
                        <a:t>введена</a:t>
                      </a:r>
                      <a:r>
                        <a:rPr kumimoji="0" lang="ru-RU" sz="1400" b="1" i="0" u="none" strike="noStrike" kern="1200" cap="none" spc="0" normalizeH="0" baseline="0" noProof="0" dirty="0" smtClean="0">
                          <a:ln>
                            <a:noFill/>
                          </a:ln>
                          <a:solidFill>
                            <a:prstClr val="black"/>
                          </a:solidFill>
                          <a:effectLst/>
                          <a:uLnTx/>
                          <a:uFillTx/>
                          <a:latin typeface="Times New Roman"/>
                          <a:ea typeface="Times New Roman"/>
                          <a:cs typeface="+mn-cs"/>
                        </a:rPr>
                        <a:t> отработка алгоритма применения автоматического наружного дефибриллятора при отсутствии сознания, остановке дыхания и кровообращения), в том числе это связано с тем, что во исполнение требований </a:t>
                      </a:r>
                      <a:r>
                        <a:rPr kumimoji="0" lang="ru-RU" sz="1400" b="1" i="0" u="none" strike="noStrike" kern="1200" cap="none" spc="0" normalizeH="0" baseline="0" noProof="0" dirty="0" smtClean="0">
                          <a:ln>
                            <a:noFill/>
                          </a:ln>
                          <a:solidFill>
                            <a:prstClr val="black"/>
                          </a:solidFill>
                          <a:effectLst/>
                          <a:uLnTx/>
                          <a:uFillTx/>
                          <a:latin typeface="Times New Roman"/>
                          <a:ea typeface="Times New Roman"/>
                          <a:cs typeface="Times New Roman"/>
                        </a:rPr>
                        <a:t>ч. 2 ст. 31</a:t>
                      </a:r>
                      <a:r>
                        <a:rPr kumimoji="0" lang="ru-RU" sz="1400" b="1" i="0" u="none" strike="noStrike" kern="1200" cap="none" spc="0" normalizeH="0" baseline="0" noProof="0" dirty="0" smtClean="0">
                          <a:ln>
                            <a:noFill/>
                          </a:ln>
                          <a:solidFill>
                            <a:prstClr val="black"/>
                          </a:solidFill>
                          <a:effectLst/>
                          <a:uLnTx/>
                          <a:uFillTx/>
                          <a:latin typeface="Times New Roman"/>
                          <a:ea typeface="Times New Roman"/>
                          <a:cs typeface="+mn-cs"/>
                        </a:rPr>
                        <a:t> Закона N 323-ФЗ "Об основах охраны здоровья граждан в РФ" Минздрав России </a:t>
                      </a:r>
                      <a:r>
                        <a:rPr kumimoji="0" lang="ru-RU" sz="1400" b="1" i="0" u="none" strike="noStrike" kern="1200" cap="none" spc="0" normalizeH="0" baseline="0" noProof="0" dirty="0" smtClean="0">
                          <a:ln>
                            <a:noFill/>
                          </a:ln>
                          <a:solidFill>
                            <a:prstClr val="black"/>
                          </a:solidFill>
                          <a:effectLst/>
                          <a:uLnTx/>
                          <a:uFillTx/>
                          <a:latin typeface="Times New Roman"/>
                          <a:ea typeface="Times New Roman"/>
                          <a:cs typeface="Times New Roman"/>
                        </a:rPr>
                        <a:t>приказом</a:t>
                      </a:r>
                      <a:r>
                        <a:rPr kumimoji="0" lang="ru-RU" sz="1400" b="1" i="0" u="none" strike="noStrike" kern="1200" cap="none" spc="0" normalizeH="0" baseline="0" noProof="0" dirty="0" smtClean="0">
                          <a:ln>
                            <a:noFill/>
                          </a:ln>
                          <a:solidFill>
                            <a:prstClr val="black"/>
                          </a:solidFill>
                          <a:effectLst/>
                          <a:uLnTx/>
                          <a:uFillTx/>
                          <a:latin typeface="Times New Roman"/>
                          <a:ea typeface="Times New Roman"/>
                          <a:cs typeface="+mn-cs"/>
                        </a:rPr>
                        <a:t> от 03.05.2024 N 220н утвердил новые: </a:t>
                      </a:r>
                      <a:r>
                        <a:rPr kumimoji="0" lang="ru-RU" sz="1400" b="1" i="0" u="none" strike="noStrike" kern="1200" cap="none" spc="0" normalizeH="0" baseline="0" noProof="0" dirty="0" smtClean="0">
                          <a:ln>
                            <a:noFill/>
                          </a:ln>
                          <a:solidFill>
                            <a:prstClr val="black"/>
                          </a:solidFill>
                          <a:effectLst/>
                          <a:uLnTx/>
                          <a:uFillTx/>
                          <a:latin typeface="Times New Roman"/>
                          <a:ea typeface="Times New Roman"/>
                          <a:cs typeface="Times New Roman"/>
                        </a:rPr>
                        <a:t>Порядок</a:t>
                      </a:r>
                      <a:r>
                        <a:rPr kumimoji="0" lang="ru-RU" sz="1400" b="1" i="0" u="none" strike="noStrike" kern="1200" cap="none" spc="0" normalizeH="0" baseline="0" noProof="0" dirty="0" smtClean="0">
                          <a:ln>
                            <a:noFill/>
                          </a:ln>
                          <a:solidFill>
                            <a:prstClr val="black"/>
                          </a:solidFill>
                          <a:effectLst/>
                          <a:uLnTx/>
                          <a:uFillTx/>
                          <a:latin typeface="Times New Roman"/>
                          <a:ea typeface="Times New Roman"/>
                          <a:cs typeface="+mn-cs"/>
                        </a:rPr>
                        <a:t> оказания первой помощи; </a:t>
                      </a:r>
                      <a:r>
                        <a:rPr kumimoji="0" lang="ru-RU" sz="1400" b="1" i="0" u="none" strike="noStrike" kern="1200" cap="none" spc="0" normalizeH="0" baseline="0" noProof="0" dirty="0" smtClean="0">
                          <a:ln>
                            <a:noFill/>
                          </a:ln>
                          <a:solidFill>
                            <a:prstClr val="black"/>
                          </a:solidFill>
                          <a:effectLst/>
                          <a:uLnTx/>
                          <a:uFillTx/>
                          <a:latin typeface="Times New Roman"/>
                          <a:ea typeface="Times New Roman"/>
                          <a:cs typeface="Times New Roman"/>
                        </a:rPr>
                        <a:t>Перечень</a:t>
                      </a:r>
                      <a:r>
                        <a:rPr kumimoji="0" lang="ru-RU" sz="1400" b="1" i="0" u="none" strike="noStrike" kern="1200" cap="none" spc="0" normalizeH="0" baseline="0" noProof="0" dirty="0" smtClean="0">
                          <a:ln>
                            <a:noFill/>
                          </a:ln>
                          <a:solidFill>
                            <a:prstClr val="black"/>
                          </a:solidFill>
                          <a:effectLst/>
                          <a:uLnTx/>
                          <a:uFillTx/>
                          <a:latin typeface="Times New Roman"/>
                          <a:ea typeface="Times New Roman"/>
                          <a:cs typeface="+mn-cs"/>
                        </a:rPr>
                        <a:t> состояний, при которых оказывается первая помощь; </a:t>
                      </a:r>
                      <a:r>
                        <a:rPr kumimoji="0" lang="ru-RU" sz="1400" b="1" i="0" u="none" strike="noStrike" kern="1200" cap="none" spc="0" normalizeH="0" baseline="0" noProof="0" dirty="0" smtClean="0">
                          <a:ln>
                            <a:noFill/>
                          </a:ln>
                          <a:solidFill>
                            <a:srgbClr val="000000"/>
                          </a:solidFill>
                          <a:effectLst/>
                          <a:uLnTx/>
                          <a:uFillTx/>
                          <a:latin typeface="Times New Roman"/>
                          <a:ea typeface="Times New Roman"/>
                          <a:cs typeface="Times New Roman"/>
                        </a:rPr>
                        <a:t>Перечень</a:t>
                      </a:r>
                      <a:r>
                        <a:rPr kumimoji="0" lang="ru-RU" sz="1400" b="1" i="0" u="none" strike="noStrike" kern="1200" cap="none" spc="0" normalizeH="0" baseline="0" noProof="0" dirty="0" smtClean="0">
                          <a:ln>
                            <a:noFill/>
                          </a:ln>
                          <a:solidFill>
                            <a:prstClr val="black"/>
                          </a:solidFill>
                          <a:effectLst/>
                          <a:uLnTx/>
                          <a:uFillTx/>
                          <a:latin typeface="Times New Roman"/>
                          <a:ea typeface="Times New Roman"/>
                          <a:cs typeface="+mn-cs"/>
                        </a:rPr>
                        <a:t> мероприятий по оказанию первой помощи и последовательность их проведения</a:t>
                      </a:r>
                      <a:endParaRPr kumimoji="0" lang="ru-RU" sz="1400" b="1" i="0" u="none" strike="noStrike" kern="1200" cap="none" spc="0" normalizeH="0" baseline="0" noProof="0" dirty="0" smtClean="0">
                        <a:ln>
                          <a:noFill/>
                        </a:ln>
                        <a:solidFill>
                          <a:prstClr val="black"/>
                        </a:solidFill>
                        <a:effectLst/>
                        <a:uLnTx/>
                        <a:uFillTx/>
                        <a:latin typeface="Times New Roman CYR"/>
                        <a:ea typeface="Times New Roman"/>
                        <a:cs typeface="Times New Roman"/>
                      </a:endParaRPr>
                    </a:p>
                    <a:p>
                      <a:endParaRPr lang="ru-RU" sz="1400" dirty="0"/>
                    </a:p>
                  </a:txBody>
                  <a:tcPr>
                    <a:solidFill>
                      <a:schemeClr val="bg2"/>
                    </a:solidFill>
                  </a:tcPr>
                </a:tc>
                <a:tc>
                  <a:txBody>
                    <a:bodyPr/>
                    <a:lstStyle/>
                    <a:p>
                      <a:r>
                        <a:rPr lang="ru-RU" sz="1400" b="1" dirty="0" smtClean="0">
                          <a:solidFill>
                            <a:srgbClr val="000000"/>
                          </a:solidFill>
                          <a:effectLst/>
                          <a:latin typeface="Times New Roman"/>
                          <a:ea typeface="Times New Roman"/>
                        </a:rPr>
                        <a:t>Примечание:</a:t>
                      </a:r>
                      <a:r>
                        <a:rPr lang="ru-RU" sz="1400" dirty="0" smtClean="0">
                          <a:effectLst/>
                          <a:latin typeface="Times New Roman"/>
                          <a:ea typeface="Times New Roman"/>
                        </a:rPr>
                        <a:t> </a:t>
                      </a:r>
                      <a:r>
                        <a:rPr lang="ru-RU" sz="1400" dirty="0" smtClean="0">
                          <a:solidFill>
                            <a:schemeClr val="tx1"/>
                          </a:solidFill>
                          <a:effectLst/>
                          <a:latin typeface="Times New Roman"/>
                          <a:ea typeface="Times New Roman"/>
                        </a:rPr>
                        <a:t>Отмечаем правовую неопределённость данного вопроса: с одной стороны, изменилась структура и некоторые формулировки содержания программы, однако согласно </a:t>
                      </a:r>
                      <a:r>
                        <a:rPr lang="ru-RU" sz="1400" b="1" u="none" strike="noStrike" dirty="0" smtClean="0">
                          <a:solidFill>
                            <a:schemeClr val="tx1"/>
                          </a:solidFill>
                          <a:effectLst/>
                          <a:latin typeface="Times New Roman"/>
                          <a:ea typeface="Times New Roman"/>
                          <a:cs typeface="Times New Roman"/>
                        </a:rPr>
                        <a:t>п. 61</a:t>
                      </a:r>
                      <a:r>
                        <a:rPr lang="ru-RU" sz="1400" b="1" dirty="0" smtClean="0">
                          <a:solidFill>
                            <a:schemeClr val="tx1"/>
                          </a:solidFill>
                          <a:effectLst/>
                          <a:latin typeface="Times New Roman"/>
                          <a:ea typeface="Times New Roman"/>
                        </a:rPr>
                        <a:t> </a:t>
                      </a:r>
                      <a:r>
                        <a:rPr lang="ru-RU" sz="1400" dirty="0" smtClean="0">
                          <a:solidFill>
                            <a:schemeClr val="tx1"/>
                          </a:solidFill>
                          <a:effectLst/>
                          <a:latin typeface="Times New Roman"/>
                          <a:ea typeface="Times New Roman"/>
                        </a:rPr>
                        <a:t>Правил № 2464 внеплановое обучение работников по основанию, предусмотренному </a:t>
                      </a:r>
                      <a:r>
                        <a:rPr lang="ru-RU" sz="1400" b="1" u="none" strike="noStrike" dirty="0" smtClean="0">
                          <a:solidFill>
                            <a:schemeClr val="tx1"/>
                          </a:solidFill>
                          <a:effectLst/>
                          <a:latin typeface="Times New Roman"/>
                          <a:ea typeface="Times New Roman"/>
                          <a:cs typeface="Times New Roman"/>
                        </a:rPr>
                        <a:t>подп. "а" п. 50</a:t>
                      </a:r>
                      <a:r>
                        <a:rPr lang="ru-RU" sz="1400" b="1" dirty="0" smtClean="0">
                          <a:solidFill>
                            <a:schemeClr val="tx1"/>
                          </a:solidFill>
                          <a:effectLst/>
                          <a:latin typeface="Times New Roman"/>
                          <a:ea typeface="Times New Roman"/>
                        </a:rPr>
                        <a:t> </a:t>
                      </a:r>
                      <a:r>
                        <a:rPr lang="ru-RU" sz="1400" dirty="0" smtClean="0">
                          <a:solidFill>
                            <a:schemeClr val="tx1"/>
                          </a:solidFill>
                          <a:effectLst/>
                          <a:latin typeface="Times New Roman"/>
                          <a:ea typeface="Times New Roman"/>
                        </a:rPr>
                        <a:t>(вступление в силу </a:t>
                      </a:r>
                      <a:r>
                        <a:rPr lang="ru-RU" sz="1400" b="1" u="none" strike="noStrike" dirty="0" smtClean="0">
                          <a:solidFill>
                            <a:schemeClr val="tx1"/>
                          </a:solidFill>
                          <a:effectLst/>
                          <a:latin typeface="Times New Roman"/>
                          <a:ea typeface="Times New Roman"/>
                          <a:cs typeface="Times New Roman"/>
                        </a:rPr>
                        <a:t>НПА, содержащих государственные нормативные требования ОТ</a:t>
                      </a:r>
                      <a:r>
                        <a:rPr lang="ru-RU" sz="1400" b="1" dirty="0" smtClean="0">
                          <a:solidFill>
                            <a:schemeClr val="tx1"/>
                          </a:solidFill>
                          <a:effectLst/>
                          <a:latin typeface="Times New Roman"/>
                          <a:ea typeface="Times New Roman"/>
                        </a:rPr>
                        <a:t>), </a:t>
                      </a:r>
                      <a:r>
                        <a:rPr lang="ru-RU" sz="1400" dirty="0" smtClean="0">
                          <a:solidFill>
                            <a:schemeClr val="tx1"/>
                          </a:solidFill>
                          <a:effectLst/>
                          <a:latin typeface="Times New Roman"/>
                          <a:ea typeface="Times New Roman"/>
                        </a:rPr>
                        <a:t>проводится при наличии в соответствующих НПА </a:t>
                      </a:r>
                      <a:r>
                        <a:rPr lang="ru-RU" sz="1400" b="1" dirty="0" smtClean="0">
                          <a:solidFill>
                            <a:schemeClr val="tx1"/>
                          </a:solidFill>
                          <a:effectLst/>
                          <a:latin typeface="Times New Roman"/>
                          <a:ea typeface="Times New Roman"/>
                          <a:cs typeface="Times New Roman CYR"/>
                        </a:rPr>
                        <a:t>положений о проведении внепланового обучения</a:t>
                      </a:r>
                      <a:r>
                        <a:rPr lang="ru-RU" sz="1400" dirty="0" smtClean="0">
                          <a:solidFill>
                            <a:schemeClr val="tx1"/>
                          </a:solidFill>
                          <a:effectLst/>
                          <a:latin typeface="Times New Roman"/>
                          <a:ea typeface="Times New Roman"/>
                        </a:rPr>
                        <a:t> работников требованиям охраны труда. А в </a:t>
                      </a:r>
                      <a:r>
                        <a:rPr lang="ru-RU" sz="1400" b="1" u="none" strike="noStrike" dirty="0" smtClean="0">
                          <a:solidFill>
                            <a:schemeClr val="tx1"/>
                          </a:solidFill>
                          <a:effectLst/>
                          <a:latin typeface="Times New Roman"/>
                          <a:ea typeface="Times New Roman"/>
                          <a:cs typeface="Times New Roman"/>
                        </a:rPr>
                        <a:t>Постановлении</a:t>
                      </a:r>
                      <a:r>
                        <a:rPr lang="ru-RU" sz="1400" b="1" dirty="0" smtClean="0">
                          <a:solidFill>
                            <a:schemeClr val="tx1"/>
                          </a:solidFill>
                          <a:effectLst/>
                          <a:latin typeface="Times New Roman"/>
                          <a:ea typeface="Times New Roman"/>
                        </a:rPr>
                        <a:t> </a:t>
                      </a:r>
                      <a:r>
                        <a:rPr lang="ru-RU" sz="1400" dirty="0" smtClean="0">
                          <a:solidFill>
                            <a:schemeClr val="tx1"/>
                          </a:solidFill>
                          <a:effectLst/>
                          <a:latin typeface="Times New Roman"/>
                          <a:ea typeface="Times New Roman"/>
                        </a:rPr>
                        <a:t>№ 805 ничего о внеплановом обучении ППП </a:t>
                      </a:r>
                      <a:r>
                        <a:rPr lang="ru-RU" sz="1400" b="1" dirty="0" smtClean="0">
                          <a:solidFill>
                            <a:schemeClr val="tx1"/>
                          </a:solidFill>
                          <a:effectLst/>
                          <a:latin typeface="Times New Roman"/>
                          <a:ea typeface="Times New Roman"/>
                          <a:cs typeface="Times New Roman CYR"/>
                        </a:rPr>
                        <a:t>не сказано</a:t>
                      </a:r>
                      <a:r>
                        <a:rPr lang="ru-RU" sz="1400" dirty="0" smtClean="0">
                          <a:solidFill>
                            <a:schemeClr val="tx1"/>
                          </a:solidFill>
                          <a:effectLst/>
                          <a:latin typeface="Times New Roman"/>
                          <a:ea typeface="Times New Roman"/>
                        </a:rPr>
                        <a:t>. Тем не менее корректировка программы обучения и внеплановый инструктаж необходимы</a:t>
                      </a:r>
                      <a:endParaRPr lang="ru-RU" sz="1400" dirty="0">
                        <a:solidFill>
                          <a:schemeClr val="tx1"/>
                        </a:solidFill>
                      </a:endParaRPr>
                    </a:p>
                  </a:txBody>
                  <a:tcPr>
                    <a:solidFill>
                      <a:schemeClr val="bg2"/>
                    </a:solidFill>
                  </a:tcPr>
                </a:tc>
              </a:tr>
            </a:tbl>
          </a:graphicData>
        </a:graphic>
      </p:graphicFrame>
    </p:spTree>
    <p:extLst>
      <p:ext uri="{BB962C8B-B14F-4D97-AF65-F5344CB8AC3E}">
        <p14:creationId xmlns:p14="http://schemas.microsoft.com/office/powerpoint/2010/main" val="25939944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4091741739"/>
              </p:ext>
            </p:extLst>
          </p:nvPr>
        </p:nvGraphicFramePr>
        <p:xfrm>
          <a:off x="251520" y="980728"/>
          <a:ext cx="8642350" cy="6657960"/>
        </p:xfrm>
        <a:graphic>
          <a:graphicData uri="http://schemas.openxmlformats.org/drawingml/2006/table">
            <a:tbl>
              <a:tblPr firstRow="1" bandRow="1">
                <a:tableStyleId>{5C22544A-7EE6-4342-B048-85BDC9FD1C3A}</a:tableStyleId>
              </a:tblPr>
              <a:tblGrid>
                <a:gridCol w="4321175"/>
                <a:gridCol w="4321175"/>
              </a:tblGrid>
              <a:tr h="6657960">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1600" b="1" i="0" u="none" strike="noStrike" kern="1200" cap="none" spc="0" normalizeH="0" baseline="0" noProof="0" dirty="0" smtClean="0">
                          <a:ln>
                            <a:noFill/>
                          </a:ln>
                          <a:solidFill>
                            <a:prstClr val="black"/>
                          </a:solidFill>
                          <a:effectLst/>
                          <a:uLnTx/>
                          <a:uFillTx/>
                          <a:latin typeface="Times New Roman"/>
                          <a:ea typeface="Times New Roman"/>
                          <a:cs typeface="Times New Roman"/>
                        </a:rPr>
                        <a:t>П. 39 </a:t>
                      </a: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1600" b="1" i="0" u="none" strike="noStrike" kern="1200" cap="none" spc="0" normalizeH="0" baseline="0" noProof="0" dirty="0" smtClean="0">
                          <a:ln>
                            <a:noFill/>
                          </a:ln>
                          <a:solidFill>
                            <a:prstClr val="black"/>
                          </a:solidFill>
                          <a:effectLst/>
                          <a:uLnTx/>
                          <a:uFillTx/>
                          <a:latin typeface="Times New Roman"/>
                          <a:ea typeface="Times New Roman"/>
                          <a:cs typeface="Times New Roman"/>
                        </a:rPr>
                        <a:t>Все работники, использующие СИЗ, должны быть обучены правилам их эксплуатации (использования).</a:t>
                      </a:r>
                      <a:endParaRPr kumimoji="0" lang="ru-RU" sz="1600" b="1" i="0" u="none" strike="noStrike" kern="1200" cap="none" spc="0" normalizeH="0" baseline="0" noProof="0" dirty="0" smtClean="0">
                        <a:ln>
                          <a:noFill/>
                        </a:ln>
                        <a:solidFill>
                          <a:prstClr val="black"/>
                        </a:solidFill>
                        <a:effectLst/>
                        <a:uLnTx/>
                        <a:uFillTx/>
                        <a:latin typeface="Times New Roman CYR"/>
                        <a:ea typeface="Times New Roman"/>
                        <a:cs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1600" b="1" i="0" u="none" strike="noStrike" kern="1200" cap="none" spc="0" normalizeH="0" baseline="0" noProof="0" dirty="0" smtClean="0">
                          <a:ln>
                            <a:noFill/>
                          </a:ln>
                          <a:solidFill>
                            <a:prstClr val="black"/>
                          </a:solidFill>
                          <a:effectLst/>
                          <a:uLnTx/>
                          <a:uFillTx/>
                          <a:latin typeface="Times New Roman"/>
                          <a:ea typeface="Times New Roman"/>
                          <a:cs typeface="Times New Roman"/>
                        </a:rPr>
                        <a:t>При проведении обучения по использованию (применению) СИЗ помимо того, что ответственное лицо демонстрирует умения правильно их эксплуатировать, также </a:t>
                      </a:r>
                      <a:r>
                        <a:rPr kumimoji="0" lang="ru-RU" sz="1600" b="1" i="0" u="none" strike="noStrike" kern="1200" cap="none" spc="0" normalizeH="0" baseline="0" noProof="0" dirty="0" smtClean="0">
                          <a:ln>
                            <a:noFill/>
                          </a:ln>
                          <a:solidFill>
                            <a:srgbClr val="000000"/>
                          </a:solidFill>
                          <a:effectLst/>
                          <a:uLnTx/>
                          <a:uFillTx/>
                          <a:latin typeface="Times New Roman"/>
                          <a:ea typeface="Times New Roman"/>
                          <a:cs typeface="Times New Roman"/>
                        </a:rPr>
                        <a:t>проводит тренировку</a:t>
                      </a:r>
                      <a:r>
                        <a:rPr kumimoji="0" lang="ru-RU" sz="1600" b="1" i="0" u="none" strike="noStrike" kern="1200" cap="none" spc="0" normalizeH="0" baseline="0" noProof="0" dirty="0" smtClean="0">
                          <a:ln>
                            <a:noFill/>
                          </a:ln>
                          <a:solidFill>
                            <a:prstClr val="black"/>
                          </a:solidFill>
                          <a:effectLst/>
                          <a:uLnTx/>
                          <a:uFillTx/>
                          <a:latin typeface="Times New Roman"/>
                          <a:ea typeface="Times New Roman"/>
                          <a:cs typeface="Times New Roman"/>
                        </a:rPr>
                        <a:t> работников по применению СИЗ.</a:t>
                      </a:r>
                      <a:endParaRPr kumimoji="0" lang="ru-RU" sz="1600" b="1" i="0" u="none" strike="noStrike" kern="1200" cap="none" spc="0" normalizeH="0" baseline="0" noProof="0" dirty="0" smtClean="0">
                        <a:ln>
                          <a:noFill/>
                        </a:ln>
                        <a:solidFill>
                          <a:prstClr val="black"/>
                        </a:solidFill>
                        <a:effectLst/>
                        <a:uLnTx/>
                        <a:uFillTx/>
                        <a:latin typeface="Times New Roman CYR"/>
                        <a:ea typeface="Times New Roman"/>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b="1" i="0" u="none" strike="noStrike" kern="1200" cap="none" spc="0" normalizeH="0" baseline="0" noProof="0" dirty="0" smtClean="0">
                          <a:ln>
                            <a:noFill/>
                          </a:ln>
                          <a:solidFill>
                            <a:prstClr val="black"/>
                          </a:solidFill>
                          <a:effectLst/>
                          <a:uLnTx/>
                          <a:uFillTx/>
                          <a:latin typeface="Times New Roman"/>
                          <a:ea typeface="Times New Roman"/>
                          <a:cs typeface="Times New Roman"/>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b="1" i="0" u="none" strike="noStrike" kern="1200" cap="none" spc="0" normalizeH="0" baseline="0" noProof="0" dirty="0" smtClean="0">
                          <a:ln>
                            <a:noFill/>
                          </a:ln>
                          <a:solidFill>
                            <a:prstClr val="black"/>
                          </a:solidFill>
                          <a:effectLst/>
                          <a:uLnTx/>
                          <a:uFillTx/>
                          <a:latin typeface="Times New Roman"/>
                          <a:ea typeface="Times New Roman"/>
                          <a:cs typeface="Times New Roman"/>
                        </a:rPr>
                        <a:t>П.41 </a:t>
                      </a:r>
                      <a:r>
                        <a:rPr kumimoji="0" lang="ru-RU" sz="1600" b="1" i="0" u="none" strike="noStrike" kern="1200" cap="none" spc="0" normalizeH="0" baseline="0" noProof="0" dirty="0" smtClean="0">
                          <a:ln>
                            <a:noFill/>
                          </a:ln>
                          <a:solidFill>
                            <a:prstClr val="black"/>
                          </a:solidFill>
                          <a:effectLst/>
                          <a:uLnTx/>
                          <a:uFillTx/>
                          <a:latin typeface="Times New Roman"/>
                          <a:ea typeface="Times New Roman"/>
                          <a:cs typeface="+mn-cs"/>
                        </a:rPr>
                        <a:t>Конкретизированы основания для </a:t>
                      </a:r>
                      <a:r>
                        <a:rPr kumimoji="0" lang="ru-RU" sz="1600" b="1" i="0" u="none" strike="noStrike" kern="1200" cap="none" spc="0" normalizeH="0" baseline="0" noProof="0" dirty="0" smtClean="0">
                          <a:ln>
                            <a:noFill/>
                          </a:ln>
                          <a:solidFill>
                            <a:srgbClr val="000000"/>
                          </a:solidFill>
                          <a:effectLst/>
                          <a:uLnTx/>
                          <a:uFillTx/>
                          <a:latin typeface="Times New Roman"/>
                          <a:ea typeface="Times New Roman"/>
                          <a:cs typeface="+mn-cs"/>
                        </a:rPr>
                        <a:t>внепланового обучения</a:t>
                      </a:r>
                      <a:r>
                        <a:rPr kumimoji="0" lang="ru-RU" sz="1600" b="1" i="0" u="none" strike="noStrike" kern="1200" cap="none" spc="0" normalizeH="0" baseline="0" noProof="0" dirty="0" smtClean="0">
                          <a:ln>
                            <a:noFill/>
                          </a:ln>
                          <a:solidFill>
                            <a:prstClr val="black"/>
                          </a:solidFill>
                          <a:effectLst/>
                          <a:uLnTx/>
                          <a:uFillTx/>
                          <a:latin typeface="Times New Roman"/>
                          <a:ea typeface="Times New Roman"/>
                          <a:cs typeface="+mn-cs"/>
                        </a:rPr>
                        <a:t> по использованию (применению) СИЗ: в случае актуализации программы обучения в течение 60 календарных дней со дня ее актуализации.</a:t>
                      </a:r>
                      <a:endParaRPr kumimoji="0" lang="ru-RU" sz="1600" b="1" i="0" u="none" strike="noStrike" kern="1200" cap="none" spc="0" normalizeH="0" baseline="0" noProof="0" dirty="0" smtClean="0">
                        <a:ln>
                          <a:noFill/>
                        </a:ln>
                        <a:solidFill>
                          <a:prstClr val="black"/>
                        </a:solidFill>
                        <a:effectLst/>
                        <a:uLnTx/>
                        <a:uFillTx/>
                        <a:latin typeface="Times New Roman CYR"/>
                        <a:ea typeface="Times New Roman"/>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b="1" i="0" u="none" strike="noStrike" kern="1200" cap="none" spc="0" normalizeH="0" baseline="0" noProof="0" dirty="0" smtClean="0">
                          <a:ln>
                            <a:noFill/>
                          </a:ln>
                          <a:solidFill>
                            <a:prstClr val="black"/>
                          </a:solidFill>
                          <a:effectLst/>
                          <a:uLnTx/>
                          <a:uFillTx/>
                          <a:latin typeface="Times New Roman"/>
                          <a:ea typeface="Times New Roman"/>
                          <a:cs typeface="+mn-cs"/>
                        </a:rPr>
                        <a:t>Допускается доведение до работника информации в отношении новых или измененных требований по использованию (применению) СИЗ в рамках внепланового инструктажа по ОТ</a:t>
                      </a:r>
                      <a:endParaRPr kumimoji="0" lang="ru-RU" sz="1600" b="1" i="0" u="none" strike="noStrike" kern="1200" cap="none" spc="0" normalizeH="0" baseline="0" noProof="0" dirty="0">
                        <a:ln>
                          <a:noFill/>
                        </a:ln>
                        <a:solidFill>
                          <a:prstClr val="black"/>
                        </a:solidFill>
                        <a:effectLst/>
                        <a:uLnTx/>
                        <a:uFillTx/>
                        <a:latin typeface="Times New Roman CYR"/>
                        <a:ea typeface="Times New Roman"/>
                        <a:cs typeface="Times New Roman"/>
                      </a:endParaRPr>
                    </a:p>
                  </a:txBody>
                  <a:tcPr>
                    <a:solidFill>
                      <a:schemeClr val="bg2"/>
                    </a:solid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ru-RU" sz="1600" b="1" i="0" u="none" strike="noStrike" kern="1200" cap="none" spc="0" normalizeH="0" baseline="0" noProof="0" dirty="0" smtClean="0">
                        <a:ln>
                          <a:noFill/>
                        </a:ln>
                        <a:solidFill>
                          <a:prstClr val="black"/>
                        </a:solidFill>
                        <a:effectLst/>
                        <a:uLnTx/>
                        <a:uFillTx/>
                        <a:latin typeface="Times New Roman"/>
                        <a:ea typeface="Times New Roman"/>
                        <a:cs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1600" b="1" i="0" u="none" strike="noStrike" kern="1200" cap="none" spc="0" normalizeH="0" baseline="0" noProof="0" dirty="0" smtClean="0">
                          <a:ln>
                            <a:noFill/>
                          </a:ln>
                          <a:solidFill>
                            <a:prstClr val="black"/>
                          </a:solidFill>
                          <a:effectLst/>
                          <a:uLnTx/>
                          <a:uFillTx/>
                          <a:latin typeface="Times New Roman"/>
                          <a:ea typeface="Times New Roman"/>
                          <a:cs typeface="Times New Roman"/>
                        </a:rPr>
                        <a:t>Необходимо:</a:t>
                      </a:r>
                      <a:endParaRPr kumimoji="0" lang="ru-RU" sz="1600" b="1" i="0" u="none" strike="noStrike" kern="1200" cap="none" spc="0" normalizeH="0" baseline="0" noProof="0" dirty="0" smtClean="0">
                        <a:ln>
                          <a:noFill/>
                        </a:ln>
                        <a:solidFill>
                          <a:prstClr val="black"/>
                        </a:solidFill>
                        <a:effectLst/>
                        <a:uLnTx/>
                        <a:uFillTx/>
                        <a:latin typeface="Times New Roman CYR"/>
                        <a:ea typeface="Times New Roman"/>
                        <a:cs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1600" b="1" i="0" u="none" strike="noStrike" kern="1200" cap="none" spc="0" normalizeH="0" baseline="0" noProof="0" dirty="0" smtClean="0">
                          <a:ln>
                            <a:noFill/>
                          </a:ln>
                          <a:solidFill>
                            <a:prstClr val="black"/>
                          </a:solidFill>
                          <a:effectLst/>
                          <a:uLnTx/>
                          <a:uFillTx/>
                          <a:latin typeface="Times New Roman"/>
                          <a:ea typeface="Times New Roman"/>
                          <a:cs typeface="Times New Roman"/>
                        </a:rPr>
                        <a:t>1. Провести внеплановый инструктаж работников по правилам эксплуатации (использования) СИЗ с проведением </a:t>
                      </a:r>
                      <a:r>
                        <a:rPr kumimoji="0" lang="ru-RU" sz="1600" b="1" i="0" u="none" strike="noStrike" kern="1200" cap="none" spc="0" normalizeH="0" baseline="0" noProof="0" dirty="0" smtClean="0">
                          <a:ln>
                            <a:noFill/>
                          </a:ln>
                          <a:solidFill>
                            <a:srgbClr val="000000"/>
                          </a:solidFill>
                          <a:effectLst/>
                          <a:uLnTx/>
                          <a:uFillTx/>
                          <a:latin typeface="Times New Roman"/>
                          <a:ea typeface="Times New Roman"/>
                          <a:cs typeface="Times New Roman"/>
                        </a:rPr>
                        <a:t>тренировки</a:t>
                      </a:r>
                      <a:r>
                        <a:rPr kumimoji="0" lang="ru-RU" sz="1600" b="1" i="0" u="none" strike="noStrike" kern="1200" cap="none" spc="0" normalizeH="0" baseline="0" noProof="0" dirty="0" smtClean="0">
                          <a:ln>
                            <a:noFill/>
                          </a:ln>
                          <a:solidFill>
                            <a:prstClr val="black"/>
                          </a:solidFill>
                          <a:effectLst/>
                          <a:uLnTx/>
                          <a:uFillTx/>
                          <a:latin typeface="Times New Roman"/>
                          <a:ea typeface="Times New Roman"/>
                          <a:cs typeface="Times New Roman"/>
                        </a:rPr>
                        <a:t> по применению СИЗ с отражением в журнале.</a:t>
                      </a:r>
                      <a:endParaRPr kumimoji="0" lang="ru-RU" sz="1600" b="1" i="0" u="none" strike="noStrike" kern="1200" cap="none" spc="0" normalizeH="0" baseline="0" noProof="0" dirty="0" smtClean="0">
                        <a:ln>
                          <a:noFill/>
                        </a:ln>
                        <a:solidFill>
                          <a:prstClr val="black"/>
                        </a:solidFill>
                        <a:effectLst/>
                        <a:uLnTx/>
                        <a:uFillTx/>
                        <a:latin typeface="Times New Roman CYR"/>
                        <a:ea typeface="Times New Roman"/>
                        <a:cs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1600" b="1" i="0" u="none" strike="noStrike" kern="1200" cap="none" spc="0" normalizeH="0" baseline="0" noProof="0" dirty="0" smtClean="0">
                          <a:ln>
                            <a:noFill/>
                          </a:ln>
                          <a:solidFill>
                            <a:prstClr val="black"/>
                          </a:solidFill>
                          <a:effectLst/>
                          <a:uLnTx/>
                          <a:uFillTx/>
                          <a:latin typeface="Times New Roman"/>
                          <a:ea typeface="Times New Roman"/>
                          <a:cs typeface="Times New Roman"/>
                        </a:rPr>
                        <a:t>2. При необходимости актуализировать программу обучения, включив в нее тренировку по применению СИЗ</a:t>
                      </a:r>
                      <a:endParaRPr kumimoji="0" lang="ru-RU" sz="1600" b="1" i="0" u="none" strike="noStrike" kern="1200" cap="none" spc="0" normalizeH="0" baseline="0" noProof="0" dirty="0">
                        <a:ln>
                          <a:noFill/>
                        </a:ln>
                        <a:solidFill>
                          <a:prstClr val="black"/>
                        </a:solidFill>
                        <a:effectLst/>
                        <a:uLnTx/>
                        <a:uFillTx/>
                        <a:latin typeface="Times New Roman CYR"/>
                        <a:ea typeface="Times New Roman"/>
                        <a:cs typeface="Times New Roman"/>
                      </a:endParaRPr>
                    </a:p>
                  </a:txBody>
                  <a:tcPr>
                    <a:solidFill>
                      <a:schemeClr val="bg2"/>
                    </a:solidFill>
                  </a:tcPr>
                </a:tc>
              </a:tr>
            </a:tbl>
          </a:graphicData>
        </a:graphic>
      </p:graphicFrame>
    </p:spTree>
    <p:extLst>
      <p:ext uri="{BB962C8B-B14F-4D97-AF65-F5344CB8AC3E}">
        <p14:creationId xmlns:p14="http://schemas.microsoft.com/office/powerpoint/2010/main" val="7056446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702361871"/>
              </p:ext>
            </p:extLst>
          </p:nvPr>
        </p:nvGraphicFramePr>
        <p:xfrm>
          <a:off x="251520" y="2060848"/>
          <a:ext cx="8642350" cy="4797152"/>
        </p:xfrm>
        <a:graphic>
          <a:graphicData uri="http://schemas.openxmlformats.org/drawingml/2006/table">
            <a:tbl>
              <a:tblPr firstRow="1" bandRow="1">
                <a:tableStyleId>{5C22544A-7EE6-4342-B048-85BDC9FD1C3A}</a:tableStyleId>
              </a:tblPr>
              <a:tblGrid>
                <a:gridCol w="4321175"/>
                <a:gridCol w="4321175"/>
              </a:tblGrid>
              <a:tr h="4797152">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1800" b="1" i="0" u="none" strike="noStrike" kern="1200" cap="none" spc="0" normalizeH="0" baseline="0" noProof="0" smtClean="0">
                          <a:ln>
                            <a:noFill/>
                          </a:ln>
                          <a:solidFill>
                            <a:prstClr val="black"/>
                          </a:solidFill>
                          <a:effectLst/>
                          <a:uLnTx/>
                          <a:uFillTx/>
                          <a:latin typeface="Times New Roman"/>
                          <a:ea typeface="Times New Roman"/>
                          <a:cs typeface="Times New Roman"/>
                        </a:rPr>
                        <a:t>Пп. «г» п. 50 </a:t>
                      </a: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1800" b="1" i="0" u="none" strike="noStrike" kern="1200" cap="none" spc="0" normalizeH="0" baseline="0" noProof="0" smtClean="0">
                          <a:ln>
                            <a:noFill/>
                          </a:ln>
                          <a:solidFill>
                            <a:prstClr val="black"/>
                          </a:solidFill>
                          <a:effectLst/>
                          <a:uLnTx/>
                          <a:uFillTx/>
                          <a:latin typeface="Times New Roman"/>
                          <a:ea typeface="Times New Roman"/>
                          <a:cs typeface="Times New Roman"/>
                        </a:rPr>
                        <a:t>Уточнено, что актуализация программ обучения требованиям ОТ осуществляется в случае изменения в технологических процессах, в использовании сырья и материалов, изменения должностных (функциональных) обязанностей работников, непосредственно связанных с осуществлением производственной деятельности, влияющих на безопасность труда, если это </a:t>
                      </a:r>
                      <a:r>
                        <a:rPr kumimoji="0" lang="ru-RU" sz="1800" b="1" i="0" u="none" strike="noStrike" kern="1200" cap="none" spc="0" normalizeH="0" baseline="0" noProof="0" smtClean="0">
                          <a:ln>
                            <a:noFill/>
                          </a:ln>
                          <a:solidFill>
                            <a:srgbClr val="000000"/>
                          </a:solidFill>
                          <a:effectLst/>
                          <a:uLnTx/>
                          <a:uFillTx/>
                          <a:latin typeface="Times New Roman"/>
                          <a:ea typeface="Times New Roman"/>
                          <a:cs typeface="Times New Roman"/>
                        </a:rPr>
                        <a:t>требует дополнительных знаний по охране труда у работников</a:t>
                      </a:r>
                      <a:endParaRPr kumimoji="0" lang="ru-RU" sz="1800" b="1" i="0" u="none" strike="noStrike" kern="1200" cap="none" spc="0" normalizeH="0" baseline="0" noProof="0" smtClean="0">
                        <a:ln>
                          <a:noFill/>
                        </a:ln>
                        <a:solidFill>
                          <a:prstClr val="black"/>
                        </a:solidFill>
                        <a:effectLst/>
                        <a:uLnTx/>
                        <a:uFillTx/>
                        <a:latin typeface="Times New Roman CYR"/>
                        <a:ea typeface="Times New Roman"/>
                        <a:cs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ru-RU" sz="1600" b="1" i="0" u="none" strike="noStrike" kern="1200" cap="none" spc="0" normalizeH="0" baseline="0" noProof="0" dirty="0">
                        <a:ln>
                          <a:noFill/>
                        </a:ln>
                        <a:solidFill>
                          <a:prstClr val="black"/>
                        </a:solidFill>
                        <a:effectLst/>
                        <a:uLnTx/>
                        <a:uFillTx/>
                        <a:latin typeface="Times New Roman CYR"/>
                        <a:ea typeface="Times New Roman"/>
                        <a:cs typeface="Times New Roman"/>
                      </a:endParaRPr>
                    </a:p>
                  </a:txBody>
                  <a:tcPr>
                    <a:solidFill>
                      <a:schemeClr val="bg2"/>
                    </a:solid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ru-RU" sz="1800" b="1" i="0" u="none" strike="noStrike" kern="1200" cap="none" spc="0" normalizeH="0" baseline="0" noProof="0" smtClean="0">
                        <a:ln>
                          <a:noFill/>
                        </a:ln>
                        <a:solidFill>
                          <a:prstClr val="black"/>
                        </a:solidFill>
                        <a:effectLst/>
                        <a:uLnTx/>
                        <a:uFillTx/>
                        <a:latin typeface="Times New Roman"/>
                        <a:ea typeface="Times New Roman"/>
                        <a:cs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ru-RU" sz="1800" b="1" i="0" u="none" strike="noStrike" kern="1200" cap="none" spc="0" normalizeH="0" baseline="0" noProof="0" smtClean="0">
                          <a:ln>
                            <a:noFill/>
                          </a:ln>
                          <a:solidFill>
                            <a:prstClr val="black"/>
                          </a:solidFill>
                          <a:effectLst/>
                          <a:uLnTx/>
                          <a:uFillTx/>
                          <a:latin typeface="Times New Roman"/>
                          <a:ea typeface="Times New Roman"/>
                          <a:cs typeface="Times New Roman"/>
                        </a:rPr>
                        <a:t>Необходимо откорректировать ЛНА по обучению ОТ в этой части</a:t>
                      </a:r>
                      <a:endParaRPr kumimoji="0" lang="ru-RU" sz="1800" b="1" i="0" u="none" strike="noStrike" kern="1200" cap="none" spc="0" normalizeH="0" baseline="0" noProof="0" smtClean="0">
                        <a:ln>
                          <a:noFill/>
                        </a:ln>
                        <a:solidFill>
                          <a:prstClr val="black"/>
                        </a:solidFill>
                        <a:effectLst/>
                        <a:uLnTx/>
                        <a:uFillTx/>
                        <a:latin typeface="Times New Roman CYR"/>
                        <a:ea typeface="Times New Roman"/>
                        <a:cs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ru-RU" sz="1600" b="1" i="0" u="none" strike="noStrike" kern="1200" cap="none" spc="0" normalizeH="0" baseline="0" noProof="0" dirty="0">
                        <a:ln>
                          <a:noFill/>
                        </a:ln>
                        <a:solidFill>
                          <a:prstClr val="black"/>
                        </a:solidFill>
                        <a:effectLst/>
                        <a:uLnTx/>
                        <a:uFillTx/>
                        <a:latin typeface="Times New Roman CYR"/>
                        <a:ea typeface="Times New Roman"/>
                        <a:cs typeface="Times New Roman"/>
                      </a:endParaRPr>
                    </a:p>
                  </a:txBody>
                  <a:tcPr>
                    <a:solidFill>
                      <a:schemeClr val="bg2"/>
                    </a:solidFill>
                  </a:tcPr>
                </a:tc>
              </a:tr>
            </a:tbl>
          </a:graphicData>
        </a:graphic>
      </p:graphicFrame>
    </p:spTree>
    <p:extLst>
      <p:ext uri="{BB962C8B-B14F-4D97-AF65-F5344CB8AC3E}">
        <p14:creationId xmlns:p14="http://schemas.microsoft.com/office/powerpoint/2010/main" val="1146439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2183</TotalTime>
  <Words>1081</Words>
  <Application>Microsoft Office PowerPoint</Application>
  <PresentationFormat>Экран (4:3)</PresentationFormat>
  <Paragraphs>126</Paragraphs>
  <Slides>17</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17</vt:i4>
      </vt:variant>
    </vt:vector>
  </HeadingPairs>
  <TitlesOfParts>
    <vt:vector size="19" baseType="lpstr">
      <vt:lpstr>Волна</vt:lpstr>
      <vt:lpstr>Презентация Microsoft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Постановление Правительства РФ от 24 декабря 2021 г. N 2464 "О порядке обучения по охране труда и проверки знания требований охраны труда"</dc:title>
  <dc:creator>Narod</dc:creator>
  <cp:lastModifiedBy>Геннадий</cp:lastModifiedBy>
  <cp:revision>80</cp:revision>
  <dcterms:created xsi:type="dcterms:W3CDTF">2022-10-05T06:34:09Z</dcterms:created>
  <dcterms:modified xsi:type="dcterms:W3CDTF">2026-08-19T13:41:22Z</dcterms:modified>
</cp:coreProperties>
</file>