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67" r:id="rId15"/>
    <p:sldId id="268" r:id="rId16"/>
    <p:sldId id="272" r:id="rId17"/>
    <p:sldId id="275" r:id="rId18"/>
    <p:sldId id="274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2.0754716981132074E-2"/>
          <c:y val="0.34158415841584183"/>
          <c:w val="0.61509433962264171"/>
          <c:h val="0.3193069306930694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работников</c:v>
                </c:pt>
              </c:strCache>
            </c:strRef>
          </c:tx>
          <c:spPr>
            <a:solidFill>
              <a:schemeClr val="accent1"/>
            </a:solidFill>
            <a:ln w="11375">
              <a:solidFill>
                <a:schemeClr val="tx1"/>
              </a:solidFill>
              <a:prstDash val="solid"/>
            </a:ln>
          </c:spPr>
          <c:dPt>
            <c:idx val="1"/>
            <c:spPr>
              <a:solidFill>
                <a:schemeClr val="accent2"/>
              </a:solidFill>
              <a:ln w="113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2"/>
                <c:pt idx="0">
                  <c:v>членство впрофсоюзе</c:v>
                </c:pt>
                <c:pt idx="1">
                  <c:v>невступившие в профсоюз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2"/>
                <c:pt idx="0">
                  <c:v>24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членство впрофсоюзе</c:v>
                </c:pt>
              </c:strCache>
            </c:strRef>
          </c:tx>
          <c:spPr>
            <a:solidFill>
              <a:schemeClr val="accent2"/>
            </a:solidFill>
            <a:ln w="11375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13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2"/>
                <c:pt idx="0">
                  <c:v>членство впрофсоюзе</c:v>
                </c:pt>
                <c:pt idx="1">
                  <c:v>невступившие в профсоюз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 членов профсоюза</c:v>
                </c:pt>
              </c:strCache>
            </c:strRef>
          </c:tx>
          <c:spPr>
            <a:solidFill>
              <a:schemeClr val="hlink"/>
            </a:solidFill>
            <a:ln w="11375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accent1"/>
              </a:solidFill>
              <a:ln w="11375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/>
              </a:solidFill>
              <a:ln w="11375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Sheet1!$B$1:$D$1</c:f>
              <c:strCache>
                <c:ptCount val="2"/>
                <c:pt idx="0">
                  <c:v>членство впрофсоюзе</c:v>
                </c:pt>
                <c:pt idx="1">
                  <c:v>невступившие в профсоюз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2"/>
              </c:numCache>
            </c:numRef>
          </c:val>
        </c:ser>
      </c:pie3DChart>
      <c:spPr>
        <a:noFill/>
        <a:ln w="113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41509433962266"/>
          <c:y val="0.27475247524752494"/>
          <c:w val="0.33584905660377357"/>
          <c:h val="0.45297029702970326"/>
        </c:manualLayout>
      </c:layout>
      <c:spPr>
        <a:noFill/>
        <a:ln w="2844">
          <a:solidFill>
            <a:schemeClr val="tx1"/>
          </a:solidFill>
          <a:prstDash val="solid"/>
        </a:ln>
      </c:spPr>
      <c:txPr>
        <a:bodyPr/>
        <a:lstStyle/>
        <a:p>
          <a:pPr>
            <a:defRPr sz="148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1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7D5D-9881-4015-8721-2741C2EE3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21000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4618" y="800798"/>
            <a:ext cx="9144000" cy="2908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</a:rPr>
              <a:t>Конкурс</a:t>
            </a: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</a:rPr>
              <a:t>«Лучший профсоюзный уголок первичной профсоюзной организации»</a:t>
            </a:r>
            <a:r>
              <a:rPr lang="ru-RU" sz="5400" dirty="0" smtClean="0"/>
              <a:t> </a:t>
            </a:r>
            <a:endParaRPr lang="ru-RU" sz="5400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02958" y="4005063"/>
            <a:ext cx="6400800" cy="17526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4307EB"/>
                </a:solidFill>
                <a:latin typeface="Times New Roman" pitchFamily="18" charset="0"/>
              </a:rPr>
              <a:t>Дубовского филиала </a:t>
            </a:r>
          </a:p>
          <a:p>
            <a:pPr eaLnBrk="1" hangingPunct="1"/>
            <a:r>
              <a:rPr lang="ru-RU" b="1" i="1" dirty="0" smtClean="0">
                <a:solidFill>
                  <a:srgbClr val="4307EB"/>
                </a:solidFill>
                <a:latin typeface="Times New Roman" pitchFamily="18" charset="0"/>
              </a:rPr>
              <a:t>МБОУ «СОШ </a:t>
            </a:r>
            <a:r>
              <a:rPr lang="ru-RU" b="1" i="1" dirty="0" smtClean="0">
                <a:solidFill>
                  <a:srgbClr val="4307EB"/>
                </a:solidFill>
                <a:latin typeface="Times New Roman" pitchFamily="18" charset="0"/>
              </a:rPr>
              <a:t>№8» с. Спасское</a:t>
            </a:r>
          </a:p>
          <a:p>
            <a:pPr eaLnBrk="1" hangingPunct="1"/>
            <a:r>
              <a:rPr lang="ru-RU" b="1" i="1" dirty="0" smtClean="0">
                <a:solidFill>
                  <a:srgbClr val="4307EB"/>
                </a:solidFill>
                <a:latin typeface="Times New Roman" pitchFamily="18" charset="0"/>
              </a:rPr>
              <a:t>Приморского края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93127" y="6138663"/>
            <a:ext cx="4174558" cy="719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2017 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7818"/>
            <a:ext cx="121920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Летопись профсоюзной организации.</a:t>
            </a:r>
          </a:p>
          <a:p>
            <a:pPr eaLnBrk="1" hangingPunct="1"/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</a:rPr>
              <a:t>Справка.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1" y="2078182"/>
            <a:ext cx="12192001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307E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Профсоюзная организации Дубовской школы была организована в 1936</a:t>
            </a:r>
            <a:r>
              <a:rPr kumimoji="0" lang="ru-RU" sz="4000" b="1" i="1" u="none" strike="noStrike" kern="1200" cap="none" spc="0" normalizeH="0" noProof="0" dirty="0" smtClean="0">
                <a:ln>
                  <a:noFill/>
                </a:ln>
                <a:solidFill>
                  <a:srgbClr val="4307E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году.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000" b="1" i="1" baseline="0" dirty="0" smtClean="0">
                <a:solidFill>
                  <a:srgbClr val="4307EB"/>
                </a:solidFill>
                <a:latin typeface="Times New Roman" pitchFamily="18" charset="0"/>
              </a:rPr>
              <a:t>Документаци</a:t>
            </a:r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я по деятельности профсоюзной организации сохранена с 1973 года.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rgbClr val="4307EB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C:\Users\Q\Desktop\2017-03-01\001.jpg"/>
          <p:cNvPicPr>
            <a:picLocks noChangeAspect="1" noChangeArrowheads="1"/>
          </p:cNvPicPr>
          <p:nvPr/>
        </p:nvPicPr>
        <p:blipFill>
          <a:blip r:embed="rId3" cstate="print"/>
          <a:srcRect l="3757" t="14360" r="14444" b="15386"/>
          <a:stretch>
            <a:fillRect/>
          </a:stretch>
        </p:blipFill>
        <p:spPr bwMode="auto">
          <a:xfrm>
            <a:off x="374072" y="235528"/>
            <a:ext cx="5262153" cy="6220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71310" y="263236"/>
            <a:ext cx="6012872" cy="1752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Протокол № 1 </a:t>
            </a:r>
          </a:p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от 22 сентября 1973 года</a:t>
            </a:r>
            <a:endParaRPr lang="ru-RU" sz="4000" b="1" i="1" dirty="0" smtClean="0">
              <a:solidFill>
                <a:srgbClr val="4307EB"/>
              </a:solidFill>
              <a:latin typeface="Times New Roman" pitchFamily="18" charset="0"/>
            </a:endParaRPr>
          </a:p>
        </p:txBody>
      </p:sp>
      <p:pic>
        <p:nvPicPr>
          <p:cNvPr id="10" name="Picture 2" descr="C:\Users\Q\Desktop\2017-03-01\002.jpg"/>
          <p:cNvPicPr>
            <a:picLocks noChangeAspect="1" noChangeArrowheads="1"/>
          </p:cNvPicPr>
          <p:nvPr/>
        </p:nvPicPr>
        <p:blipFill>
          <a:blip r:embed="rId4" cstate="print"/>
          <a:srcRect l="3164" t="11950" r="9307" b="15538"/>
          <a:stretch>
            <a:fillRect/>
          </a:stretch>
        </p:blipFill>
        <p:spPr bwMode="auto">
          <a:xfrm>
            <a:off x="6866633" y="1828300"/>
            <a:ext cx="4410967" cy="502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C:\Users\Q\Desktop\2017-03-01\003.jpg"/>
          <p:cNvPicPr>
            <a:picLocks noChangeAspect="1" noChangeArrowheads="1"/>
          </p:cNvPicPr>
          <p:nvPr/>
        </p:nvPicPr>
        <p:blipFill>
          <a:blip r:embed="rId3" cstate="print"/>
          <a:srcRect l="2670" t="14232" r="15007" b="14952"/>
          <a:stretch>
            <a:fillRect/>
          </a:stretch>
        </p:blipFill>
        <p:spPr bwMode="auto">
          <a:xfrm>
            <a:off x="263235" y="235527"/>
            <a:ext cx="5375564" cy="6364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Q\Desktop\2017-03-01\004.jpg"/>
          <p:cNvPicPr>
            <a:picLocks noChangeAspect="1" noChangeArrowheads="1"/>
          </p:cNvPicPr>
          <p:nvPr/>
        </p:nvPicPr>
        <p:blipFill>
          <a:blip r:embed="rId4" cstate="print"/>
          <a:srcRect l="6615" t="12952" r="10768" b="15646"/>
          <a:stretch>
            <a:fillRect/>
          </a:stretch>
        </p:blipFill>
        <p:spPr bwMode="auto">
          <a:xfrm>
            <a:off x="6109855" y="238547"/>
            <a:ext cx="5413152" cy="6439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C:\Users\Q\Desktop\2017-03-01\005.jpg"/>
          <p:cNvPicPr>
            <a:picLocks noChangeAspect="1" noChangeArrowheads="1"/>
          </p:cNvPicPr>
          <p:nvPr/>
        </p:nvPicPr>
        <p:blipFill>
          <a:blip r:embed="rId3" cstate="print"/>
          <a:srcRect l="3386" t="12832" r="12894" b="15308"/>
          <a:stretch>
            <a:fillRect/>
          </a:stretch>
        </p:blipFill>
        <p:spPr bwMode="auto">
          <a:xfrm>
            <a:off x="304800" y="193145"/>
            <a:ext cx="5441966" cy="6429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Q\Desktop\2017-03-01\006.jpg"/>
          <p:cNvPicPr>
            <a:picLocks noChangeAspect="1" noChangeArrowheads="1"/>
          </p:cNvPicPr>
          <p:nvPr/>
        </p:nvPicPr>
        <p:blipFill>
          <a:blip r:embed="rId4" cstate="print"/>
          <a:srcRect l="8216" t="15068" r="11299" b="17238"/>
          <a:stretch>
            <a:fillRect/>
          </a:stretch>
        </p:blipFill>
        <p:spPr bwMode="auto">
          <a:xfrm>
            <a:off x="6206836" y="263237"/>
            <a:ext cx="5486400" cy="635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214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3580" y="1442893"/>
            <a:ext cx="10972800" cy="509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Наши председатели профкома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7051" y="2636839"/>
            <a:ext cx="3566583" cy="3921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i="1" dirty="0" err="1" smtClean="0">
                <a:latin typeface="Times New Roman" pitchFamily="18" charset="0"/>
              </a:rPr>
              <a:t>Муравская</a:t>
            </a:r>
            <a:r>
              <a:rPr lang="ru-RU" sz="2000" b="1" i="1" dirty="0" smtClean="0">
                <a:latin typeface="Times New Roman" pitchFamily="18" charset="0"/>
              </a:rPr>
              <a:t> Валентина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latin typeface="Times New Roman" pitchFamily="18" charset="0"/>
              </a:rPr>
              <a:t>   Леонтьевна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latin typeface="Times New Roman" pitchFamily="18" charset="0"/>
              </a:rPr>
              <a:t>   1973-1974,1977гг</a:t>
            </a:r>
            <a:endParaRPr lang="en-US" sz="20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</a:rPr>
              <a:t>Зорина Зоя</a:t>
            </a:r>
            <a:endParaRPr lang="en-US" sz="20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i="1" dirty="0" smtClean="0">
                <a:latin typeface="Times New Roman" pitchFamily="18" charset="0"/>
              </a:rPr>
              <a:t>   </a:t>
            </a:r>
            <a:r>
              <a:rPr lang="ru-RU" sz="2000" b="1" i="1" dirty="0" err="1" smtClean="0">
                <a:latin typeface="Times New Roman" pitchFamily="18" charset="0"/>
              </a:rPr>
              <a:t>Инокентьевна</a:t>
            </a:r>
            <a:r>
              <a:rPr lang="ru-RU" sz="2000" b="1" i="1" dirty="0" smtClean="0">
                <a:latin typeface="Times New Roman" pitchFamily="18" charset="0"/>
              </a:rPr>
              <a:t> </a:t>
            </a:r>
            <a:endParaRPr lang="en-US" sz="20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i="1" dirty="0" smtClean="0">
                <a:latin typeface="Times New Roman" pitchFamily="18" charset="0"/>
              </a:rPr>
              <a:t>    </a:t>
            </a:r>
            <a:r>
              <a:rPr lang="ru-RU" sz="2000" b="1" i="1" dirty="0" smtClean="0">
                <a:latin typeface="Times New Roman" pitchFamily="18" charset="0"/>
              </a:rPr>
              <a:t>1975-1976</a:t>
            </a:r>
            <a:endParaRPr lang="en-US" sz="20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latin typeface="Times New Roman" pitchFamily="18" charset="0"/>
              </a:rPr>
              <a:t>Усова Валентина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latin typeface="Times New Roman" pitchFamily="18" charset="0"/>
              </a:rPr>
              <a:t>Константиновна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latin typeface="Times New Roman" pitchFamily="18" charset="0"/>
              </a:rPr>
              <a:t>1978-1979</a:t>
            </a:r>
            <a:endParaRPr lang="en-US" sz="20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i="1" dirty="0" smtClean="0">
              <a:latin typeface="Times New Roman" pitchFamily="18" charset="0"/>
            </a:endParaRPr>
          </a:p>
        </p:txBody>
      </p:sp>
      <p:sp>
        <p:nvSpPr>
          <p:cNvPr id="410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774873" y="2684318"/>
            <a:ext cx="4788477" cy="3733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i="1" dirty="0" err="1" smtClean="0">
                <a:latin typeface="Times New Roman" pitchFamily="18" charset="0"/>
              </a:rPr>
              <a:t>Крочак</a:t>
            </a:r>
            <a:r>
              <a:rPr lang="ru-RU" sz="2000" b="1" i="1" dirty="0" smtClean="0">
                <a:latin typeface="Times New Roman" pitchFamily="18" charset="0"/>
              </a:rPr>
              <a:t> Светлана</a:t>
            </a:r>
            <a:endParaRPr lang="en-US" sz="20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i="1" dirty="0" smtClean="0">
                <a:latin typeface="Times New Roman" pitchFamily="18" charset="0"/>
              </a:rPr>
              <a:t>  </a:t>
            </a:r>
            <a:r>
              <a:rPr lang="ru-RU" sz="2000" b="1" i="1" dirty="0" smtClean="0">
                <a:latin typeface="Times New Roman" pitchFamily="18" charset="0"/>
              </a:rPr>
              <a:t>Васильевна </a:t>
            </a:r>
            <a:endParaRPr lang="en-US" sz="20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i="1" dirty="0" smtClean="0">
                <a:latin typeface="Times New Roman" pitchFamily="18" charset="0"/>
              </a:rPr>
              <a:t>  </a:t>
            </a:r>
            <a:r>
              <a:rPr lang="ru-RU" sz="2000" b="1" i="1" dirty="0" smtClean="0">
                <a:latin typeface="Times New Roman" pitchFamily="18" charset="0"/>
              </a:rPr>
              <a:t>1987-1992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i="1" dirty="0" smtClean="0"/>
          </a:p>
          <a:p>
            <a:pPr eaLnBrk="1" hangingPunct="1">
              <a:lnSpc>
                <a:spcPct val="80000"/>
              </a:lnSpc>
            </a:pPr>
            <a:endParaRPr lang="ru-RU" sz="2000" b="1" i="1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i="1" dirty="0" err="1" smtClean="0">
                <a:latin typeface="Times New Roman" pitchFamily="18" charset="0"/>
              </a:rPr>
              <a:t>Маринич</a:t>
            </a:r>
            <a:r>
              <a:rPr lang="ru-RU" sz="2000" b="1" i="1" dirty="0" smtClean="0">
                <a:latin typeface="Times New Roman" pitchFamily="18" charset="0"/>
              </a:rPr>
              <a:t> Раиса </a:t>
            </a:r>
            <a:endParaRPr lang="en-US" sz="20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</a:rPr>
              <a:t>Ивановна </a:t>
            </a:r>
            <a:endParaRPr lang="en-US" sz="20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i="1" dirty="0" smtClean="0">
                <a:latin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</a:rPr>
              <a:t>1993-1997</a:t>
            </a:r>
          </a:p>
          <a:p>
            <a:pPr eaLnBrk="1" hangingPunct="1">
              <a:lnSpc>
                <a:spcPct val="80000"/>
              </a:lnSpc>
            </a:pPr>
            <a:endParaRPr lang="en-US" sz="20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>
                <a:latin typeface="Times New Roman" pitchFamily="18" charset="0"/>
              </a:rPr>
              <a:t>Чернышева Галина </a:t>
            </a:r>
            <a:endParaRPr lang="en-US" sz="20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i="1" dirty="0" smtClean="0">
                <a:latin typeface="Times New Roman" pitchFamily="18" charset="0"/>
              </a:rPr>
              <a:t>   </a:t>
            </a:r>
            <a:r>
              <a:rPr lang="ru-RU" sz="2000" b="1" i="1" dirty="0" smtClean="0">
                <a:latin typeface="Times New Roman" pitchFamily="18" charset="0"/>
              </a:rPr>
              <a:t>Михайловна </a:t>
            </a:r>
            <a:endParaRPr lang="en-US" sz="2000" b="1" i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i="1" dirty="0" smtClean="0">
                <a:latin typeface="Times New Roman" pitchFamily="18" charset="0"/>
              </a:rPr>
              <a:t>   </a:t>
            </a:r>
            <a:r>
              <a:rPr lang="ru-RU" sz="2000" b="1" i="1" dirty="0" smtClean="0">
                <a:latin typeface="Times New Roman" pitchFamily="18" charset="0"/>
              </a:rPr>
              <a:t>1997,2000</a:t>
            </a:r>
          </a:p>
          <a:p>
            <a:pPr eaLnBrk="1" hangingPunct="1">
              <a:lnSpc>
                <a:spcPct val="80000"/>
              </a:lnSpc>
            </a:pPr>
            <a:endParaRPr lang="ru-RU" sz="2000" b="1" i="1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6584" y="2434793"/>
            <a:ext cx="1460397" cy="168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624418" y="692151"/>
            <a:ext cx="105600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sz="2400" dirty="0">
                <a:solidFill>
                  <a:srgbClr val="4307EB"/>
                </a:solidFill>
                <a:latin typeface="Times New Roman" pitchFamily="18" charset="0"/>
                <a:cs typeface="Times New Roman" pitchFamily="18" charset="0"/>
              </a:rPr>
              <a:t>Наша профсоюзная организация сохранила протоколы заседаний с 1973 года</a:t>
            </a:r>
          </a:p>
        </p:txBody>
      </p:sp>
    </p:spTree>
  </p:cSld>
  <p:clrMapOvr>
    <a:masterClrMapping/>
  </p:clrMapOvr>
  <p:transition spd="slow" advTm="21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9184" y="260351"/>
            <a:ext cx="4512733" cy="6264275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latin typeface="Times New Roman" pitchFamily="18" charset="0"/>
              </a:rPr>
              <a:t>Назаренко Евгения </a:t>
            </a:r>
            <a:endParaRPr lang="en-US" sz="2400" b="1" i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b="1" i="1" dirty="0" smtClean="0">
                <a:latin typeface="Times New Roman" pitchFamily="18" charset="0"/>
              </a:rPr>
              <a:t>  </a:t>
            </a:r>
            <a:r>
              <a:rPr lang="ru-RU" sz="2400" b="1" i="1" dirty="0" smtClean="0">
                <a:latin typeface="Times New Roman" pitchFamily="18" charset="0"/>
              </a:rPr>
              <a:t>Викторовна </a:t>
            </a:r>
            <a:endParaRPr lang="en-US" sz="2400" b="1" i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b="1" i="1" dirty="0" smtClean="0">
                <a:latin typeface="Times New Roman" pitchFamily="18" charset="0"/>
              </a:rPr>
              <a:t>   </a:t>
            </a:r>
            <a:r>
              <a:rPr lang="ru-RU" sz="2400" b="1" i="1" dirty="0" smtClean="0">
                <a:latin typeface="Times New Roman" pitchFamily="18" charset="0"/>
              </a:rPr>
              <a:t>1998-1999</a:t>
            </a:r>
            <a:endParaRPr lang="en-US" sz="2400" b="1" i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400" b="1" i="1" dirty="0" smtClean="0">
              <a:latin typeface="Times New Roman" pitchFamily="18" charset="0"/>
            </a:endParaRPr>
          </a:p>
          <a:p>
            <a:pPr eaLnBrk="1" hangingPunct="1"/>
            <a:r>
              <a:rPr lang="ru-RU" sz="2400" b="1" i="1" dirty="0" smtClean="0">
                <a:latin typeface="Times New Roman" pitchFamily="18" charset="0"/>
              </a:rPr>
              <a:t>Верхулевская Александра </a:t>
            </a:r>
            <a:endParaRPr lang="en-US" sz="2400" b="1" i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b="1" i="1" dirty="0" smtClean="0">
                <a:latin typeface="Times New Roman" pitchFamily="18" charset="0"/>
              </a:rPr>
              <a:t>   </a:t>
            </a:r>
            <a:r>
              <a:rPr lang="ru-RU" sz="2400" b="1" i="1" dirty="0" smtClean="0">
                <a:latin typeface="Times New Roman" pitchFamily="18" charset="0"/>
              </a:rPr>
              <a:t>Анатольевна </a:t>
            </a:r>
            <a:endParaRPr lang="en-US" sz="2400" b="1" i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b="1" i="1" dirty="0" smtClean="0">
                <a:latin typeface="Times New Roman" pitchFamily="18" charset="0"/>
              </a:rPr>
              <a:t>    </a:t>
            </a:r>
            <a:r>
              <a:rPr lang="ru-RU" sz="2400" b="1" i="1" dirty="0" smtClean="0">
                <a:latin typeface="Times New Roman" pitchFamily="18" charset="0"/>
              </a:rPr>
              <a:t>2000-2002</a:t>
            </a:r>
            <a:endParaRPr lang="en-US" sz="2400" b="1" i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2400" b="1" i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400" b="1" i="1" dirty="0" smtClean="0">
              <a:latin typeface="Times New Roman" pitchFamily="18" charset="0"/>
            </a:endParaRPr>
          </a:p>
          <a:p>
            <a:pPr eaLnBrk="1" hangingPunct="1"/>
            <a:r>
              <a:rPr lang="ru-RU" sz="2400" b="1" i="1" dirty="0" smtClean="0">
                <a:latin typeface="Times New Roman" pitchFamily="18" charset="0"/>
              </a:rPr>
              <a:t>Верхулевская Инна </a:t>
            </a:r>
            <a:endParaRPr lang="en-US" sz="2400" b="1" i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b="1" i="1" dirty="0" smtClean="0">
                <a:latin typeface="Times New Roman" pitchFamily="18" charset="0"/>
              </a:rPr>
              <a:t>Викторовна </a:t>
            </a:r>
            <a:endParaRPr lang="en-US" sz="2400" b="1" i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b="1" i="1" dirty="0" smtClean="0">
                <a:latin typeface="Times New Roman" pitchFamily="18" charset="0"/>
              </a:rPr>
              <a:t>2002 -</a:t>
            </a:r>
            <a:r>
              <a:rPr lang="ru-RU" sz="2400" b="1" i="1" dirty="0" smtClean="0">
                <a:latin typeface="Times New Roman" pitchFamily="18" charset="0"/>
              </a:rPr>
              <a:t>2013</a:t>
            </a:r>
            <a:endParaRPr lang="ru-RU" sz="2400" b="1" i="1" dirty="0" smtClean="0">
              <a:latin typeface="Times New Roman" pitchFamily="18" charset="0"/>
            </a:endParaRPr>
          </a:p>
          <a:p>
            <a:pPr eaLnBrk="1" hangingPunct="1"/>
            <a:endParaRPr lang="ru-RU" sz="2400" b="1" i="1" dirty="0" smtClean="0">
              <a:latin typeface="Times New Roman" pitchFamily="18" charset="0"/>
            </a:endParaRPr>
          </a:p>
        </p:txBody>
      </p:sp>
      <p:pic>
        <p:nvPicPr>
          <p:cNvPr id="1028" name="Picture 7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809" y="4221088"/>
            <a:ext cx="2880783" cy="2305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913794" y="34689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Меняйлова Ирина </a:t>
            </a:r>
          </a:p>
          <a:p>
            <a:pPr eaLnBrk="1" hangingPunct="1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Q\Desktop\проф\P525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27162" y="1168699"/>
            <a:ext cx="2702851" cy="2003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21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7818"/>
            <a:ext cx="121920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Наша профсоюзная организация сегодня. 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2574492" y="1330036"/>
          <a:ext cx="5975268" cy="552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1400176"/>
            <a:ext cx="1219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нашем маленьком коллективе всего 24 человека из них 20 состоят в профсоюзной организации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83 % от всего коллектива.</a:t>
            </a:r>
          </a:p>
        </p:txBody>
      </p:sp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7818"/>
            <a:ext cx="121920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Наша профсоюзная организация насыщена интересной жизнью. Отмечаем праздники дружно.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12024" r="19320"/>
          <a:stretch>
            <a:fillRect/>
          </a:stretch>
        </p:blipFill>
        <p:spPr bwMode="auto">
          <a:xfrm>
            <a:off x="277091" y="1585336"/>
            <a:ext cx="5223164" cy="5073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3839" y="2078181"/>
            <a:ext cx="6066749" cy="4045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7818"/>
            <a:ext cx="121920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Наша профсоюзная организация насыщена интересной жизнью. Отмечаем праздники дружно.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7445" y="1682317"/>
            <a:ext cx="7406264" cy="4938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7818"/>
            <a:ext cx="121920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Наша профсоюзная организация насыщена интересной жизнью. Отмечаем праздники дружно.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b="9084"/>
          <a:stretch>
            <a:fillRect/>
          </a:stretch>
        </p:blipFill>
        <p:spPr bwMode="auto">
          <a:xfrm>
            <a:off x="2014826" y="1696173"/>
            <a:ext cx="8011449" cy="4857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G:\Профсоюз фото\DSC_0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652" y="0"/>
            <a:ext cx="10166402" cy="6777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7818"/>
            <a:ext cx="121920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Наша профсоюзная организация насыщена интересной жизнью. Отмечаем праздники дружно.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318" y="1723880"/>
            <a:ext cx="7242138" cy="4829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07818"/>
            <a:ext cx="121920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Наша профсоюзная организация насыщена интересной жизнью. Отмечаем праздники дружно.</a:t>
            </a:r>
          </a:p>
        </p:txBody>
      </p:sp>
      <p:pic>
        <p:nvPicPr>
          <p:cNvPr id="15362" name="Picture 2" descr="C:\Users\Q\Desktop\2017-03-01\007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12691"/>
          <a:stretch>
            <a:fillRect/>
          </a:stretch>
        </p:blipFill>
        <p:spPr bwMode="auto">
          <a:xfrm>
            <a:off x="3699165" y="1546782"/>
            <a:ext cx="4419600" cy="5311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7019" y="1715198"/>
            <a:ext cx="9144000" cy="29083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</a:rPr>
              <a:t>Спасибо за внимание!</a:t>
            </a:r>
            <a:endParaRPr lang="ru-RU" sz="6600" dirty="0" smtClean="0"/>
          </a:p>
        </p:txBody>
      </p:sp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154" y="296863"/>
            <a:ext cx="5420193" cy="622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1372699"/>
            <a:ext cx="64008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В профсоюзном уголке</a:t>
            </a:r>
          </a:p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отображена символика </a:t>
            </a:r>
          </a:p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п</a:t>
            </a:r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рофсоюзной организации;</a:t>
            </a:r>
          </a:p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девиз нашей первичной профсоюзной организации </a:t>
            </a:r>
            <a:endParaRPr lang="ru-RU" sz="4000" b="1" i="1" dirty="0" smtClean="0">
              <a:solidFill>
                <a:srgbClr val="4307EB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В уголке размещены состав и  члены комитета профсоюзной организации</a:t>
            </a:r>
            <a:endParaRPr lang="ru-RU" sz="4000" b="1" i="1" dirty="0" smtClean="0">
              <a:solidFill>
                <a:srgbClr val="4307EB"/>
              </a:solidFill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1637" y="1540974"/>
            <a:ext cx="6483927" cy="5317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19454" y="1011381"/>
            <a:ext cx="4959927" cy="1752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Ежегодно обновляется план работы профкома</a:t>
            </a:r>
            <a:endParaRPr lang="ru-RU" sz="4000" b="1" i="1" dirty="0" smtClean="0">
              <a:solidFill>
                <a:srgbClr val="4307EB"/>
              </a:solidFill>
              <a:latin typeface="Times New Roman" pitchFamily="18" charset="0"/>
            </a:endParaRPr>
          </a:p>
        </p:txBody>
      </p:sp>
      <p:pic>
        <p:nvPicPr>
          <p:cNvPr id="7" name="Содержимое 3" descr="DSC_0183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255846" y="3779718"/>
            <a:ext cx="4214947" cy="2811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3" descr="DSC_0184.JPG"/>
          <p:cNvPicPr>
            <a:picLocks noChangeAspect="1"/>
          </p:cNvPicPr>
          <p:nvPr/>
        </p:nvPicPr>
        <p:blipFill>
          <a:blip r:embed="rId4" cstate="print">
            <a:lum bright="20000" contrast="30000"/>
          </a:blip>
          <a:stretch>
            <a:fillRect/>
          </a:stretch>
        </p:blipFill>
        <p:spPr>
          <a:xfrm>
            <a:off x="1325689" y="221673"/>
            <a:ext cx="4786032" cy="3192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96545" y="595745"/>
            <a:ext cx="4959927" cy="1752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Файлы: объявления, поздравления, правовая информация. Обновляется по мере поступления свежих новостей и праздничных дат.</a:t>
            </a:r>
            <a:endParaRPr lang="ru-RU" sz="4000" b="1" i="1" dirty="0" smtClean="0">
              <a:solidFill>
                <a:srgbClr val="4307EB"/>
              </a:solidFill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82" y="532390"/>
            <a:ext cx="6611843" cy="5480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Профсоюзный комитет является гарантом безопасных условий труда.</a:t>
            </a:r>
            <a:endParaRPr lang="ru-RU" sz="4000" b="1" i="1" dirty="0" smtClean="0">
              <a:solidFill>
                <a:srgbClr val="4307EB"/>
              </a:solidFill>
              <a:latin typeface="Times New Roman" pitchFamily="18" charset="0"/>
            </a:endParaRPr>
          </a:p>
        </p:txBody>
      </p:sp>
      <p:pic>
        <p:nvPicPr>
          <p:cNvPr id="7" name="Содержимое 5" descr="DSC_0182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4495558" y="1496289"/>
            <a:ext cx="3397108" cy="509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Профсоюзный комитет является гарантом безопасных условий труда.</a:t>
            </a:r>
            <a:endParaRPr lang="ru-RU" sz="4000" b="1" i="1" dirty="0" smtClean="0">
              <a:solidFill>
                <a:srgbClr val="4307EB"/>
              </a:solidFill>
              <a:latin typeface="Times New Roman" pitchFamily="18" charset="0"/>
            </a:endParaRPr>
          </a:p>
        </p:txBody>
      </p:sp>
      <p:pic>
        <p:nvPicPr>
          <p:cNvPr id="8" name="Содержимое 3" descr="DSC_0187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tretch>
            <a:fillRect/>
          </a:stretch>
        </p:blipFill>
        <p:spPr>
          <a:xfrm>
            <a:off x="2576946" y="1573777"/>
            <a:ext cx="6761017" cy="5022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C:\Users\Q\Desktop\экология\Новая папка\685784__wallpaper-web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6"/>
            <a:ext cx="12192000" cy="6857214"/>
          </a:xfrm>
          <a:prstGeom prst="rect">
            <a:avLst/>
          </a:prstGeom>
          <a:noFill/>
        </p:spPr>
      </p:pic>
      <p:sp>
        <p:nvSpPr>
          <p:cNvPr id="39940" name="AutoShape 4" descr="http://all-children.com/02-10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1752600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solidFill>
                  <a:srgbClr val="4307EB"/>
                </a:solidFill>
                <a:latin typeface="Times New Roman" pitchFamily="18" charset="0"/>
              </a:rPr>
              <a:t>Профсоюзный комитет является гарантом безопасных условий труда.</a:t>
            </a:r>
            <a:endParaRPr lang="ru-RU" sz="4000" b="1" i="1" dirty="0" smtClean="0">
              <a:solidFill>
                <a:srgbClr val="4307EB"/>
              </a:solidFill>
              <a:latin typeface="Times New Roman" pitchFamily="18" charset="0"/>
            </a:endParaRPr>
          </a:p>
        </p:txBody>
      </p:sp>
      <p:pic>
        <p:nvPicPr>
          <p:cNvPr id="7" name="Содержимое 5" descr="DSC_0182.JPG"/>
          <p:cNvPicPr>
            <a:picLocks noChangeAspect="1"/>
          </p:cNvPicPr>
          <p:nvPr/>
        </p:nvPicPr>
        <p:blipFill>
          <a:blip r:embed="rId3" cstate="print"/>
          <a:srcRect l="7478" t="62807" r="5391"/>
          <a:stretch>
            <a:fillRect/>
          </a:stretch>
        </p:blipFill>
        <p:spPr>
          <a:xfrm>
            <a:off x="2382982" y="1774747"/>
            <a:ext cx="7079673" cy="4530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267</Words>
  <Application>Microsoft Office PowerPoint</Application>
  <PresentationFormat>Произвольный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Конкурс  «Лучший профсоюзный уголок первичной профсоюзной организации»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Наши председатели профкома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Q</cp:lastModifiedBy>
  <cp:revision>88</cp:revision>
  <dcterms:created xsi:type="dcterms:W3CDTF">2016-11-15T09:14:47Z</dcterms:created>
  <dcterms:modified xsi:type="dcterms:W3CDTF">2017-03-01T06:12:57Z</dcterms:modified>
</cp:coreProperties>
</file>