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00" r:id="rId3"/>
    <p:sldId id="501" r:id="rId4"/>
    <p:sldId id="314" r:id="rId5"/>
    <p:sldId id="512" r:id="rId6"/>
    <p:sldId id="497" r:id="rId7"/>
    <p:sldId id="513" r:id="rId8"/>
    <p:sldId id="498" r:id="rId9"/>
    <p:sldId id="510" r:id="rId10"/>
    <p:sldId id="499" r:id="rId11"/>
    <p:sldId id="502" r:id="rId12"/>
    <p:sldId id="511" r:id="rId13"/>
    <p:sldId id="507" r:id="rId14"/>
    <p:sldId id="508" r:id="rId15"/>
    <p:sldId id="509" r:id="rId16"/>
    <p:sldId id="503" r:id="rId17"/>
    <p:sldId id="504" r:id="rId18"/>
    <p:sldId id="50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E3E2A"/>
    <a:srgbClr val="EB9E13"/>
    <a:srgbClr val="00CC66"/>
    <a:srgbClr val="EAEE32"/>
    <a:srgbClr val="99FFCC"/>
    <a:srgbClr val="0066FF"/>
    <a:srgbClr val="7A2D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714" autoAdjust="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3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882A08-1869-4474-9D37-E5D53BCD0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08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FD50DB-C16F-4BC5-B942-5C50AF654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74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095AA-9B89-45BF-AB36-F494327650B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ltGray">
          <a:xfrm>
            <a:off x="1258888" y="4508501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20" descr="1"/>
          <p:cNvSpPr>
            <a:spLocks/>
          </p:cNvSpPr>
          <p:nvPr/>
        </p:nvSpPr>
        <p:spPr bwMode="gray">
          <a:xfrm>
            <a:off x="1130302" y="1416051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Freeform 22" descr="55282"/>
          <p:cNvSpPr>
            <a:spLocks/>
          </p:cNvSpPr>
          <p:nvPr/>
        </p:nvSpPr>
        <p:spPr bwMode="gray">
          <a:xfrm>
            <a:off x="1085852" y="3730626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" name="Freeform 19" descr="4"/>
          <p:cNvSpPr>
            <a:spLocks/>
          </p:cNvSpPr>
          <p:nvPr/>
        </p:nvSpPr>
        <p:spPr bwMode="gray">
          <a:xfrm>
            <a:off x="2625725" y="2119314"/>
            <a:ext cx="2139950" cy="3116263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gray">
          <a:xfrm>
            <a:off x="1806577" y="2954337"/>
            <a:ext cx="1655763" cy="16557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981200" y="3505200"/>
            <a:ext cx="1308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Буденновск, 2009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DABA1-22A3-4CE0-81B6-51D81B4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3D2A2-D624-462D-B8A3-AA46B6544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1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1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01EF-0286-4A21-B753-E7542763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0F83-4D72-447C-A26F-232E9724A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3CBCA-7EE4-4328-A619-77A427683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BFC0-D413-42B5-879B-5A054EE3E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45F69-19FE-4A0E-B800-880B7952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1DF1-4F78-4A78-9AEC-3AC9B08F8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723F-1360-4BA7-8B45-2669A04E3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CDA72-8FF5-413D-9FD3-1DA50A3D9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E12B-4AF7-46D9-ABCE-D9B9751B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F34B-C617-42C3-ADAD-50E3F627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4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1"/>
            <a:ext cx="2133600" cy="2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8AE22A1-A811-4CC1-A04B-E22260DDA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17"/>
          <p:cNvGrpSpPr>
            <a:grpSpLocks/>
          </p:cNvGrpSpPr>
          <p:nvPr/>
        </p:nvGrpSpPr>
        <p:grpSpPr bwMode="auto">
          <a:xfrm>
            <a:off x="7308850" y="188914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cover dir="lu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ltGray">
          <a:xfrm>
            <a:off x="5364163" y="4292600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2051050" y="3500438"/>
            <a:ext cx="11525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539750" y="188913"/>
            <a:ext cx="828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57250" y="500065"/>
            <a:ext cx="8135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dirty="0" smtClean="0"/>
              <a:t> </a:t>
            </a:r>
            <a:r>
              <a:rPr lang="ru-RU" sz="2800" u="sng" dirty="0" smtClean="0"/>
              <a:t>«ВМЕСТЕ – В ИНТЕРЕСАХ КОЛЛЕКТИВА</a:t>
            </a:r>
            <a:r>
              <a:rPr lang="ru-RU" sz="2800" u="sng" dirty="0" smtClean="0"/>
              <a:t>!»</a:t>
            </a:r>
          </a:p>
          <a:p>
            <a:pPr algn="r">
              <a:defRPr/>
            </a:pPr>
            <a:endParaRPr lang="ru-RU" sz="2800" u="sng" dirty="0" smtClean="0"/>
          </a:p>
          <a:p>
            <a:pPr algn="r">
              <a:defRPr/>
            </a:pPr>
            <a:r>
              <a:rPr lang="ru-RU" sz="2800" u="sng" dirty="0" smtClean="0"/>
              <a:t>Социальное партнерство </a:t>
            </a: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5148064" y="3068960"/>
            <a:ext cx="381570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Ребрихинский лицей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азанцев М.А.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91400" cy="563563"/>
          </a:xfrm>
        </p:spPr>
        <p:txBody>
          <a:bodyPr/>
          <a:lstStyle/>
          <a:p>
            <a:pPr algn="ctr"/>
            <a:r>
              <a:rPr lang="ru-RU" sz="2000" dirty="0" smtClean="0"/>
              <a:t>Закрепление квалифицированных работников.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Развитие </a:t>
            </a:r>
            <a:r>
              <a:rPr lang="ru-RU" sz="2000" dirty="0" smtClean="0"/>
              <a:t>их профессионализма.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9725"/>
            <a:ext cx="8229600" cy="5248275"/>
          </a:xfrm>
        </p:spPr>
        <p:txBody>
          <a:bodyPr/>
          <a:lstStyle/>
          <a:p>
            <a:pPr algn="just"/>
            <a:r>
              <a:rPr lang="ru-RU" sz="1800" dirty="0" smtClean="0"/>
              <a:t>Осуществление шефства-наставничества </a:t>
            </a:r>
            <a:r>
              <a:rPr lang="ru-RU" sz="1800" dirty="0" smtClean="0"/>
              <a:t>над молодыми работниками.</a:t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	- </a:t>
            </a:r>
            <a:r>
              <a:rPr lang="ru-RU" sz="1800" dirty="0" smtClean="0"/>
              <a:t>возложить на заместителя директора по ПО </a:t>
            </a:r>
            <a:r>
              <a:rPr lang="ru-RU" sz="1800" i="1" dirty="0" smtClean="0"/>
              <a:t> </a:t>
            </a:r>
            <a:r>
              <a:rPr lang="ru-RU" sz="1800" dirty="0" smtClean="0"/>
              <a:t>организационное </a:t>
            </a:r>
            <a:r>
              <a:rPr lang="ru-RU" sz="1800" dirty="0" smtClean="0"/>
              <a:t>руководство работой по развитию шефства-наставничества</a:t>
            </a:r>
            <a:r>
              <a:rPr lang="ru-RU" sz="1800" dirty="0" smtClean="0"/>
              <a:t>;</a:t>
            </a:r>
          </a:p>
          <a:p>
            <a:pPr algn="just">
              <a:buNone/>
            </a:pPr>
            <a:r>
              <a:rPr lang="ru-RU" sz="1800" dirty="0" smtClean="0"/>
              <a:t>	-</a:t>
            </a:r>
            <a:r>
              <a:rPr lang="ru-RU" sz="1800" dirty="0" smtClean="0"/>
              <a:t>из числа опытных высококвалифицированных работников определить наставников;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Предоставлять </a:t>
            </a:r>
            <a:r>
              <a:rPr lang="ru-RU" sz="1800" dirty="0" smtClean="0"/>
              <a:t>гарантии и компенсации работникам, совмещающим </a:t>
            </a:r>
            <a:r>
              <a:rPr lang="ru-RU" sz="1800" dirty="0" smtClean="0"/>
              <a:t>работу </a:t>
            </a:r>
            <a:r>
              <a:rPr lang="ru-RU" sz="1800" dirty="0" smtClean="0"/>
              <a:t>с обучением в соответствии с нормами ТК РФ</a:t>
            </a:r>
            <a:r>
              <a:rPr lang="ru-RU" sz="1800" i="1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91400" cy="563563"/>
          </a:xfrm>
        </p:spPr>
        <p:txBody>
          <a:bodyPr/>
          <a:lstStyle/>
          <a:p>
            <a:pPr algn="ctr"/>
            <a:r>
              <a:rPr lang="ru-RU" sz="2000" dirty="0" smtClean="0"/>
              <a:t>Социальные </a:t>
            </a:r>
            <a:r>
              <a:rPr lang="ru-RU" sz="2000" dirty="0" smtClean="0"/>
              <a:t>льготы и гарантии.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При увольнении из организации, в связи с уходом на пенсию  (женщины в 55 лет, мужчины – 60 лет) выплатить единовременное пособие при непрерывном стаже работы в лицее:</a:t>
            </a:r>
          </a:p>
          <a:p>
            <a:pPr>
              <a:buNone/>
            </a:pPr>
            <a:r>
              <a:rPr lang="ru-RU" sz="1800" dirty="0" smtClean="0"/>
              <a:t>		10-15  </a:t>
            </a:r>
            <a:r>
              <a:rPr lang="ru-RU" sz="1800" dirty="0" smtClean="0"/>
              <a:t>лет -  полтора месячных оклада,	</a:t>
            </a:r>
          </a:p>
          <a:p>
            <a:pPr>
              <a:buNone/>
            </a:pPr>
            <a:r>
              <a:rPr lang="ru-RU" sz="1800" dirty="0" smtClean="0"/>
              <a:t>		15- </a:t>
            </a:r>
            <a:r>
              <a:rPr lang="ru-RU" sz="1800" dirty="0" smtClean="0"/>
              <a:t>25 лет   - два месячных оклада.		</a:t>
            </a:r>
          </a:p>
          <a:p>
            <a:pPr>
              <a:buNone/>
            </a:pPr>
            <a:r>
              <a:rPr lang="ru-RU" sz="1800" dirty="0" smtClean="0"/>
              <a:t>		Свыше </a:t>
            </a:r>
            <a:r>
              <a:rPr lang="ru-RU" sz="1800" dirty="0" smtClean="0"/>
              <a:t>25 лет – три оклада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В </a:t>
            </a:r>
            <a:r>
              <a:rPr lang="ru-RU" sz="1800" dirty="0" smtClean="0"/>
              <a:t>связи с юбилейными датами:</a:t>
            </a:r>
          </a:p>
          <a:p>
            <a:pPr>
              <a:buNone/>
            </a:pPr>
            <a:r>
              <a:rPr lang="ru-RU" sz="1800" dirty="0" smtClean="0"/>
              <a:t>		- </a:t>
            </a:r>
            <a:r>
              <a:rPr lang="ru-RU" sz="1800" dirty="0" smtClean="0"/>
              <a:t>50-летний юбилей – до 2000руб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	- 55-летний юбилей – в размере должностного оклада, но не менее  	3000руб.</a:t>
            </a:r>
          </a:p>
          <a:p>
            <a:pPr>
              <a:buNone/>
            </a:pPr>
            <a:r>
              <a:rPr lang="ru-RU" sz="1800" dirty="0" smtClean="0"/>
              <a:t>		- </a:t>
            </a:r>
            <a:r>
              <a:rPr lang="ru-RU" sz="1800" dirty="0" smtClean="0"/>
              <a:t>60-летний юбилей  - в размере должностного оклада, но не менее </a:t>
            </a:r>
            <a:r>
              <a:rPr lang="ru-RU" sz="1800" dirty="0" smtClean="0"/>
              <a:t>	4000руб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Выделять   </a:t>
            </a:r>
            <a:r>
              <a:rPr lang="ru-RU" sz="1800" dirty="0" smtClean="0"/>
              <a:t>средства   для   проведения   спортивных,   культурно-массовых мероприятий </a:t>
            </a:r>
            <a:endParaRPr lang="ru-RU" sz="1800" dirty="0"/>
          </a:p>
        </p:txBody>
      </p:sp>
    </p:spTree>
  </p:cSld>
  <p:clrMapOvr>
    <a:masterClrMapping/>
  </p:clrMapOvr>
  <p:transition spd="med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91400" cy="563563"/>
          </a:xfrm>
        </p:spPr>
        <p:txBody>
          <a:bodyPr/>
          <a:lstStyle/>
          <a:p>
            <a:pPr algn="ctr"/>
            <a:r>
              <a:rPr lang="ru-RU" sz="2000" dirty="0" smtClean="0"/>
              <a:t>Социальные льготы и гарантии.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pPr algn="just"/>
            <a:r>
              <a:rPr lang="ru-RU" sz="1800" dirty="0" smtClean="0"/>
              <a:t>Ежегодно </a:t>
            </a:r>
            <a:r>
              <a:rPr lang="ru-RU" sz="1800" dirty="0" smtClean="0"/>
              <a:t>в канун Дня победы чествовать ветеранов войны и </a:t>
            </a:r>
            <a:r>
              <a:rPr lang="ru-RU" sz="1800" dirty="0" smtClean="0"/>
              <a:t>работников </a:t>
            </a:r>
            <a:r>
              <a:rPr lang="ru-RU" sz="1800" dirty="0" smtClean="0"/>
              <a:t>тыла, с вручением ценных подарков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algn="just"/>
            <a:r>
              <a:rPr lang="ru-RU" sz="1800" dirty="0" smtClean="0"/>
              <a:t>Ежегодно </a:t>
            </a:r>
            <a:r>
              <a:rPr lang="ru-RU" sz="1800" dirty="0" smtClean="0"/>
              <a:t>в месячник пожилого человека чествовать ветеранов труда из числа  неработающих пенсионеров учреждения с вручением ценных подарков</a:t>
            </a:r>
            <a:r>
              <a:rPr lang="ru-RU" sz="1800" dirty="0" smtClean="0"/>
              <a:t>.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Работодатель оказывает содействие </a:t>
            </a:r>
            <a:r>
              <a:rPr lang="ru-RU" sz="1800" dirty="0" smtClean="0"/>
              <a:t>и материальную помощь Совету </a:t>
            </a:r>
            <a:r>
              <a:rPr lang="ru-RU" sz="1800" dirty="0" smtClean="0"/>
              <a:t>ветеранов </a:t>
            </a:r>
            <a:r>
              <a:rPr lang="ru-RU" sz="1800" dirty="0" smtClean="0"/>
              <a:t>лицея.</a:t>
            </a:r>
            <a:endParaRPr lang="ru-RU" sz="1800" dirty="0" smtClean="0"/>
          </a:p>
          <a:p>
            <a:pPr algn="just"/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ступление на профсоюзе\DSC_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099516" cy="20608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Выступление на профсоюзе\DSC_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2707489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F:\Выступление на профсоюзе\DSC_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368218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F:\Выступление на профсоюзе\DSC_0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340768"/>
            <a:ext cx="379006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1" name="Picture 7" descr="F:\Выступление на профсоюзе\DSC_0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95813" y="-2667000"/>
            <a:ext cx="3790172" cy="252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5576" y="260648"/>
            <a:ext cx="66247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Культурно-массовые мероприятия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ыступление на профсоюзе\DSC_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79008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F:\Выступление на профсоюзе\DSCN9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4744"/>
            <a:ext cx="3121025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F:\Выступление на профсоюзе\IMG_0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4" name="Picture 6" descr="F:\Выступление на профсоюзе\IMG_0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4"/>
            <a:ext cx="305983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F:\Выступление на профсоюзе\IMG_5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573016"/>
            <a:ext cx="3360000" cy="259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55576" y="260648"/>
            <a:ext cx="66247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Культурно-массовые мероприятия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ыступление на профсоюзе\IMG_4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36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Выступление на профсоюзе\IMG_4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 descr="F:\Выступление на профсоюзе\DSC_0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92896"/>
            <a:ext cx="3503181" cy="232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55576" y="260648"/>
            <a:ext cx="66247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Участие в туристических слетах района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Социальное страхование и медицинское обслуживание работников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Возмещения </a:t>
            </a:r>
            <a:r>
              <a:rPr lang="ru-RU" sz="1800" dirty="0" smtClean="0"/>
              <a:t>расходов страхователя на предупредительные меры по сокращению производственного травматизма и профессиональных заболеваний </a:t>
            </a:r>
            <a:r>
              <a:rPr lang="ru-RU" sz="1800" dirty="0" smtClean="0"/>
              <a:t>работников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Медицинские осмотры</a:t>
            </a:r>
          </a:p>
          <a:p>
            <a:pPr algn="just"/>
            <a:endParaRPr lang="ru-RU" sz="1800" dirty="0" smtClean="0"/>
          </a:p>
          <a:p>
            <a:r>
              <a:rPr lang="ru-RU" sz="1800" dirty="0" smtClean="0"/>
              <a:t>Санаторно-курортное лечение</a:t>
            </a:r>
          </a:p>
          <a:p>
            <a:pPr>
              <a:buNone/>
            </a:pPr>
            <a:r>
              <a:rPr lang="ru-RU" sz="1400" dirty="0" smtClean="0"/>
              <a:t>     </a:t>
            </a:r>
            <a:r>
              <a:rPr lang="ru-RU" sz="1400" dirty="0" smtClean="0">
                <a:solidFill>
                  <a:srgbClr val="FF0000"/>
                </a:solidFill>
              </a:rPr>
              <a:t>(ПРОГРАММА «САНАТОРНО-КУРОРТНОЕ </a:t>
            </a:r>
            <a:r>
              <a:rPr lang="ru-RU" sz="1400" dirty="0" smtClean="0">
                <a:solidFill>
                  <a:srgbClr val="FF0000"/>
                </a:solidFill>
              </a:rPr>
              <a:t>ЛЕЧЕНИЕ ЧЛЕНОВ ПРОФСОЮЗА»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     </a:t>
            </a:r>
            <a:r>
              <a:rPr lang="ru-RU" sz="1400" dirty="0" smtClean="0">
                <a:solidFill>
                  <a:srgbClr val="FF0000"/>
                </a:solidFill>
              </a:rPr>
              <a:t>РЕБРИХИНСКОЙ  РАЙОННОЙ ОРГАНИЗАЦИИ ОБЩЕРОССИЙСКОГО ПРОФСОЮЗА ОБРАЗОВАНИЯ  НА 2016 - 2019 </a:t>
            </a:r>
            <a:r>
              <a:rPr lang="ru-RU" sz="1400" dirty="0" smtClean="0">
                <a:solidFill>
                  <a:srgbClr val="FF0000"/>
                </a:solidFill>
              </a:rPr>
              <a:t>ГОДЫ)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endParaRPr lang="ru-RU" sz="1800" dirty="0"/>
          </a:p>
        </p:txBody>
      </p:sp>
      <p:pic>
        <p:nvPicPr>
          <p:cNvPr id="8194" name="Picture 2" descr="http://kamadm.ru/media/cache/20/b6/d2/e3/47/3e/20b6d2e3473e23c0c25eacbcaa7fb3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780929"/>
            <a:ext cx="2228850" cy="1962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Организация </a:t>
            </a:r>
            <a:r>
              <a:rPr lang="ru-RU" sz="2000" dirty="0" smtClean="0"/>
              <a:t>питания работников.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Работодателем организована и оборудована комната  </a:t>
            </a:r>
            <a:r>
              <a:rPr lang="ru-RU" sz="2000" dirty="0" smtClean="0"/>
              <a:t>для приема пищи.</a:t>
            </a:r>
          </a:p>
          <a:p>
            <a:endParaRPr lang="ru-RU" dirty="0"/>
          </a:p>
        </p:txBody>
      </p:sp>
      <p:pic>
        <p:nvPicPr>
          <p:cNvPr id="7170" name="Picture 2" descr="https://go1.imgsmail.ru/imgpreview?key=40bed95e6bd4af45&amp;mb=imgdb_preview_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536504" cy="2987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Разрешение </a:t>
            </a:r>
            <a:r>
              <a:rPr lang="ru-RU" sz="2000" dirty="0" smtClean="0"/>
              <a:t>трудовых споров.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1800" dirty="0" smtClean="0"/>
              <a:t>Индивидуальные трудовые споры, возникающие между </a:t>
            </a:r>
            <a:r>
              <a:rPr lang="ru-RU" sz="1800" dirty="0" smtClean="0"/>
              <a:t>работником </a:t>
            </a:r>
            <a:r>
              <a:rPr lang="ru-RU" sz="1800" dirty="0" smtClean="0"/>
              <a:t>и работодателем по вопросам применения трудового законодательства и иных нормативных правовых актов, содержащих нормы трудового права, коллективного договора, соглашения, локального нормативного акта, </a:t>
            </a:r>
            <a:r>
              <a:rPr lang="ru-RU" sz="1800" dirty="0" smtClean="0"/>
              <a:t>трудового </a:t>
            </a:r>
            <a:r>
              <a:rPr lang="ru-RU" sz="1800" dirty="0" smtClean="0"/>
              <a:t>договора рассматриваются комиссией по трудовым </a:t>
            </a:r>
            <a:r>
              <a:rPr lang="ru-RU" sz="1800" dirty="0" smtClean="0"/>
              <a:t>спорам </a:t>
            </a:r>
            <a:endParaRPr lang="ru-RU" sz="1800" dirty="0"/>
          </a:p>
        </p:txBody>
      </p:sp>
      <p:pic>
        <p:nvPicPr>
          <p:cNvPr id="6146" name="Picture 2" descr="http://fb.ru/misc/i/gallery/10928/62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21088"/>
            <a:ext cx="5760640" cy="2409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3"/>
          <p:cNvSpPr>
            <a:spLocks noChangeArrowheads="1"/>
          </p:cNvSpPr>
          <p:nvPr/>
        </p:nvSpPr>
        <p:spPr bwMode="auto">
          <a:xfrm>
            <a:off x="1979613" y="3357563"/>
            <a:ext cx="1223962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6980" name="Oval 4"/>
          <p:cNvSpPr>
            <a:spLocks noChangeArrowheads="1"/>
          </p:cNvSpPr>
          <p:nvPr/>
        </p:nvSpPr>
        <p:spPr bwMode="ltGray">
          <a:xfrm>
            <a:off x="5076825" y="4437063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395339"/>
          </a:xfrm>
        </p:spPr>
        <p:txBody>
          <a:bodyPr/>
          <a:lstStyle/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Социальное </a:t>
            </a:r>
            <a:r>
              <a:rPr lang="ru-RU" sz="2000" dirty="0" smtClean="0"/>
              <a:t>партнерство</a:t>
            </a:r>
            <a:r>
              <a:rPr lang="ru-RU" sz="2000" b="0" dirty="0" smtClean="0"/>
              <a:t> — система отношений между представителями работников, работодателей и органов государственной власти, направленная на согласование интересов сторон трудового договора по вопросам регулирования трудовых отношений, а также по вопросам установления более высокого уровня социальных гарантий для трудящихся.</a:t>
            </a:r>
            <a:endParaRPr lang="ru-RU" sz="2000" dirty="0"/>
          </a:p>
        </p:txBody>
      </p:sp>
      <p:pic>
        <p:nvPicPr>
          <p:cNvPr id="11266" name="Picture 2" descr="https://biznes-prost.ru/wp-content/uploads/2016/11/MacAffe-350x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3793" y="4077072"/>
            <a:ext cx="3162327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Формы социального партнерства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2115567"/>
          </a:xfrm>
        </p:spPr>
        <p:txBody>
          <a:bodyPr/>
          <a:lstStyle/>
          <a:p>
            <a:r>
              <a:rPr lang="ru-RU" sz="1800" b="0" dirty="0" smtClean="0"/>
              <a:t>Коллективные </a:t>
            </a:r>
            <a:r>
              <a:rPr lang="ru-RU" sz="1800" b="0" dirty="0" smtClean="0"/>
              <a:t>переговоры при заключении коллективных договоров и соглашений.</a:t>
            </a:r>
          </a:p>
          <a:p>
            <a:r>
              <a:rPr lang="ru-RU" sz="1800" b="0" dirty="0" smtClean="0"/>
              <a:t>Взаимные консультации (переговоры) — в установленных законодательством случаях (например, при увольнении работника состоящего в профсоюзе, когда профсоюз не согласен (ст. 372 ТК РФ).</a:t>
            </a:r>
          </a:p>
          <a:p>
            <a:r>
              <a:rPr lang="ru-RU" sz="1800" b="0" dirty="0" smtClean="0"/>
              <a:t>Участие работников и их представителей в управлении организацией.</a:t>
            </a:r>
          </a:p>
          <a:p>
            <a:r>
              <a:rPr lang="ru-RU" sz="1800" b="0" dirty="0" smtClean="0"/>
              <a:t>Участие представителей работников и работодателей в досудебном разрешении трудовых споров.</a:t>
            </a:r>
          </a:p>
          <a:p>
            <a:endParaRPr lang="ru-RU" dirty="0"/>
          </a:p>
        </p:txBody>
      </p:sp>
      <p:pic>
        <p:nvPicPr>
          <p:cNvPr id="5" name="Picture 2" descr="https://biznes-prost.ru/wp-content/uploads/2016/11/MacAffe-350x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987976" cy="2245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углом 5"/>
          <p:cNvSpPr/>
          <p:nvPr/>
        </p:nvSpPr>
        <p:spPr>
          <a:xfrm rot="7994204" flipV="1">
            <a:off x="1725698" y="1345214"/>
            <a:ext cx="1285884" cy="78287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8334375" cy="56356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коллективного договора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135466"/>
            <a:ext cx="8928992" cy="453389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400" dirty="0"/>
              <a:t>1. Общие положения</a:t>
            </a:r>
          </a:p>
          <a:p>
            <a:r>
              <a:rPr lang="ru-RU" sz="1400" dirty="0" smtClean="0"/>
              <a:t>2</a:t>
            </a:r>
            <a:r>
              <a:rPr lang="ru-RU" sz="1400" dirty="0"/>
              <a:t>. </a:t>
            </a:r>
            <a:r>
              <a:rPr lang="ru-RU" sz="1400" dirty="0" smtClean="0"/>
              <a:t>Трудовой </a:t>
            </a:r>
            <a:r>
              <a:rPr lang="ru-RU" sz="1400" dirty="0"/>
              <a:t>договор и гарантии занятости работников</a:t>
            </a:r>
          </a:p>
          <a:p>
            <a:r>
              <a:rPr lang="ru-RU" sz="1400" dirty="0" smtClean="0"/>
              <a:t>3. Оплата </a:t>
            </a:r>
            <a:r>
              <a:rPr lang="ru-RU" sz="1400" dirty="0"/>
              <a:t>труда</a:t>
            </a:r>
          </a:p>
          <a:p>
            <a:r>
              <a:rPr lang="ru-RU" sz="1400" dirty="0" smtClean="0"/>
              <a:t>4. </a:t>
            </a:r>
            <a:r>
              <a:rPr lang="ru-RU" sz="1400" dirty="0" smtClean="0"/>
              <a:t>Р</a:t>
            </a:r>
            <a:r>
              <a:rPr lang="ru-RU" sz="1400" dirty="0" smtClean="0"/>
              <a:t>абочее время</a:t>
            </a:r>
          </a:p>
          <a:p>
            <a:r>
              <a:rPr lang="ru-RU" sz="1400" dirty="0" smtClean="0"/>
              <a:t>5. Время отдыха</a:t>
            </a:r>
          </a:p>
          <a:p>
            <a:r>
              <a:rPr lang="ru-RU" sz="1400" dirty="0" smtClean="0"/>
              <a:t>6. Закрепление </a:t>
            </a:r>
            <a:r>
              <a:rPr lang="ru-RU" sz="1400" dirty="0" smtClean="0"/>
              <a:t>квалифицированных работников. Развитие их профессионализма.</a:t>
            </a:r>
          </a:p>
          <a:p>
            <a:r>
              <a:rPr lang="ru-RU" sz="1400" dirty="0" smtClean="0"/>
              <a:t>7. Условия </a:t>
            </a:r>
            <a:r>
              <a:rPr lang="ru-RU" sz="1400" dirty="0" smtClean="0"/>
              <a:t>труда, охрана и безопасность труда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8. Социальные </a:t>
            </a:r>
            <a:r>
              <a:rPr lang="ru-RU" sz="1400" dirty="0" smtClean="0"/>
              <a:t>льготы и гарантии.</a:t>
            </a:r>
          </a:p>
          <a:p>
            <a:r>
              <a:rPr lang="ru-RU" sz="1400" dirty="0" smtClean="0"/>
              <a:t>9. Социальное </a:t>
            </a:r>
            <a:r>
              <a:rPr lang="ru-RU" sz="1400" dirty="0" smtClean="0"/>
              <a:t>страхование и медицинское обслуживание работников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10. Организация </a:t>
            </a:r>
            <a:r>
              <a:rPr lang="ru-RU" sz="1400" dirty="0" smtClean="0"/>
              <a:t>питания работников.</a:t>
            </a:r>
          </a:p>
          <a:p>
            <a:r>
              <a:rPr lang="ru-RU" sz="1400" dirty="0" smtClean="0"/>
              <a:t>11. Разрешение </a:t>
            </a:r>
            <a:r>
              <a:rPr lang="ru-RU" sz="1400" dirty="0" smtClean="0"/>
              <a:t>трудовых споров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12. Гарантии </a:t>
            </a:r>
            <a:r>
              <a:rPr lang="ru-RU" sz="1400" dirty="0" smtClean="0"/>
              <a:t>деятельности выборного органа первичной профсоюзной организации.</a:t>
            </a:r>
          </a:p>
          <a:p>
            <a:r>
              <a:rPr lang="ru-RU" sz="1400" dirty="0" smtClean="0"/>
              <a:t>13. Контроль </a:t>
            </a:r>
            <a:r>
              <a:rPr lang="ru-RU" sz="1400" dirty="0" smtClean="0"/>
              <a:t>за выполнением коллективного договора.</a:t>
            </a:r>
          </a:p>
          <a:p>
            <a:r>
              <a:rPr lang="ru-RU" sz="1400" dirty="0" smtClean="0"/>
              <a:t>14. Заключительные </a:t>
            </a:r>
            <a:r>
              <a:rPr lang="ru-RU" sz="1400" dirty="0" smtClean="0"/>
              <a:t>положения.</a:t>
            </a:r>
          </a:p>
          <a:p>
            <a:r>
              <a:rPr lang="ru-RU" sz="1400" dirty="0" smtClean="0"/>
              <a:t>15.</a:t>
            </a:r>
            <a:r>
              <a:rPr lang="ru-RU" sz="1400" dirty="0" smtClean="0"/>
              <a:t> </a:t>
            </a:r>
            <a:r>
              <a:rPr lang="ru-RU" sz="1400" dirty="0" smtClean="0"/>
              <a:t>Приложений </a:t>
            </a: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Коллективный договор </a:t>
            </a:r>
            <a:r>
              <a:rPr lang="ru-RU" dirty="0" smtClean="0"/>
              <a:t>2018 </a:t>
            </a:r>
            <a:r>
              <a:rPr lang="ru-RU" dirty="0" smtClean="0"/>
              <a:t>г.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214423"/>
            <a:ext cx="4572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Коллективный договор состоит из следующих разделов: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19392" cy="563563"/>
          </a:xfrm>
        </p:spPr>
        <p:txBody>
          <a:bodyPr/>
          <a:lstStyle/>
          <a:p>
            <a:r>
              <a:rPr lang="ru-RU" sz="2000" dirty="0" smtClean="0"/>
              <a:t>Трудовой договор и гарантии занятости работников</a:t>
            </a:r>
            <a:endParaRPr lang="ru-RU" sz="2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800" dirty="0" smtClean="0"/>
              <a:t>Работодатель совместно с Профкомом в целях повышения эффективности труда организует и проводит:</a:t>
            </a:r>
          </a:p>
          <a:p>
            <a:pPr lvl="0"/>
            <a:r>
              <a:rPr lang="ru-RU" sz="1800" dirty="0" smtClean="0"/>
              <a:t>выдвижение </a:t>
            </a:r>
            <a:r>
              <a:rPr lang="ru-RU" sz="1800" dirty="0"/>
              <a:t>кандидатур для представления к награждению правительственными, ведомственными и иными наградами;</a:t>
            </a:r>
          </a:p>
          <a:p>
            <a:pPr lvl="0"/>
            <a:r>
              <a:rPr lang="ru-RU" sz="1800" dirty="0"/>
              <a:t>профессиональные конкурсы преподавателей и мониторинг индивидуального рейтинга сотрудников и преподавателей</a:t>
            </a:r>
            <a:r>
              <a:rPr lang="ru-RU" sz="1800" i="1" dirty="0"/>
              <a:t>; </a:t>
            </a:r>
            <a:endParaRPr lang="ru-RU" sz="1800" dirty="0"/>
          </a:p>
          <a:p>
            <a:pPr lvl="0"/>
            <a:r>
              <a:rPr lang="ru-RU" sz="1800" dirty="0"/>
              <a:t>рейтинг отделений, </a:t>
            </a:r>
            <a:r>
              <a:rPr lang="ru-RU" sz="1800" dirty="0" smtClean="0"/>
              <a:t>методических комиссий</a:t>
            </a:r>
            <a:r>
              <a:rPr lang="ru-RU" sz="1800" dirty="0"/>
              <a:t>, предметных объединений, отделов и служб;</a:t>
            </a:r>
          </a:p>
          <a:p>
            <a:pPr lvl="0"/>
            <a:r>
              <a:rPr lang="ru-RU" sz="1800" dirty="0"/>
              <a:t>выдвижение кандидатур для </a:t>
            </a:r>
            <a:r>
              <a:rPr lang="ru-RU" sz="1800" dirty="0" smtClean="0"/>
              <a:t> </a:t>
            </a:r>
            <a:r>
              <a:rPr lang="ru-RU" sz="1800" dirty="0"/>
              <a:t>материального поощрения в </a:t>
            </a:r>
            <a:r>
              <a:rPr lang="ru-RU" sz="1800" dirty="0" smtClean="0"/>
              <a:t>лицее</a:t>
            </a:r>
            <a:endParaRPr lang="ru-RU" sz="1800" dirty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Раздел 2. Оплата труда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16424"/>
          </a:xfrm>
        </p:spPr>
        <p:txBody>
          <a:bodyPr/>
          <a:lstStyle/>
          <a:p>
            <a:pPr algn="just"/>
            <a:r>
              <a:rPr lang="ru-RU" sz="1800" dirty="0" smtClean="0"/>
              <a:t>Оплата труда производится на основании «Положения об оплате </a:t>
            </a:r>
            <a:r>
              <a:rPr lang="ru-RU" sz="1800" dirty="0" smtClean="0"/>
              <a:t>труда лицея»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В лицее установлены </a:t>
            </a:r>
            <a:r>
              <a:rPr lang="ru-RU" sz="1800" dirty="0" smtClean="0"/>
              <a:t>сроки выплаты заработной платы за текущий месяц постоянным сотрудникам  </a:t>
            </a:r>
            <a:r>
              <a:rPr lang="ru-RU" sz="1800" u="sng" dirty="0" smtClean="0"/>
              <a:t>«15-16 числа»</a:t>
            </a:r>
            <a:r>
              <a:rPr lang="ru-RU" sz="1800" dirty="0" smtClean="0"/>
              <a:t> (за первую половину месяца) и «</a:t>
            </a:r>
            <a:r>
              <a:rPr lang="ru-RU" sz="1800" u="sng" dirty="0" smtClean="0"/>
              <a:t>последний рабочий день</a:t>
            </a:r>
            <a:r>
              <a:rPr lang="ru-RU" sz="1800" dirty="0" smtClean="0"/>
              <a:t>» каждого месяца. В декабре, в связи с окончанием финансового года,  выплату заработной платы производить  «20-25 числа».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41425"/>
          <a:ext cx="8229600" cy="181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Категории работников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согласно действующему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штатному расписанию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Наименование доплаты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Размер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доплаты 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рублях и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зависимости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 должност-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ного оклада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Преподаватели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Проверка письменных  практических  работ по учебным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дисциплинам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д15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Преподаватели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заведование кабинетом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Педагог.  работники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классное руководство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 1 курсе -15%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 2,3 курсах -10%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Педагог. 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руководство методичес-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кой комиссии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Администрация, педа-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гогические работники,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ведение сайта лицея 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соответствие с требования-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 и своевременное обновление информации  на сайте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5000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Администрация, педа-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гогические работники,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специалисты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материальную ответственность          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3000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 праздников 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лицее, помощь в  репетициях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4000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работники, специа-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листы, обслуживающий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персонал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благоустройство территории  и подготовку к новому учебному году, к отопительному сезону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3000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выплаты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работники, специалис-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ты, обслуживающий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персонал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сложный текущий  ремонт кабинетов и помещений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10000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выплаты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работники, специалисты, обслуживающий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персонал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уборка снежных заносов (в период снегопада), покос травы, обрезка кустов, полив клумб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3000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выплаты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Проведение генеральных уборок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подготовку студентов к конкурсам и фестивалям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5000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участие в конкурсах и конференциях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5000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выплаты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Администрация,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педагогические работники,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работу с локальными актами образовательного учреждения (положения,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порядки, правила)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3000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ведение протоколов Педагогического совета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 работы  с детьми - сиротами и детьми, оставшимися без попечения родителей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6000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ведение электронной базы «Сетевой город»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 3000 руб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Доплаты за работу, не входящую в круг основных обязанностей (по факту их осуществления)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91400" cy="563563"/>
          </a:xfrm>
        </p:spPr>
        <p:txBody>
          <a:bodyPr/>
          <a:lstStyle/>
          <a:p>
            <a:pPr lvl="0" algn="ctr"/>
            <a:r>
              <a:rPr lang="ru-RU" sz="2000" dirty="0" smtClean="0"/>
              <a:t>Время отдыха.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Работник имеет право на краткосрочный отпуск с сохранением  заработной платы</a:t>
            </a:r>
            <a:r>
              <a:rPr lang="ru-RU" sz="1600" i="1" dirty="0" smtClean="0"/>
              <a:t> </a:t>
            </a:r>
            <a:r>
              <a:rPr lang="ru-RU" sz="1600" dirty="0" smtClean="0"/>
              <a:t>в связи:</a:t>
            </a:r>
          </a:p>
          <a:p>
            <a:pPr>
              <a:buNone/>
            </a:pPr>
            <a:r>
              <a:rPr lang="ru-RU" sz="1600" dirty="0" smtClean="0"/>
              <a:t>- со свадьбой работника   3  дня;</a:t>
            </a:r>
          </a:p>
          <a:p>
            <a:pPr>
              <a:buNone/>
            </a:pPr>
            <a:r>
              <a:rPr lang="ru-RU" sz="1600" dirty="0" smtClean="0"/>
              <a:t>-свадьбой детей </a:t>
            </a:r>
            <a:r>
              <a:rPr lang="ru-RU" sz="1600" dirty="0" smtClean="0"/>
              <a:t> 3 дня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-смертью близких родственников  3   дня;</a:t>
            </a:r>
          </a:p>
          <a:p>
            <a:pPr>
              <a:buNone/>
            </a:pPr>
            <a:r>
              <a:rPr lang="ru-RU" sz="1600" dirty="0" smtClean="0"/>
              <a:t>- рождением ребенка   2	дня;</a:t>
            </a:r>
          </a:p>
          <a:p>
            <a:pPr>
              <a:buNone/>
            </a:pPr>
            <a:r>
              <a:rPr lang="ru-RU" sz="1600" dirty="0" smtClean="0"/>
              <a:t>- переездом на новое место жительства 	3  дня;</a:t>
            </a:r>
          </a:p>
          <a:p>
            <a:pPr>
              <a:buNone/>
            </a:pPr>
            <a:r>
              <a:rPr lang="ru-RU" sz="1600" dirty="0" smtClean="0"/>
              <a:t>-</a:t>
            </a:r>
            <a:r>
              <a:rPr lang="ru-RU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 smtClean="0"/>
              <a:t>связи с непредвиденными обстоятельствами   2   дня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Работникам</a:t>
            </a:r>
            <a:r>
              <a:rPr lang="ru-RU" sz="1600" dirty="0" smtClean="0"/>
              <a:t>, имеющим детей  младшего школьного возраста 1-5 класс,</a:t>
            </a:r>
            <a:r>
              <a:rPr lang="ru-RU" sz="1600" i="1" dirty="0" smtClean="0"/>
              <a:t>  </a:t>
            </a:r>
            <a:r>
              <a:rPr lang="ru-RU" sz="1600" dirty="0" smtClean="0"/>
              <a:t>предоставляется дополнительный</a:t>
            </a:r>
            <a:r>
              <a:rPr lang="ru-RU" sz="1600" i="1" dirty="0" smtClean="0"/>
              <a:t>  </a:t>
            </a:r>
            <a:r>
              <a:rPr lang="ru-RU" sz="1600" dirty="0" smtClean="0"/>
              <a:t>оплачиваемый</a:t>
            </a:r>
            <a:r>
              <a:rPr lang="ru-RU" sz="1600" i="1" dirty="0" smtClean="0"/>
              <a:t> </a:t>
            </a:r>
            <a:r>
              <a:rPr lang="ru-RU" sz="1600" dirty="0" smtClean="0"/>
              <a:t>выходной день 1 сентября для отправки ребенка в школу.</a:t>
            </a:r>
          </a:p>
          <a:p>
            <a:r>
              <a:rPr lang="ru-RU" sz="1600" dirty="0" smtClean="0"/>
              <a:t>Работникам</a:t>
            </a:r>
            <a:r>
              <a:rPr lang="ru-RU" sz="1600" dirty="0" smtClean="0"/>
              <a:t>, имеющим  детей выпускных классов,</a:t>
            </a:r>
            <a:r>
              <a:rPr lang="ru-RU" sz="1600" i="1" dirty="0" smtClean="0"/>
              <a:t>  </a:t>
            </a:r>
            <a:r>
              <a:rPr lang="ru-RU" sz="1600" dirty="0" smtClean="0"/>
              <a:t>предоставляется дополнительный</a:t>
            </a:r>
            <a:r>
              <a:rPr lang="ru-RU" sz="1600" i="1" dirty="0" smtClean="0"/>
              <a:t>  </a:t>
            </a:r>
            <a:r>
              <a:rPr lang="ru-RU" sz="1600" dirty="0" smtClean="0"/>
              <a:t>оплачиваемый</a:t>
            </a:r>
            <a:r>
              <a:rPr lang="ru-RU" sz="1600" i="1" dirty="0" smtClean="0"/>
              <a:t> </a:t>
            </a:r>
            <a:r>
              <a:rPr lang="ru-RU" sz="1600" dirty="0" smtClean="0"/>
              <a:t>выходной день на выпускной вечер.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91400" cy="563563"/>
          </a:xfrm>
        </p:spPr>
        <p:txBody>
          <a:bodyPr/>
          <a:lstStyle/>
          <a:p>
            <a:r>
              <a:rPr lang="ru-RU" sz="2000" dirty="0" smtClean="0"/>
              <a:t>Условия </a:t>
            </a:r>
            <a:r>
              <a:rPr lang="ru-RU" sz="2000" dirty="0" smtClean="0"/>
              <a:t>труда, охрана и безопасность труда.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9725"/>
            <a:ext cx="8229600" cy="1963291"/>
          </a:xfrm>
        </p:spPr>
        <p:txBody>
          <a:bodyPr/>
          <a:lstStyle/>
          <a:p>
            <a:r>
              <a:rPr lang="ru-RU" sz="1400" u="sng" dirty="0" smtClean="0"/>
              <a:t>Запланированные денежные средства </a:t>
            </a:r>
            <a:r>
              <a:rPr lang="ru-RU" sz="1400" u="sng" dirty="0" smtClean="0"/>
              <a:t>на период  2018-2021 </a:t>
            </a:r>
            <a:r>
              <a:rPr lang="ru-RU" sz="1400" u="sng" dirty="0" smtClean="0"/>
              <a:t>года составляют более 3 млн. рублей</a:t>
            </a:r>
            <a:endParaRPr lang="ru-RU" sz="1400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2420888"/>
          <a:ext cx="6073775" cy="3657600"/>
        </p:xfrm>
        <a:graphic>
          <a:graphicData uri="http://schemas.openxmlformats.org/drawingml/2006/table">
            <a:tbl>
              <a:tblPr/>
              <a:tblGrid>
                <a:gridCol w="428625"/>
                <a:gridCol w="2876550"/>
                <a:gridCol w="1350645"/>
                <a:gridCol w="141795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Срок выполнения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Общая сумма затрат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Обеспечение работников СИЗ, моющими средствами, медикаментами, спецжирами по нормам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 нормам каждый месяц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280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Довести параметры освещенности до санитарных норм в учебных классах, лабораториях, мастерских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срока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620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Установит вытяжную вентиляцию в лаборатории поваров и кабинете химия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срока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135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Ремонт котельной (промывка котлов, котельное оборудование)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Каждый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480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Капитальный ремонт электропроводки в здании мастерской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 квартал 2019г.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458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Проводить косметический ремонт учебных кабинетов, лабораторий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Каждый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1165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главном корпусе и в здании общежития №2 частично заменить электропроводку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срока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110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Промывка системы отопления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Каждый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 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3293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lu"/>
  </p:transition>
</p:sld>
</file>

<file path=ppt/theme/theme1.xml><?xml version="1.0" encoding="utf-8"?>
<a:theme xmlns:a="http://schemas.openxmlformats.org/drawingml/2006/main" name="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</TotalTime>
  <Words>1069</Words>
  <Application>Microsoft Office PowerPoint</Application>
  <PresentationFormat>Экран (4:3)</PresentationFormat>
  <Paragraphs>260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cdb2004123l</vt:lpstr>
      <vt:lpstr>Слайд 1</vt:lpstr>
      <vt:lpstr>Слайд 2</vt:lpstr>
      <vt:lpstr>Формы социального партнерства </vt:lpstr>
      <vt:lpstr>Предмет коллективного договора</vt:lpstr>
      <vt:lpstr>Трудовой договор и гарантии занятости работников</vt:lpstr>
      <vt:lpstr>Раздел 2. Оплата труда</vt:lpstr>
      <vt:lpstr>Слайд 7</vt:lpstr>
      <vt:lpstr>Время отдыха. </vt:lpstr>
      <vt:lpstr>Условия труда, охрана и безопасность труда. </vt:lpstr>
      <vt:lpstr>Закрепление квалифицированных работников.  Развитие их профессионализма. </vt:lpstr>
      <vt:lpstr>Социальные льготы и гарантии. </vt:lpstr>
      <vt:lpstr>Социальные льготы и гарантии. </vt:lpstr>
      <vt:lpstr>Слайд 13</vt:lpstr>
      <vt:lpstr>Слайд 14</vt:lpstr>
      <vt:lpstr>Слайд 15</vt:lpstr>
      <vt:lpstr>Социальное страхование и медицинское обслуживание работников</vt:lpstr>
      <vt:lpstr>Организация питания работников.</vt:lpstr>
      <vt:lpstr>Разрешение трудовых споров.</vt:lpstr>
      <vt:lpstr>Спасибо за внимание</vt:lpstr>
    </vt:vector>
  </TitlesOfParts>
  <Company>рпк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особенностях нормативно-правового регулирования системы начального и среднего профессионального образования</dc:title>
  <dc:creator>Ольга</dc:creator>
  <cp:lastModifiedBy>Татьяна Казанцева</cp:lastModifiedBy>
  <cp:revision>292</cp:revision>
  <dcterms:created xsi:type="dcterms:W3CDTF">2009-10-29T05:48:11Z</dcterms:created>
  <dcterms:modified xsi:type="dcterms:W3CDTF">2018-10-30T17:40:30Z</dcterms:modified>
</cp:coreProperties>
</file>