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</p:sldMasterIdLst>
  <p:notesMasterIdLst>
    <p:notesMasterId r:id="rId13"/>
  </p:notesMasterIdLst>
  <p:handoutMasterIdLst>
    <p:handoutMasterId r:id="rId14"/>
  </p:handoutMasterIdLst>
  <p:sldIdLst>
    <p:sldId id="258" r:id="rId5"/>
    <p:sldId id="264" r:id="rId6"/>
    <p:sldId id="292" r:id="rId7"/>
    <p:sldId id="293" r:id="rId8"/>
    <p:sldId id="294" r:id="rId9"/>
    <p:sldId id="295" r:id="rId10"/>
    <p:sldId id="296" r:id="rId11"/>
    <p:sldId id="297" r:id="rId12"/>
  </p:sldIdLst>
  <p:sldSz cx="9144000" cy="6858000" type="screen4x3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A8FF"/>
    <a:srgbClr val="9268CA"/>
    <a:srgbClr val="1F4E7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97" autoAdjust="0"/>
    <p:restoredTop sz="94364" autoAdjust="0"/>
  </p:normalViewPr>
  <p:slideViewPr>
    <p:cSldViewPr>
      <p:cViewPr>
        <p:scale>
          <a:sx n="75" d="100"/>
          <a:sy n="75" d="100"/>
        </p:scale>
        <p:origin x="-1926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82"/>
    </p:cViewPr>
  </p:sorterViewPr>
  <p:notesViewPr>
    <p:cSldViewPr showGuides="1">
      <p:cViewPr varScale="1">
        <p:scale>
          <a:sx n="91" d="100"/>
          <a:sy n="91" d="100"/>
        </p:scale>
        <p:origin x="3000" y="6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33A8FF"/>
            </a:solidFill>
          </c:spPr>
          <c:dLbls>
            <c:txPr>
              <a:bodyPr rot="-5400000" vert="horz"/>
              <a:lstStyle/>
              <a:p>
                <a:pPr>
                  <a:defRPr sz="1800"/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Лист1!$A$2:$A$6</c:f>
              <c:strCache>
                <c:ptCount val="5"/>
                <c:pt idx="0">
                  <c:v>В ДОШКОЛЬНОМ ОБРАЗОВАНИИ</c:v>
                </c:pt>
                <c:pt idx="1">
                  <c:v>В ОБЩЕМ ОБРАЗОВАНИИ</c:v>
                </c:pt>
                <c:pt idx="2">
                  <c:v>В ДОПОЛНИТЕЛЬНОМ ОБРАЗОВАНИИ</c:v>
                </c:pt>
                <c:pt idx="3">
                  <c:v>В ПРОФЕССИОНАЛЬНОМ ОБРАЗОВАНИИ</c:v>
                </c:pt>
                <c:pt idx="4">
                  <c:v>В СФЕРЕ ЗАЩИТЫ ДЕТЕЙ - СИРОТ И ДЕТЕЙ, ОСТАВШИХСЯ БЕЗ ПОПЕЧЕНИЯ РОДИТЕЛЕЙ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20252</c:v>
                </c:pt>
                <c:pt idx="1">
                  <c:v>22327</c:v>
                </c:pt>
                <c:pt idx="2">
                  <c:v>23055</c:v>
                </c:pt>
                <c:pt idx="3">
                  <c:v>22327</c:v>
                </c:pt>
                <c:pt idx="4">
                  <c:v>22327</c:v>
                </c:pt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</c:spPr>
          <c:dLbls>
            <c:txPr>
              <a:bodyPr rot="-5400000" vert="horz"/>
              <a:lstStyle/>
              <a:p>
                <a:pPr>
                  <a:defRPr sz="1800"/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Лист1!$A$2:$A$6</c:f>
              <c:strCache>
                <c:ptCount val="5"/>
                <c:pt idx="0">
                  <c:v>В ДОШКОЛЬНОМ ОБРАЗОВАНИИ</c:v>
                </c:pt>
                <c:pt idx="1">
                  <c:v>В ОБЩЕМ ОБРАЗОВАНИИ</c:v>
                </c:pt>
                <c:pt idx="2">
                  <c:v>В ДОПОЛНИТЕЛЬНОМ ОБРАЗОВАНИИ</c:v>
                </c:pt>
                <c:pt idx="3">
                  <c:v>В ПРОФЕССИОНАЛЬНОМ ОБРАЗОВАНИИ</c:v>
                </c:pt>
                <c:pt idx="4">
                  <c:v>В СФЕРЕ ЗАЩИТЫ ДЕТЕЙ - СИРОТ И ДЕТЕЙ, ОСТАВШИХСЯ БЕЗ ПОПЕЧЕНИЯ РОДИТЕЛЕЙ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20876</c:v>
                </c:pt>
                <c:pt idx="1">
                  <c:v>22900</c:v>
                </c:pt>
                <c:pt idx="2">
                  <c:v>22009</c:v>
                </c:pt>
                <c:pt idx="3">
                  <c:v>23274</c:v>
                </c:pt>
                <c:pt idx="4">
                  <c:v>23883</c:v>
                </c:pt>
              </c:numCache>
            </c:numRef>
          </c:val>
        </c:ser>
        <c:axId val="39583744"/>
        <c:axId val="39585280"/>
      </c:barChart>
      <c:catAx>
        <c:axId val="39583744"/>
        <c:scaling>
          <c:orientation val="minMax"/>
        </c:scaling>
        <c:axPos val="b"/>
        <c:tickLblPos val="nextTo"/>
        <c:crossAx val="39585280"/>
        <c:crosses val="autoZero"/>
        <c:auto val="1"/>
        <c:lblAlgn val="ctr"/>
        <c:lblOffset val="100"/>
      </c:catAx>
      <c:valAx>
        <c:axId val="39585280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39583744"/>
        <c:crosses val="autoZero"/>
        <c:crossBetween val="between"/>
      </c:valAx>
    </c:plotArea>
    <c:plotVisOnly val="1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33A8FF"/>
            </a:solidFill>
          </c:spPr>
          <c:dLbls>
            <c:txPr>
              <a:bodyPr rot="0" vert="horz"/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Лист2!$A$2:$A$4</c:f>
              <c:strCache>
                <c:ptCount val="3"/>
                <c:pt idx="0">
                  <c:v>2016 г.</c:v>
                </c:pt>
                <c:pt idx="1">
                  <c:v>2017 г.</c:v>
                </c:pt>
                <c:pt idx="2">
                  <c:v>2018 г.</c:v>
                </c:pt>
              </c:strCache>
            </c:strRef>
          </c:cat>
          <c:val>
            <c:numRef>
              <c:f>Лист2!$B$2:$B$4</c:f>
              <c:numCache>
                <c:formatCode>0.0</c:formatCode>
                <c:ptCount val="3"/>
                <c:pt idx="0">
                  <c:v>515</c:v>
                </c:pt>
                <c:pt idx="1">
                  <c:v>536</c:v>
                </c:pt>
                <c:pt idx="2">
                  <c:v>611</c:v>
                </c:pt>
              </c:numCache>
            </c:numRef>
          </c:val>
        </c:ser>
        <c:axId val="36362112"/>
        <c:axId val="36369920"/>
      </c:barChart>
      <c:catAx>
        <c:axId val="3636211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6369920"/>
        <c:crosses val="autoZero"/>
        <c:auto val="1"/>
        <c:lblAlgn val="ctr"/>
        <c:lblOffset val="100"/>
      </c:catAx>
      <c:valAx>
        <c:axId val="36369920"/>
        <c:scaling>
          <c:orientation val="minMax"/>
        </c:scaling>
        <c:delete val="1"/>
        <c:axPos val="l"/>
        <c:majorGridlines/>
        <c:numFmt formatCode="0.0" sourceLinked="1"/>
        <c:tickLblPos val="none"/>
        <c:crossAx val="36362112"/>
        <c:crosses val="autoZero"/>
        <c:crossBetween val="between"/>
      </c:valAx>
    </c:plotArea>
    <c:plotVisOnly val="1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0.08544</cdr:x>
      <cdr:y>0.41139</cdr:y>
    </cdr:from>
    <cdr:to>
      <cdr:x>0.21835</cdr:x>
      <cdr:y>0.50633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648072" y="1872208"/>
          <a:ext cx="1008112" cy="432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000" dirty="0" smtClean="0">
              <a:solidFill>
                <a:srgbClr val="FF0000"/>
              </a:solidFill>
            </a:rPr>
            <a:t>103,1 %</a:t>
          </a:r>
          <a:endParaRPr lang="ru-RU" sz="2000" dirty="0">
            <a:solidFill>
              <a:srgbClr val="FF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0365C73-270C-4AFB-A124-BD2E4375252C}" type="datetime1">
              <a:rPr lang="ru-RU" smtClean="0"/>
              <a:pPr rtl="0"/>
              <a:t>22.11.2018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8ED8CD-4E4C-49AC-BDC6-2963BA49E54F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49F85-3216-4596-B44B-827FE6DFDEFE}" type="datetime1">
              <a:rPr lang="ru-RU" smtClean="0"/>
              <a:pPr/>
              <a:t>22.11.2018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FB91549-43BF-425A-AF25-75262019208C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noProof="0" smtClean="0"/>
              <a:pPr rtl="0"/>
              <a:t>1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4192741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6C61-14CF-4E44-AF1A-304F2F8CA3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6658-78A4-4221-B7DE-B896EB1B1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6006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6C61-14CF-4E44-AF1A-304F2F8CA3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6658-78A4-4221-B7DE-B896EB1B1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5405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6C61-14CF-4E44-AF1A-304F2F8CA3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6658-78A4-4221-B7DE-B896EB1B1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5728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6C61-14CF-4E44-AF1A-304F2F8CA3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6658-78A4-4221-B7DE-B896EB1B1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93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6C61-14CF-4E44-AF1A-304F2F8CA3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6658-78A4-4221-B7DE-B896EB1B1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7493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6C61-14CF-4E44-AF1A-304F2F8CA3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6658-78A4-4221-B7DE-B896EB1B1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0217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6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6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6C61-14CF-4E44-AF1A-304F2F8CA3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6658-78A4-4221-B7DE-B896EB1B1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7068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6C61-14CF-4E44-AF1A-304F2F8CA3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6658-78A4-4221-B7DE-B896EB1B1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31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6C61-14CF-4E44-AF1A-304F2F8CA3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6658-78A4-4221-B7DE-B896EB1B1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7032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6C61-14CF-4E44-AF1A-304F2F8CA3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6658-78A4-4221-B7DE-B896EB1B1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7860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6C61-14CF-4E44-AF1A-304F2F8CA3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6658-78A4-4221-B7DE-B896EB1B1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9344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3232"/>
            <a:fld id="{98EF6C61-14CF-4E44-AF1A-304F2F8CA3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13232"/>
              <a:t>11/22/2018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323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3232"/>
            <a:fld id="{39986658-78A4-4221-B7DE-B896EB1B1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1323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952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356514"/>
            <a:ext cx="2224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ноября 2018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623135" y="2890219"/>
            <a:ext cx="5328592" cy="2736304"/>
          </a:xfrm>
          <a:prstGeom prst="rect">
            <a:avLst/>
          </a:prstGeom>
        </p:spPr>
        <p:txBody>
          <a:bodyPr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8" indent="0" algn="ctr" defTabSz="713232">
              <a:buNone/>
            </a:pPr>
            <a:endParaRPr lang="ru-RU" sz="2800" b="1" dirty="0">
              <a:ln w="6350">
                <a:noFill/>
              </a:ln>
              <a:solidFill>
                <a:srgbClr val="1F4E79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anose="020B0604020202020204" pitchFamily="34" charset="0"/>
              <a:ea typeface="Roboto Condensed" pitchFamily="2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061747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87624" y="0"/>
            <a:ext cx="7956376" cy="1061747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>
              <a:lnSpc>
                <a:spcPct val="100000"/>
              </a:lnSpc>
              <a:spcBef>
                <a:spcPts val="600"/>
              </a:spcBef>
            </a:pPr>
            <a:r>
              <a:rPr lang="ru-RU" sz="1600" dirty="0" smtClean="0">
                <a:ln w="15875" cap="flat" cmpd="sng">
                  <a:noFill/>
                </a:ln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 И НАУКИ </a:t>
            </a:r>
          </a:p>
          <a:p>
            <a:pPr lvl="0" defTabSz="914400">
              <a:lnSpc>
                <a:spcPct val="100000"/>
              </a:lnSpc>
              <a:spcBef>
                <a:spcPts val="600"/>
              </a:spcBef>
            </a:pPr>
            <a:r>
              <a:rPr lang="ru-RU" sz="1600" dirty="0" smtClean="0">
                <a:ln w="15875" cap="flat" cmpd="sng">
                  <a:noFill/>
                </a:ln>
                <a:solidFill>
                  <a:srgbClr val="1F4E7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АЛТАЙСКОГО КРАЯ</a:t>
            </a:r>
            <a:endParaRPr lang="ru-RU" sz="1600" dirty="0">
              <a:ln w="15875" cap="flat" cmpd="sng">
                <a:noFill/>
              </a:ln>
              <a:solidFill>
                <a:srgbClr val="1F4E7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6642" b="9442"/>
          <a:stretch/>
        </p:blipFill>
        <p:spPr bwMode="auto">
          <a:xfrm>
            <a:off x="130808" y="0"/>
            <a:ext cx="1056816" cy="100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3528" y="1052736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ea typeface="Roboto Condensed" pitchFamily="2" charset="0"/>
                <a:cs typeface="Arial" panose="020B0604020202020204" pitchFamily="34" charset="0"/>
              </a:rPr>
              <a:t>ПЛЕНУМ </a:t>
            </a:r>
            <a:r>
              <a:rPr lang="ru-RU" sz="1600" dirty="0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ea typeface="Roboto Condensed" pitchFamily="2" charset="0"/>
                <a:cs typeface="Arial" panose="020B0604020202020204" pitchFamily="34" charset="0"/>
              </a:rPr>
              <a:t>КОМИТЕТА АЛТАЙСКОЙ </a:t>
            </a:r>
            <a:r>
              <a:rPr lang="ru-RU" sz="1600" dirty="0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ea typeface="Roboto Condensed" pitchFamily="2" charset="0"/>
                <a:cs typeface="Arial" panose="020B0604020202020204" pitchFamily="34" charset="0"/>
              </a:rPr>
              <a:t>КРАЕВОЙ ОРГАНИЗАЦИИ</a:t>
            </a:r>
            <a:br>
              <a:rPr lang="ru-RU" sz="1600" dirty="0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ea typeface="Roboto Condensed" pitchFamily="2" charset="0"/>
                <a:cs typeface="Arial" panose="020B0604020202020204" pitchFamily="34" charset="0"/>
              </a:rPr>
            </a:br>
            <a:r>
              <a:rPr lang="ru-RU" sz="1600" dirty="0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ea typeface="Roboto Condensed" pitchFamily="2" charset="0"/>
                <a:cs typeface="Arial" panose="020B0604020202020204" pitchFamily="34" charset="0"/>
              </a:rPr>
              <a:t>ПРОФСОЮЗА </a:t>
            </a:r>
            <a:r>
              <a:rPr lang="ru-RU" sz="1600" dirty="0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ea typeface="Roboto Condensed" pitchFamily="2" charset="0"/>
                <a:cs typeface="Arial" panose="020B0604020202020204" pitchFamily="34" charset="0"/>
              </a:rPr>
              <a:t>РАБОТНИКОВ НАРОДНОГО </a:t>
            </a:r>
            <a:r>
              <a:rPr lang="ru-RU" sz="1600" dirty="0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ea typeface="Roboto Condensed" pitchFamily="2" charset="0"/>
                <a:cs typeface="Arial" panose="020B0604020202020204" pitchFamily="34" charset="0"/>
              </a:rPr>
              <a:t>ОБРАЗОВАНИЯ И </a:t>
            </a:r>
            <a:r>
              <a:rPr lang="ru-RU" sz="1600" dirty="0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ea typeface="Roboto Condensed" pitchFamily="2" charset="0"/>
                <a:cs typeface="Arial" panose="020B0604020202020204" pitchFamily="34" charset="0"/>
              </a:rPr>
              <a:t>НАУКИ</a:t>
            </a:r>
            <a:br>
              <a:rPr lang="ru-RU" sz="1600" dirty="0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ea typeface="Roboto Condensed" pitchFamily="2" charset="0"/>
                <a:cs typeface="Arial" panose="020B0604020202020204" pitchFamily="34" charset="0"/>
              </a:rPr>
            </a:br>
            <a:r>
              <a:rPr lang="ru-RU" sz="1600" dirty="0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ea typeface="Roboto Condensed" pitchFamily="2" charset="0"/>
                <a:cs typeface="Arial" panose="020B0604020202020204" pitchFamily="34" charset="0"/>
              </a:rPr>
              <a:t>РОССИЙСКОЙ </a:t>
            </a:r>
            <a:r>
              <a:rPr lang="ru-RU" sz="1600" dirty="0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ea typeface="Roboto Condensed" pitchFamily="2" charset="0"/>
                <a:cs typeface="Arial" panose="020B0604020202020204" pitchFamily="34" charset="0"/>
              </a:rPr>
              <a:t>ФЕДЕРАЦИИ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2891115"/>
            <a:ext cx="6012863" cy="17620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cap="all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Roboto Condensed" pitchFamily="2" charset="0"/>
                <a:ea typeface="Roboto Condensed" pitchFamily="2" charset="0"/>
              </a:rPr>
              <a:t>Социальное партнерство Министерства</a:t>
            </a:r>
            <a:br>
              <a:rPr lang="ru-RU" sz="2000" cap="all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Roboto Condensed" pitchFamily="2" charset="0"/>
                <a:ea typeface="Roboto Condensed" pitchFamily="2" charset="0"/>
              </a:rPr>
            </a:br>
            <a:r>
              <a:rPr lang="ru-RU" sz="2000" cap="all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Roboto Condensed" pitchFamily="2" charset="0"/>
                <a:ea typeface="Roboto Condensed" pitchFamily="2" charset="0"/>
              </a:rPr>
              <a:t>образования и </a:t>
            </a:r>
            <a:r>
              <a:rPr lang="ru-RU" sz="2000" cap="all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Roboto Condensed" pitchFamily="2" charset="0"/>
                <a:ea typeface="Roboto Condensed" pitchFamily="2" charset="0"/>
              </a:rPr>
              <a:t>науки Алтайского </a:t>
            </a:r>
            <a:r>
              <a:rPr lang="ru-RU" sz="2000" cap="all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Roboto Condensed" pitchFamily="2" charset="0"/>
                <a:ea typeface="Roboto Condensed" pitchFamily="2" charset="0"/>
              </a:rPr>
              <a:t>края</a:t>
            </a:r>
            <a:br>
              <a:rPr lang="ru-RU" sz="2000" cap="all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Roboto Condensed" pitchFamily="2" charset="0"/>
                <a:ea typeface="Roboto Condensed" pitchFamily="2" charset="0"/>
              </a:rPr>
            </a:br>
            <a:r>
              <a:rPr lang="ru-RU" sz="2000" cap="all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Roboto Condensed" pitchFamily="2" charset="0"/>
                <a:ea typeface="Roboto Condensed" pitchFamily="2" charset="0"/>
              </a:rPr>
              <a:t>и Алтайской </a:t>
            </a:r>
            <a:r>
              <a:rPr lang="ru-RU" sz="2000" cap="all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Roboto Condensed" pitchFamily="2" charset="0"/>
                <a:ea typeface="Roboto Condensed" pitchFamily="2" charset="0"/>
              </a:rPr>
              <a:t>краевой </a:t>
            </a:r>
            <a:r>
              <a:rPr lang="ru-RU" sz="2000" cap="all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Roboto Condensed" pitchFamily="2" charset="0"/>
                <a:ea typeface="Roboto Condensed" pitchFamily="2" charset="0"/>
              </a:rPr>
              <a:t>организации</a:t>
            </a:r>
            <a:br>
              <a:rPr lang="ru-RU" sz="2000" cap="all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Roboto Condensed" pitchFamily="2" charset="0"/>
                <a:ea typeface="Roboto Condensed" pitchFamily="2" charset="0"/>
              </a:rPr>
            </a:br>
            <a:r>
              <a:rPr lang="ru-RU" sz="2000" cap="all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Roboto Condensed" pitchFamily="2" charset="0"/>
                <a:ea typeface="Roboto Condensed" pitchFamily="2" charset="0"/>
              </a:rPr>
              <a:t>Профсоюза </a:t>
            </a:r>
            <a:r>
              <a:rPr lang="ru-RU" sz="2000" cap="all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Roboto Condensed" pitchFamily="2" charset="0"/>
                <a:ea typeface="Roboto Condensed" pitchFamily="2" charset="0"/>
              </a:rPr>
              <a:t>работников </a:t>
            </a:r>
            <a:r>
              <a:rPr lang="ru-RU" sz="2000" cap="all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Roboto Condensed" pitchFamily="2" charset="0"/>
                <a:ea typeface="Roboto Condensed" pitchFamily="2" charset="0"/>
              </a:rPr>
              <a:t>народного</a:t>
            </a:r>
            <a:br>
              <a:rPr lang="ru-RU" sz="2000" cap="all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Roboto Condensed" pitchFamily="2" charset="0"/>
                <a:ea typeface="Roboto Condensed" pitchFamily="2" charset="0"/>
              </a:rPr>
            </a:br>
            <a:r>
              <a:rPr lang="ru-RU" sz="2000" cap="all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Roboto Condensed" pitchFamily="2" charset="0"/>
                <a:ea typeface="Roboto Condensed" pitchFamily="2" charset="0"/>
              </a:rPr>
              <a:t>образования </a:t>
            </a:r>
            <a:r>
              <a:rPr lang="ru-RU" sz="2000" cap="all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Roboto Condensed" pitchFamily="2" charset="0"/>
                <a:ea typeface="Roboto Condensed" pitchFamily="2" charset="0"/>
              </a:rPr>
              <a:t>и </a:t>
            </a:r>
            <a:r>
              <a:rPr lang="ru-RU" sz="2000" cap="all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Roboto Condensed" pitchFamily="2" charset="0"/>
                <a:ea typeface="Roboto Condensed" pitchFamily="2" charset="0"/>
              </a:rPr>
              <a:t>науки</a:t>
            </a:r>
            <a:br>
              <a:rPr lang="ru-RU" sz="2000" cap="all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Roboto Condensed" pitchFamily="2" charset="0"/>
                <a:ea typeface="Roboto Condensed" pitchFamily="2" charset="0"/>
              </a:rPr>
            </a:br>
            <a:r>
              <a:rPr lang="ru-RU" sz="2000" cap="all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Roboto Condensed" pitchFamily="2" charset="0"/>
                <a:ea typeface="Roboto Condensed" pitchFamily="2" charset="0"/>
              </a:rPr>
              <a:t>Российской </a:t>
            </a:r>
            <a:r>
              <a:rPr lang="ru-RU" sz="2000" cap="all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Roboto Condensed" pitchFamily="2" charset="0"/>
                <a:ea typeface="Roboto Condensed" pitchFamily="2" charset="0"/>
              </a:rPr>
              <a:t>Федерации</a:t>
            </a:r>
            <a:endParaRPr lang="en-US" sz="2000" cap="all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Roboto Condensed" pitchFamily="2" charset="0"/>
              <a:ea typeface="Roboto Condensed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4653136"/>
            <a:ext cx="3765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glow rad="76200">
                    <a:schemeClr val="bg1">
                      <a:alpha val="82000"/>
                    </a:schemeClr>
                  </a:glow>
                </a:effectLst>
                <a:latin typeface="Roboto Condensed" pitchFamily="2" charset="0"/>
                <a:ea typeface="Roboto Condensed" pitchFamily="2" charset="0"/>
              </a:rPr>
              <a:t>Костенко Максим Александрович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glow rad="76200">
                    <a:schemeClr val="bg1">
                      <a:alpha val="82000"/>
                    </a:schemeClr>
                  </a:glow>
                </a:effectLst>
                <a:latin typeface="Roboto Condensed" pitchFamily="2" charset="0"/>
                <a:ea typeface="Roboto Condensed" pitchFamily="2" charset="0"/>
              </a:rPr>
              <a:t>,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effectLst>
                <a:glow rad="76200">
                  <a:schemeClr val="bg1">
                    <a:alpha val="82000"/>
                  </a:schemeClr>
                </a:glow>
              </a:effectLst>
              <a:latin typeface="Roboto Condensed" pitchFamily="2" charset="0"/>
              <a:ea typeface="Roboto Condensed" pitchFamily="2" charset="0"/>
            </a:endParaRPr>
          </a:p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effectLst/>
                <a:latin typeface="Roboto Condensed" pitchFamily="2" charset="0"/>
                <a:ea typeface="Roboto Condensed" pitchFamily="2" charset="0"/>
              </a:rPr>
              <a:t>министр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effectLst/>
                <a:latin typeface="Roboto Condensed" pitchFamily="2" charset="0"/>
                <a:ea typeface="Roboto Condensed" pitchFamily="2" charset="0"/>
              </a:rPr>
              <a:t>образования и науки Алтайского края</a:t>
            </a:r>
            <a:endParaRPr lang="en-US" sz="1400" dirty="0">
              <a:solidFill>
                <a:schemeClr val="tx2">
                  <a:lumMod val="50000"/>
                </a:schemeClr>
              </a:solidFill>
              <a:effectLst/>
              <a:latin typeface="Roboto Condensed" pitchFamily="2" charset="0"/>
              <a:ea typeface="Roboto Condensed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216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2631" y="196686"/>
            <a:ext cx="88763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 smtClean="0">
                <a:ln w="12700">
                  <a:solidFill>
                    <a:srgbClr val="0068A6"/>
                  </a:solidFill>
                </a:ln>
                <a:solidFill>
                  <a:srgbClr val="0068A6"/>
                </a:solidFill>
                <a:latin typeface="Roboto Condensed" pitchFamily="2" charset="0"/>
                <a:ea typeface="Roboto Condensed" pitchFamily="2" charset="0"/>
              </a:rPr>
              <a:t>Объем финансирования деятельности краевых государственных организаций образования</a:t>
            </a:r>
            <a:endParaRPr lang="en-US" sz="2400" cap="all" dirty="0">
              <a:ln w="12700">
                <a:solidFill>
                  <a:srgbClr val="0068A6"/>
                </a:solidFill>
              </a:ln>
              <a:solidFill>
                <a:srgbClr val="0068A6"/>
              </a:solidFill>
              <a:effectLst/>
              <a:latin typeface="Roboto Condensed" pitchFamily="2" charset="0"/>
              <a:ea typeface="Roboto Condensed" pitchFamily="2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984053"/>
            <a:ext cx="9144000" cy="0"/>
          </a:xfrm>
          <a:prstGeom prst="line">
            <a:avLst/>
          </a:prstGeom>
          <a:ln w="12700">
            <a:solidFill>
              <a:srgbClr val="006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539552" y="1484784"/>
            <a:ext cx="3744416" cy="11521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422400">
              <a:defRPr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Roboto Condensed" pitchFamily="2" charset="0"/>
                <a:cs typeface="Times New Roman" pitchFamily="18" charset="0"/>
              </a:rPr>
              <a:t>ОБЩЕЕ ОБРАЗОВАНИЕ</a:t>
            </a:r>
          </a:p>
          <a:p>
            <a:pPr algn="ctr" defTabSz="1422400">
              <a:spcBef>
                <a:spcPts val="600"/>
              </a:spcBef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Roboto Condensed" pitchFamily="2" charset="0"/>
                <a:cs typeface="Times New Roman" pitchFamily="18" charset="0"/>
              </a:rPr>
              <a:t>1 757 083,2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Roboto Condensed" pitchFamily="2" charset="0"/>
                <a:cs typeface="Times New Roman" pitchFamily="18" charset="0"/>
              </a:rPr>
              <a:t>ТЫС. РУБЛЕЙ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39552" y="3032956"/>
            <a:ext cx="3744416" cy="11521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422400">
              <a:defRPr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Roboto Condensed" pitchFamily="2" charset="0"/>
                <a:cs typeface="Times New Roman" pitchFamily="18" charset="0"/>
              </a:rPr>
              <a:t>СРЕДНЕЕ ПРОФЕССИОНАЛЬНОЕ ОБРАЗОВАНИЕ </a:t>
            </a:r>
          </a:p>
          <a:p>
            <a:pPr algn="ctr" defTabSz="1422400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Roboto Condensed" pitchFamily="2" charset="0"/>
                <a:cs typeface="Times New Roman" pitchFamily="18" charset="0"/>
              </a:rPr>
              <a:t>2 918 028,9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Roboto Condensed" pitchFamily="2" charset="0"/>
                <a:cs typeface="Times New Roman" pitchFamily="18" charset="0"/>
              </a:rPr>
              <a:t>ТЫС. РУБЛЕЙ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39552" y="4581128"/>
            <a:ext cx="3744416" cy="11521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422400">
              <a:defRPr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Roboto Condensed" pitchFamily="2" charset="0"/>
                <a:cs typeface="Times New Roman" pitchFamily="18" charset="0"/>
              </a:rPr>
              <a:t>ДЕТСКИЕ ОЗДОРОВИТЕЛЬНЫЕ УЧРЕЖДЕНИЯ</a:t>
            </a:r>
          </a:p>
          <a:p>
            <a:pPr algn="ctr" defTabSz="1422400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Roboto Condensed" pitchFamily="2" charset="0"/>
                <a:cs typeface="Times New Roman" pitchFamily="18" charset="0"/>
              </a:rPr>
              <a:t>14 842,7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Roboto Condensed" pitchFamily="2" charset="0"/>
                <a:cs typeface="Times New Roman" pitchFamily="18" charset="0"/>
              </a:rPr>
              <a:t>ТЫС. РУБЛЕЙ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716016" y="1484784"/>
            <a:ext cx="3744416" cy="11521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422400">
              <a:defRPr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Roboto Condensed" pitchFamily="2" charset="0"/>
                <a:cs typeface="Times New Roman" pitchFamily="18" charset="0"/>
              </a:rPr>
              <a:t>ДОПОЛНИТЕЛЬНОЕ ОБРАЗОВАНИЕ ДЕТЕЙ</a:t>
            </a:r>
          </a:p>
          <a:p>
            <a:pPr algn="ctr" defTabSz="1422400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Roboto Condensed" pitchFamily="2" charset="0"/>
                <a:cs typeface="Times New Roman" pitchFamily="18" charset="0"/>
              </a:rPr>
              <a:t>109 047,3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Roboto Condensed" pitchFamily="2" charset="0"/>
                <a:cs typeface="Times New Roman" pitchFamily="18" charset="0"/>
              </a:rPr>
              <a:t>ТЫС. РУБЛЕЙ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716016" y="3032956"/>
            <a:ext cx="3744416" cy="11521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422400">
              <a:spcAft>
                <a:spcPts val="600"/>
              </a:spcAft>
              <a:defRPr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Roboto Condensed" pitchFamily="2" charset="0"/>
                <a:cs typeface="Times New Roman" pitchFamily="18" charset="0"/>
              </a:rPr>
              <a:t>ПОВЫШЕНИЕ КВАЛИФИКАЦИИ</a:t>
            </a:r>
          </a:p>
          <a:p>
            <a:pPr algn="ctr" defTabSz="1422400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Roboto Condensed" pitchFamily="2" charset="0"/>
                <a:cs typeface="Times New Roman" pitchFamily="18" charset="0"/>
              </a:rPr>
              <a:t>56 090,1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Roboto Condensed" pitchFamily="2" charset="0"/>
                <a:cs typeface="Times New Roman" pitchFamily="18" charset="0"/>
              </a:rPr>
              <a:t>ТЫС. РУБЛЕЙ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716016" y="4581128"/>
            <a:ext cx="3744416" cy="11521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422400">
              <a:spcAft>
                <a:spcPts val="600"/>
              </a:spcAft>
              <a:defRPr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Roboto Condensed" pitchFamily="2" charset="0"/>
                <a:cs typeface="Times New Roman" pitchFamily="18" charset="0"/>
              </a:rPr>
              <a:t>ПРОЧИЕ УЧРЕЖДЕНИЯ</a:t>
            </a:r>
          </a:p>
          <a:p>
            <a:pPr algn="ctr" defTabSz="1422400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Roboto Condensed" pitchFamily="2" charset="0"/>
                <a:cs typeface="Times New Roman" pitchFamily="18" charset="0"/>
              </a:rPr>
              <a:t>60 625,3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ea typeface="Roboto Condensed" pitchFamily="2" charset="0"/>
                <a:cs typeface="Times New Roman" pitchFamily="18" charset="0"/>
              </a:rPr>
              <a:t>ТЫС. РУБЛЕЙ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114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2631" y="196686"/>
            <a:ext cx="88763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 smtClean="0">
                <a:ln w="12700">
                  <a:solidFill>
                    <a:srgbClr val="0068A6"/>
                  </a:solidFill>
                </a:ln>
                <a:solidFill>
                  <a:srgbClr val="0068A6"/>
                </a:solidFill>
                <a:latin typeface="Roboto Condensed" pitchFamily="2" charset="0"/>
                <a:ea typeface="Roboto Condensed" pitchFamily="2" charset="0"/>
              </a:rPr>
              <a:t>Региональные конкурсы профессионального мастерства</a:t>
            </a:r>
            <a:endParaRPr lang="en-US" sz="2400" cap="all" dirty="0">
              <a:ln w="12700">
                <a:solidFill>
                  <a:srgbClr val="0068A6"/>
                </a:solidFill>
              </a:ln>
              <a:solidFill>
                <a:srgbClr val="0068A6"/>
              </a:solidFill>
              <a:effectLst/>
              <a:latin typeface="Roboto Condensed" pitchFamily="2" charset="0"/>
              <a:ea typeface="Roboto Condensed" pitchFamily="2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984053"/>
            <a:ext cx="9144000" cy="0"/>
          </a:xfrm>
          <a:prstGeom prst="line">
            <a:avLst/>
          </a:prstGeom>
          <a:ln w="12700">
            <a:solidFill>
              <a:srgbClr val="006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052736"/>
            <a:ext cx="5904656" cy="55271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6114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2631" y="196686"/>
            <a:ext cx="88763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 smtClean="0">
                <a:ln w="12700">
                  <a:solidFill>
                    <a:srgbClr val="0068A6"/>
                  </a:solidFill>
                </a:ln>
                <a:solidFill>
                  <a:srgbClr val="0068A6"/>
                </a:solidFill>
                <a:latin typeface="Roboto Condensed" pitchFamily="2" charset="0"/>
                <a:ea typeface="Roboto Condensed" pitchFamily="2" charset="0"/>
              </a:rPr>
              <a:t>ПОВЫШЕНИЕ КВАЛИФИКАЦИИ ПЕДАГОГИЧЕСКИХ РАБОТНИКОВ</a:t>
            </a:r>
            <a:endParaRPr lang="en-US" sz="2400" cap="all" dirty="0">
              <a:ln w="12700">
                <a:solidFill>
                  <a:srgbClr val="0068A6"/>
                </a:solidFill>
              </a:ln>
              <a:solidFill>
                <a:srgbClr val="0068A6"/>
              </a:solidFill>
              <a:effectLst/>
              <a:latin typeface="Roboto Condensed" pitchFamily="2" charset="0"/>
              <a:ea typeface="Roboto Condensed" pitchFamily="2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984053"/>
            <a:ext cx="9144000" cy="0"/>
          </a:xfrm>
          <a:prstGeom prst="line">
            <a:avLst/>
          </a:prstGeom>
          <a:ln w="12700">
            <a:solidFill>
              <a:srgbClr val="006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251520" y="1556792"/>
            <a:ext cx="8496944" cy="2823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spcAft>
                <a:spcPts val="300"/>
              </a:spcAft>
              <a:buClr>
                <a:srgbClr val="33A8FF"/>
              </a:buClr>
              <a:buFont typeface="Wingdings" panose="05000000000000000000" pitchFamily="2" charset="2"/>
              <a:buChar char="þ"/>
              <a:defRPr/>
            </a:pP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КГБУ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ДПО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«Алтайский краевой институт повышения квалификации работников образования»</a:t>
            </a:r>
          </a:p>
          <a:p>
            <a:pPr marL="179388" indent="-179388">
              <a:spcAft>
                <a:spcPts val="300"/>
              </a:spcAft>
              <a:buClr>
                <a:srgbClr val="33A8FF"/>
              </a:buClr>
              <a:buFont typeface="Wingdings" panose="05000000000000000000" pitchFamily="2" charset="2"/>
              <a:buChar char="þ"/>
              <a:defRPr/>
            </a:pP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ФГБОУ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ВО «Алтайский государственный педагогический университет»</a:t>
            </a:r>
          </a:p>
          <a:p>
            <a:pPr marL="179388" indent="-179388">
              <a:spcAft>
                <a:spcPts val="300"/>
              </a:spcAft>
              <a:buClr>
                <a:srgbClr val="33A8FF"/>
              </a:buClr>
              <a:buFont typeface="Wingdings" panose="05000000000000000000" pitchFamily="2" charset="2"/>
              <a:buChar char="þ"/>
              <a:defRPr/>
            </a:pP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ФГБОУ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ВО «Алтайский государственный гуманитарно-педагогический университет имени В.М. Шукшина»</a:t>
            </a:r>
          </a:p>
          <a:p>
            <a:pPr marL="179388" indent="-179388">
              <a:spcAft>
                <a:spcPts val="300"/>
              </a:spcAft>
              <a:buClr>
                <a:srgbClr val="33A8FF"/>
              </a:buClr>
              <a:buFont typeface="Wingdings" panose="05000000000000000000" pitchFamily="2" charset="2"/>
              <a:buChar char="þ"/>
              <a:defRPr/>
            </a:pP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КГБПОУ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«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Барнаульский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государственный педагогический колледж» </a:t>
            </a:r>
          </a:p>
          <a:p>
            <a:pPr marL="179388" indent="-179388">
              <a:spcAft>
                <a:spcPts val="300"/>
              </a:spcAft>
              <a:buClr>
                <a:srgbClr val="33A8FF"/>
              </a:buClr>
              <a:buFont typeface="Wingdings" panose="05000000000000000000" pitchFamily="2" charset="2"/>
              <a:buChar char="þ"/>
              <a:defRPr/>
            </a:pP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КГБПОУ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«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Бийский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педагогический колледж» </a:t>
            </a:r>
          </a:p>
          <a:p>
            <a:pPr marL="179388" indent="-179388">
              <a:spcAft>
                <a:spcPts val="300"/>
              </a:spcAft>
              <a:buClr>
                <a:srgbClr val="33A8FF"/>
              </a:buClr>
              <a:buFont typeface="Wingdings" panose="05000000000000000000" pitchFamily="2" charset="2"/>
              <a:buChar char="þ"/>
              <a:defRPr/>
            </a:pP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КГБПОУ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«Каменский педагогический колледж»</a:t>
            </a:r>
          </a:p>
          <a:p>
            <a:pPr marL="179388" indent="-179388">
              <a:spcAft>
                <a:spcPts val="300"/>
              </a:spcAft>
              <a:buClr>
                <a:srgbClr val="33A8FF"/>
              </a:buClr>
              <a:buFont typeface="Wingdings" panose="05000000000000000000" pitchFamily="2" charset="2"/>
              <a:buChar char="þ"/>
              <a:defRPr/>
            </a:pP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КГБПОУ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«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Рубцовский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педагогический колледж»</a:t>
            </a:r>
          </a:p>
          <a:p>
            <a:pPr marL="179388" indent="-179388">
              <a:spcAft>
                <a:spcPts val="300"/>
              </a:spcAft>
              <a:buClr>
                <a:srgbClr val="33A8FF"/>
              </a:buClr>
              <a:buFont typeface="Wingdings" panose="05000000000000000000" pitchFamily="2" charset="2"/>
              <a:buChar char="þ"/>
              <a:defRPr/>
            </a:pP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КГБПОУ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«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</a:rPr>
              <a:t>Славгородский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педагогический колледж»</a:t>
            </a:r>
          </a:p>
        </p:txBody>
      </p:sp>
      <p:sp>
        <p:nvSpPr>
          <p:cNvPr id="6" name="Полилиния 5"/>
          <p:cNvSpPr/>
          <p:nvPr/>
        </p:nvSpPr>
        <p:spPr bwMode="auto">
          <a:xfrm>
            <a:off x="179512" y="4415045"/>
            <a:ext cx="8496944" cy="479403"/>
          </a:xfrm>
          <a:custGeom>
            <a:avLst/>
            <a:gdLst>
              <a:gd name="connsiteX0" fmla="*/ 0 w 7886700"/>
              <a:gd name="connsiteY0" fmla="*/ 0 h 765253"/>
              <a:gd name="connsiteX1" fmla="*/ 7886700 w 7886700"/>
              <a:gd name="connsiteY1" fmla="*/ 0 h 765253"/>
              <a:gd name="connsiteX2" fmla="*/ 7886700 w 7886700"/>
              <a:gd name="connsiteY2" fmla="*/ 765253 h 765253"/>
              <a:gd name="connsiteX3" fmla="*/ 0 w 7886700"/>
              <a:gd name="connsiteY3" fmla="*/ 765253 h 765253"/>
              <a:gd name="connsiteX4" fmla="*/ 0 w 7886700"/>
              <a:gd name="connsiteY4" fmla="*/ 0 h 765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6700" h="765253">
                <a:moveTo>
                  <a:pt x="0" y="0"/>
                </a:moveTo>
                <a:lnTo>
                  <a:pt x="7886700" y="0"/>
                </a:lnTo>
                <a:lnTo>
                  <a:pt x="7886700" y="765253"/>
                </a:lnTo>
                <a:lnTo>
                  <a:pt x="0" y="7652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1920" tIns="121920" rIns="121920" bIns="121920" spcCol="1270" anchor="ctr"/>
          <a:lstStyle/>
          <a:p>
            <a:pPr defTabSz="1422400">
              <a:defRPr/>
            </a:pPr>
            <a:r>
              <a:rPr lang="ru-RU" sz="1800" b="1" dirty="0" smtClean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  <a:cs typeface="Arial" panose="020B0604020202020204" pitchFamily="34" charset="0"/>
              </a:rPr>
              <a:t>АТТЕСТАЦИЯ  ПЕДАГОГИЧЕСКИХ РАБОТНИКОВ</a:t>
            </a:r>
            <a:endParaRPr lang="ru-RU" sz="1800" b="1" dirty="0">
              <a:solidFill>
                <a:schemeClr val="bg1"/>
              </a:solidFill>
              <a:latin typeface="Roboto Condensed" pitchFamily="2" charset="0"/>
              <a:ea typeface="Roboto Condensed" pitchFamily="2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4908937"/>
            <a:ext cx="8496944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spcAft>
                <a:spcPts val="3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þ"/>
              <a:defRPr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7000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педагогических работников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проходят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аттестацию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в целях установления квалификационных категорий</a:t>
            </a:r>
          </a:p>
          <a:p>
            <a:pPr marL="179388" indent="-179388">
              <a:spcAft>
                <a:spcPts val="3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þ"/>
              <a:defRPr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из них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более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700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 человек, имеющих особые заслуги в сфере образования, аттестуются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по упрощенной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процедуре</a:t>
            </a:r>
          </a:p>
          <a:p>
            <a:pPr marL="179388" indent="-179388">
              <a:spcAft>
                <a:spcPts val="3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þ"/>
              <a:defRPr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предусмотрен механизм оценки результатов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работы педагогов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со стажем работы до 2-х лет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Полилиния 8"/>
          <p:cNvSpPr/>
          <p:nvPr/>
        </p:nvSpPr>
        <p:spPr bwMode="auto">
          <a:xfrm>
            <a:off x="179512" y="1052736"/>
            <a:ext cx="8496944" cy="479403"/>
          </a:xfrm>
          <a:custGeom>
            <a:avLst/>
            <a:gdLst>
              <a:gd name="connsiteX0" fmla="*/ 0 w 7886700"/>
              <a:gd name="connsiteY0" fmla="*/ 0 h 765253"/>
              <a:gd name="connsiteX1" fmla="*/ 7886700 w 7886700"/>
              <a:gd name="connsiteY1" fmla="*/ 0 h 765253"/>
              <a:gd name="connsiteX2" fmla="*/ 7886700 w 7886700"/>
              <a:gd name="connsiteY2" fmla="*/ 765253 h 765253"/>
              <a:gd name="connsiteX3" fmla="*/ 0 w 7886700"/>
              <a:gd name="connsiteY3" fmla="*/ 765253 h 765253"/>
              <a:gd name="connsiteX4" fmla="*/ 0 w 7886700"/>
              <a:gd name="connsiteY4" fmla="*/ 0 h 765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6700" h="765253">
                <a:moveTo>
                  <a:pt x="0" y="0"/>
                </a:moveTo>
                <a:lnTo>
                  <a:pt x="7886700" y="0"/>
                </a:lnTo>
                <a:lnTo>
                  <a:pt x="7886700" y="765253"/>
                </a:lnTo>
                <a:lnTo>
                  <a:pt x="0" y="765253"/>
                </a:lnTo>
                <a:lnTo>
                  <a:pt x="0" y="0"/>
                </a:lnTo>
                <a:close/>
              </a:path>
            </a:pathLst>
          </a:custGeom>
          <a:solidFill>
            <a:srgbClr val="33A8F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1920" tIns="121920" rIns="121920" bIns="121920" spcCol="1270" anchor="ctr"/>
          <a:lstStyle/>
          <a:p>
            <a:pPr defTabSz="1422400">
              <a:spcBef>
                <a:spcPts val="120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  <a:cs typeface="Arial" panose="020B0604020202020204" pitchFamily="34" charset="0"/>
              </a:rPr>
              <a:t>ПОВЫШЕНИЕ КВАЛИФИКАЦИИ ПЕДАГОГОВ</a:t>
            </a:r>
            <a:endParaRPr lang="ru-RU" sz="1800" b="1" dirty="0">
              <a:solidFill>
                <a:schemeClr val="bg1"/>
              </a:solidFill>
              <a:latin typeface="Roboto Condensed" pitchFamily="2" charset="0"/>
              <a:ea typeface="Roboto Condensed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114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2631" y="196686"/>
            <a:ext cx="8971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 smtClean="0">
                <a:ln w="12700">
                  <a:solidFill>
                    <a:srgbClr val="0068A6"/>
                  </a:solidFill>
                </a:ln>
                <a:solidFill>
                  <a:srgbClr val="0068A6"/>
                </a:solidFill>
                <a:latin typeface="Roboto Condensed" pitchFamily="2" charset="0"/>
                <a:ea typeface="Roboto Condensed" pitchFamily="2" charset="0"/>
              </a:rPr>
              <a:t>отношение средней заработной платы педагогических работников к целевым показателям</a:t>
            </a:r>
            <a:endParaRPr lang="en-US" sz="2400" cap="all" dirty="0">
              <a:ln w="12700">
                <a:solidFill>
                  <a:srgbClr val="0068A6"/>
                </a:solidFill>
              </a:ln>
              <a:solidFill>
                <a:srgbClr val="0068A6"/>
              </a:solidFill>
              <a:latin typeface="Roboto Condensed" pitchFamily="2" charset="0"/>
              <a:ea typeface="Roboto Condensed" pitchFamily="2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1340768"/>
            <a:ext cx="9144000" cy="0"/>
          </a:xfrm>
          <a:prstGeom prst="line">
            <a:avLst/>
          </a:prstGeom>
          <a:ln w="12700">
            <a:solidFill>
              <a:srgbClr val="006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Диаграмма 4"/>
          <p:cNvGraphicFramePr/>
          <p:nvPr/>
        </p:nvGraphicFramePr>
        <p:xfrm>
          <a:off x="755576" y="1484784"/>
          <a:ext cx="7584842" cy="4550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771800" y="2276872"/>
            <a:ext cx="100811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rgbClr val="FF0000"/>
                </a:solidFill>
              </a:rPr>
              <a:t>102,6 %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2708920"/>
            <a:ext cx="100811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rgbClr val="FF0000"/>
                </a:solidFill>
              </a:rPr>
              <a:t>95,5 %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24128" y="2060848"/>
            <a:ext cx="100811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rgbClr val="FF0000"/>
                </a:solidFill>
              </a:rPr>
              <a:t>104,2 %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36296" y="1772816"/>
            <a:ext cx="100811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rgbClr val="FF0000"/>
                </a:solidFill>
              </a:rPr>
              <a:t>107,0 %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114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2631" y="303039"/>
            <a:ext cx="88763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 smtClean="0">
                <a:ln w="12700">
                  <a:solidFill>
                    <a:srgbClr val="0068A6"/>
                  </a:solidFill>
                </a:ln>
                <a:solidFill>
                  <a:srgbClr val="0068A6"/>
                </a:solidFill>
                <a:latin typeface="Roboto Condensed" pitchFamily="2" charset="0"/>
                <a:ea typeface="Roboto Condensed" pitchFamily="2" charset="0"/>
              </a:rPr>
              <a:t>Охрана труда</a:t>
            </a:r>
            <a:endParaRPr lang="en-US" sz="2400" cap="all" dirty="0">
              <a:ln w="12700">
                <a:solidFill>
                  <a:srgbClr val="0068A6"/>
                </a:solidFill>
              </a:ln>
              <a:solidFill>
                <a:srgbClr val="0068A6"/>
              </a:solidFill>
              <a:effectLst/>
              <a:latin typeface="Roboto Condensed" pitchFamily="2" charset="0"/>
              <a:ea typeface="Roboto Condensed" pitchFamily="2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984053"/>
            <a:ext cx="9144000" cy="0"/>
          </a:xfrm>
          <a:prstGeom prst="line">
            <a:avLst/>
          </a:prstGeom>
          <a:ln w="12700">
            <a:solidFill>
              <a:srgbClr val="006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772816"/>
            <a:ext cx="3263482" cy="4678596"/>
          </a:xfrm>
          <a:prstGeom prst="rect">
            <a:avLst/>
          </a:prstGeom>
        </p:spPr>
      </p:pic>
      <p:pic>
        <p:nvPicPr>
          <p:cNvPr id="5" name="Рисунок 4" descr="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1412776"/>
            <a:ext cx="2952328" cy="4059757"/>
          </a:xfrm>
          <a:prstGeom prst="rect">
            <a:avLst/>
          </a:prstGeom>
        </p:spPr>
      </p:pic>
      <p:pic>
        <p:nvPicPr>
          <p:cNvPr id="6" name="Рисунок 5" descr="00000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119453" y="3897771"/>
            <a:ext cx="2881757" cy="19442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6114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0" y="984053"/>
            <a:ext cx="9144000" cy="0"/>
          </a:xfrm>
          <a:prstGeom prst="line">
            <a:avLst/>
          </a:prstGeom>
          <a:ln w="12700">
            <a:solidFill>
              <a:srgbClr val="006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лилиния 13"/>
          <p:cNvSpPr/>
          <p:nvPr/>
        </p:nvSpPr>
        <p:spPr bwMode="auto">
          <a:xfrm>
            <a:off x="4644008" y="1052736"/>
            <a:ext cx="4248472" cy="777600"/>
          </a:xfrm>
          <a:custGeom>
            <a:avLst/>
            <a:gdLst>
              <a:gd name="connsiteX0" fmla="*/ 0 w 7886700"/>
              <a:gd name="connsiteY0" fmla="*/ 0 h 765253"/>
              <a:gd name="connsiteX1" fmla="*/ 7886700 w 7886700"/>
              <a:gd name="connsiteY1" fmla="*/ 0 h 765253"/>
              <a:gd name="connsiteX2" fmla="*/ 7886700 w 7886700"/>
              <a:gd name="connsiteY2" fmla="*/ 765253 h 765253"/>
              <a:gd name="connsiteX3" fmla="*/ 0 w 7886700"/>
              <a:gd name="connsiteY3" fmla="*/ 765253 h 765253"/>
              <a:gd name="connsiteX4" fmla="*/ 0 w 7886700"/>
              <a:gd name="connsiteY4" fmla="*/ 0 h 765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6700" h="765253">
                <a:moveTo>
                  <a:pt x="0" y="0"/>
                </a:moveTo>
                <a:lnTo>
                  <a:pt x="7886700" y="0"/>
                </a:lnTo>
                <a:lnTo>
                  <a:pt x="7886700" y="765253"/>
                </a:lnTo>
                <a:lnTo>
                  <a:pt x="0" y="765253"/>
                </a:lnTo>
                <a:lnTo>
                  <a:pt x="0" y="0"/>
                </a:lnTo>
                <a:close/>
              </a:path>
            </a:pathLst>
          </a:custGeom>
          <a:solidFill>
            <a:srgbClr val="33A8F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1920" tIns="121920" rIns="121920" bIns="121920" spcCol="1270" anchor="ctr"/>
          <a:lstStyle/>
          <a:p>
            <a:pPr defTabSz="1422400">
              <a:defRPr/>
            </a:pPr>
            <a:r>
              <a:rPr lang="ru-RU" sz="1800" b="1" dirty="0" smtClean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  <a:cs typeface="Arial" panose="020B0604020202020204" pitchFamily="34" charset="0"/>
              </a:rPr>
              <a:t>УКОМПЛЕКТОВАННОСТЬ ПЕДАГОГИЧЕСКИМИ КАДРАМИ</a:t>
            </a:r>
            <a:endParaRPr lang="ru-RU" sz="1800" b="1" dirty="0">
              <a:solidFill>
                <a:schemeClr val="bg1"/>
              </a:solidFill>
              <a:latin typeface="Roboto Condensed" pitchFamily="2" charset="0"/>
              <a:ea typeface="Roboto Condensed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4860032" y="2348880"/>
          <a:ext cx="3888432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436096" y="5157192"/>
            <a:ext cx="316835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Укомплектованность</a:t>
            </a:r>
            <a:b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педагогическими кадрами</a:t>
            </a:r>
          </a:p>
          <a:p>
            <a:pPr algn="ctr">
              <a:spcBef>
                <a:spcPts val="600"/>
              </a:spcBef>
            </a:pPr>
            <a:r>
              <a:rPr lang="ru-RU" b="1" dirty="0" smtClean="0">
                <a:solidFill>
                  <a:srgbClr val="FF0000"/>
                </a:solidFill>
              </a:rPr>
              <a:t>99,6 %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0" y="1866310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Прибытие молодых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специалистов</a:t>
            </a:r>
            <a:endParaRPr lang="ru-RU" sz="16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51520" y="1052736"/>
            <a:ext cx="4248472" cy="1925237"/>
            <a:chOff x="179512" y="1052736"/>
            <a:chExt cx="4248472" cy="1925237"/>
          </a:xfrm>
        </p:grpSpPr>
        <p:sp>
          <p:nvSpPr>
            <p:cNvPr id="21" name="Полилиния 20"/>
            <p:cNvSpPr/>
            <p:nvPr/>
          </p:nvSpPr>
          <p:spPr bwMode="auto">
            <a:xfrm>
              <a:off x="179512" y="1052736"/>
              <a:ext cx="4248472" cy="777600"/>
            </a:xfrm>
            <a:custGeom>
              <a:avLst/>
              <a:gdLst>
                <a:gd name="connsiteX0" fmla="*/ 0 w 7886700"/>
                <a:gd name="connsiteY0" fmla="*/ 0 h 765253"/>
                <a:gd name="connsiteX1" fmla="*/ 7886700 w 7886700"/>
                <a:gd name="connsiteY1" fmla="*/ 0 h 765253"/>
                <a:gd name="connsiteX2" fmla="*/ 7886700 w 7886700"/>
                <a:gd name="connsiteY2" fmla="*/ 765253 h 765253"/>
                <a:gd name="connsiteX3" fmla="*/ 0 w 7886700"/>
                <a:gd name="connsiteY3" fmla="*/ 765253 h 765253"/>
                <a:gd name="connsiteX4" fmla="*/ 0 w 7886700"/>
                <a:gd name="connsiteY4" fmla="*/ 0 h 76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86700" h="765253">
                  <a:moveTo>
                    <a:pt x="0" y="0"/>
                  </a:moveTo>
                  <a:lnTo>
                    <a:pt x="7886700" y="0"/>
                  </a:lnTo>
                  <a:lnTo>
                    <a:pt x="7886700" y="765253"/>
                  </a:lnTo>
                  <a:lnTo>
                    <a:pt x="0" y="76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1920" tIns="121920" rIns="121920" bIns="121920" spcCol="1270" anchor="ctr"/>
            <a:lstStyle/>
            <a:p>
              <a:pPr defTabSz="1422400">
                <a:defRPr/>
              </a:pPr>
              <a:r>
                <a:rPr lang="ru-RU" sz="1800" b="1" dirty="0" smtClean="0">
                  <a:solidFill>
                    <a:schemeClr val="bg1"/>
                  </a:solidFill>
                  <a:latin typeface="Roboto Condensed" pitchFamily="2" charset="0"/>
                  <a:ea typeface="Roboto Condensed" pitchFamily="2" charset="0"/>
                  <a:cs typeface="Arial" panose="020B0604020202020204" pitchFamily="34" charset="0"/>
                </a:rPr>
                <a:t>ПОДГОТОВКА  ПЕДАГОГИЧЕСКИХ КАДРОВ</a:t>
              </a:r>
              <a:endParaRPr lang="ru-RU" sz="1800" b="1" dirty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79512" y="1900755"/>
              <a:ext cx="4243802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chemeClr val="accent6">
                    <a:lumMod val="75000"/>
                  </a:schemeClr>
                </a:buClr>
                <a:defRPr/>
              </a:pPr>
              <a:r>
                <a:rPr lang="ru-RU" sz="1600" b="1" dirty="0" smtClean="0">
                  <a:solidFill>
                    <a:schemeClr val="tx2">
                      <a:lumMod val="50000"/>
                    </a:schemeClr>
                  </a:solidFill>
                </a:rPr>
                <a:t>2</a:t>
              </a:r>
              <a:r>
                <a:rPr lang="ru-RU" sz="1600" dirty="0" smtClean="0">
                  <a:solidFill>
                    <a:schemeClr val="tx2">
                      <a:lumMod val="50000"/>
                    </a:schemeClr>
                  </a:solidFill>
                </a:rPr>
                <a:t> педагогических </a:t>
              </a:r>
              <a:r>
                <a:rPr lang="ru-RU" sz="1600" dirty="0" smtClean="0">
                  <a:solidFill>
                    <a:schemeClr val="tx2">
                      <a:lumMod val="50000"/>
                    </a:schemeClr>
                  </a:solidFill>
                </a:rPr>
                <a:t>вуза,</a:t>
              </a:r>
              <a:endParaRPr lang="ru-RU" sz="1600" dirty="0">
                <a:solidFill>
                  <a:schemeClr val="tx2">
                    <a:lumMod val="50000"/>
                  </a:schemeClr>
                </a:solidFill>
              </a:endParaRPr>
            </a:p>
            <a:p>
              <a:pPr>
                <a:buClr>
                  <a:schemeClr val="accent6">
                    <a:lumMod val="75000"/>
                  </a:schemeClr>
                </a:buClr>
                <a:defRPr/>
              </a:pPr>
              <a:r>
                <a:rPr lang="ru-RU" sz="1600" b="1" dirty="0" smtClean="0">
                  <a:solidFill>
                    <a:schemeClr val="tx2">
                      <a:lumMod val="50000"/>
                    </a:schemeClr>
                  </a:solidFill>
                </a:rPr>
                <a:t>5</a:t>
              </a:r>
              <a:r>
                <a:rPr lang="ru-RU" sz="1600" dirty="0" smtClean="0">
                  <a:solidFill>
                    <a:schemeClr val="tx2">
                      <a:lumMod val="50000"/>
                    </a:schemeClr>
                  </a:solidFill>
                </a:rPr>
                <a:t> педагогических профессиональных образовательных организаций</a:t>
              </a:r>
            </a:p>
            <a:p>
              <a:pPr>
                <a:buClr>
                  <a:schemeClr val="accent6">
                    <a:lumMod val="75000"/>
                  </a:schemeClr>
                </a:buClr>
                <a:defRPr/>
              </a:pPr>
              <a:r>
                <a:rPr lang="ru-RU" sz="1600" dirty="0" smtClean="0">
                  <a:solidFill>
                    <a:schemeClr val="tx2">
                      <a:lumMod val="50000"/>
                    </a:schemeClr>
                  </a:solidFill>
                </a:rPr>
                <a:t>ежегодно выпускают </a:t>
              </a:r>
              <a:r>
                <a:rPr lang="ru-RU" sz="1600" b="1" dirty="0" smtClean="0">
                  <a:solidFill>
                    <a:schemeClr val="tx2">
                      <a:lumMod val="50000"/>
                    </a:schemeClr>
                  </a:solidFill>
                </a:rPr>
                <a:t>1500</a:t>
              </a:r>
              <a:r>
                <a:rPr lang="ru-RU" sz="1600" dirty="0" smtClean="0">
                  <a:solidFill>
                    <a:schemeClr val="tx2">
                      <a:lumMod val="50000"/>
                    </a:schemeClr>
                  </a:solidFill>
                </a:rPr>
                <a:t> учителей</a:t>
              </a:r>
            </a:p>
          </p:txBody>
        </p:sp>
      </p:grpSp>
      <p:sp>
        <p:nvSpPr>
          <p:cNvPr id="24" name="Полилиния 23"/>
          <p:cNvSpPr/>
          <p:nvPr/>
        </p:nvSpPr>
        <p:spPr bwMode="auto">
          <a:xfrm>
            <a:off x="318774" y="3212976"/>
            <a:ext cx="4253147" cy="777600"/>
          </a:xfrm>
          <a:custGeom>
            <a:avLst/>
            <a:gdLst>
              <a:gd name="connsiteX0" fmla="*/ 0 w 7886700"/>
              <a:gd name="connsiteY0" fmla="*/ 0 h 765253"/>
              <a:gd name="connsiteX1" fmla="*/ 7886700 w 7886700"/>
              <a:gd name="connsiteY1" fmla="*/ 0 h 765253"/>
              <a:gd name="connsiteX2" fmla="*/ 7886700 w 7886700"/>
              <a:gd name="connsiteY2" fmla="*/ 765253 h 765253"/>
              <a:gd name="connsiteX3" fmla="*/ 0 w 7886700"/>
              <a:gd name="connsiteY3" fmla="*/ 765253 h 765253"/>
              <a:gd name="connsiteX4" fmla="*/ 0 w 7886700"/>
              <a:gd name="connsiteY4" fmla="*/ 0 h 765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6700" h="765253">
                <a:moveTo>
                  <a:pt x="0" y="0"/>
                </a:moveTo>
                <a:lnTo>
                  <a:pt x="7886700" y="0"/>
                </a:lnTo>
                <a:lnTo>
                  <a:pt x="7886700" y="765253"/>
                </a:lnTo>
                <a:lnTo>
                  <a:pt x="0" y="765253"/>
                </a:lnTo>
                <a:lnTo>
                  <a:pt x="0" y="0"/>
                </a:lnTo>
                <a:close/>
              </a:path>
            </a:pathLst>
          </a:custGeom>
          <a:solidFill>
            <a:srgbClr val="9268C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1920" tIns="121920" rIns="121920" bIns="121920" spcCol="1270" anchor="ctr"/>
          <a:lstStyle/>
          <a:p>
            <a:pPr defTabSz="1422400">
              <a:defRPr/>
            </a:pPr>
            <a:r>
              <a:rPr lang="ru-RU" sz="1800" b="1" dirty="0" smtClean="0">
                <a:solidFill>
                  <a:schemeClr val="bg1"/>
                </a:solidFill>
                <a:latin typeface="Roboto Condensed" pitchFamily="2" charset="0"/>
                <a:ea typeface="Roboto Condensed" pitchFamily="2" charset="0"/>
                <a:cs typeface="Arial" panose="020B0604020202020204" pitchFamily="34" charset="0"/>
              </a:rPr>
              <a:t>ПОДДЕРЖКА МОЛОДЫХ ПЕДАГОГОВ</a:t>
            </a:r>
            <a:endParaRPr lang="ru-RU" sz="1800" b="1" dirty="0">
              <a:solidFill>
                <a:schemeClr val="bg1"/>
              </a:solidFill>
              <a:latin typeface="Roboto Condensed" pitchFamily="2" charset="0"/>
              <a:ea typeface="Roboto Condensed" pitchFamily="2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51520" y="3974232"/>
            <a:ext cx="43924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buClr>
                <a:srgbClr val="9268CA"/>
              </a:buClr>
              <a:buFont typeface="Wingdings" panose="05000000000000000000" pitchFamily="2" charset="2"/>
              <a:buChar char="þ"/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выплата краевого единовременного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пособия  </a:t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</a:b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80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выпускникам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ВУЗов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(250 тыс. руб.) </a:t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и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СПО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(150 тыс. руб.),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приступившим к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работе </a:t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</a:b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в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малокомплектных сельских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школах</a:t>
            </a:r>
            <a:endParaRPr lang="ru-RU" sz="1600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  <a:p>
            <a:pPr marL="179388" indent="-179388">
              <a:buClr>
                <a:srgbClr val="9268CA"/>
              </a:buClr>
              <a:buFont typeface="Wingdings" panose="05000000000000000000" pitchFamily="2" charset="2"/>
              <a:buChar char="þ"/>
              <a:defRPr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выплата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муниципальных «подъемных»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в размере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от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10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до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70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тыс.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рублей</a:t>
            </a:r>
          </a:p>
          <a:p>
            <a:pPr marL="179388" indent="-179388">
              <a:buClr>
                <a:srgbClr val="9268CA"/>
              </a:buClr>
              <a:buFont typeface="Wingdings" panose="05000000000000000000" pitchFamily="2" charset="2"/>
              <a:buChar char="þ"/>
              <a:defRPr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выплата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ежемесячной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надбавки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 </a:t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</a:b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к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заработной плате в первые три года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cs typeface="Arial" pitchFamily="34" charset="0"/>
              </a:rPr>
              <a:t>работы</a:t>
            </a:r>
            <a:endParaRPr lang="ru-RU" sz="1600" dirty="0">
              <a:solidFill>
                <a:schemeClr val="tx2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114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2631" y="196686"/>
            <a:ext cx="88763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cap="all" dirty="0" smtClean="0">
                <a:ln w="12700">
                  <a:solidFill>
                    <a:srgbClr val="0068A6"/>
                  </a:solidFill>
                </a:ln>
                <a:solidFill>
                  <a:srgbClr val="0068A6"/>
                </a:solidFill>
                <a:latin typeface="Roboto Condensed" pitchFamily="2" charset="0"/>
                <a:ea typeface="Roboto Condensed" pitchFamily="2" charset="0"/>
              </a:rPr>
              <a:t>НАЦИОНАЛЬНЫЙ ПРОЕКТ «ОБРАЗОВАНИЕ»</a:t>
            </a:r>
            <a:endParaRPr lang="en-US" sz="2400" cap="all" dirty="0">
              <a:ln w="12700">
                <a:solidFill>
                  <a:srgbClr val="0068A6"/>
                </a:solidFill>
              </a:ln>
              <a:solidFill>
                <a:srgbClr val="0068A6"/>
              </a:solidFill>
              <a:latin typeface="Roboto Condensed" pitchFamily="2" charset="0"/>
              <a:ea typeface="Roboto Condensed" pitchFamily="2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12700">
            <a:solidFill>
              <a:srgbClr val="006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251520" y="1700809"/>
            <a:ext cx="424847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spcBef>
                <a:spcPts val="600"/>
              </a:spcBef>
              <a:spcAft>
                <a:spcPts val="300"/>
              </a:spcAft>
              <a:buClr>
                <a:srgbClr val="33A8FF"/>
              </a:buClr>
              <a:buFont typeface="Wingdings" panose="05000000000000000000" pitchFamily="2" charset="2"/>
              <a:buChar char="þ"/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Современная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школа</a:t>
            </a:r>
          </a:p>
          <a:p>
            <a:pPr marL="179388" indent="-179388">
              <a:spcBef>
                <a:spcPts val="600"/>
              </a:spcBef>
              <a:spcAft>
                <a:spcPts val="300"/>
              </a:spcAft>
              <a:buClr>
                <a:srgbClr val="33A8FF"/>
              </a:buClr>
              <a:buFont typeface="Wingdings" panose="05000000000000000000" pitchFamily="2" charset="2"/>
              <a:buChar char="þ"/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Учитель будущего</a:t>
            </a:r>
          </a:p>
          <a:p>
            <a:pPr marL="179388" indent="-179388">
              <a:spcBef>
                <a:spcPts val="600"/>
              </a:spcBef>
              <a:spcAft>
                <a:spcPts val="300"/>
              </a:spcAft>
              <a:buClr>
                <a:srgbClr val="33A8FF"/>
              </a:buClr>
              <a:buFont typeface="Wingdings" panose="05000000000000000000" pitchFamily="2" charset="2"/>
              <a:buChar char="þ"/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Социальная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активность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Полилиния 8"/>
          <p:cNvSpPr/>
          <p:nvPr/>
        </p:nvSpPr>
        <p:spPr bwMode="auto">
          <a:xfrm>
            <a:off x="179512" y="1052736"/>
            <a:ext cx="8496944" cy="479403"/>
          </a:xfrm>
          <a:custGeom>
            <a:avLst/>
            <a:gdLst>
              <a:gd name="connsiteX0" fmla="*/ 0 w 7886700"/>
              <a:gd name="connsiteY0" fmla="*/ 0 h 765253"/>
              <a:gd name="connsiteX1" fmla="*/ 7886700 w 7886700"/>
              <a:gd name="connsiteY1" fmla="*/ 0 h 765253"/>
              <a:gd name="connsiteX2" fmla="*/ 7886700 w 7886700"/>
              <a:gd name="connsiteY2" fmla="*/ 765253 h 765253"/>
              <a:gd name="connsiteX3" fmla="*/ 0 w 7886700"/>
              <a:gd name="connsiteY3" fmla="*/ 765253 h 765253"/>
              <a:gd name="connsiteX4" fmla="*/ 0 w 7886700"/>
              <a:gd name="connsiteY4" fmla="*/ 0 h 765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6700" h="765253">
                <a:moveTo>
                  <a:pt x="0" y="0"/>
                </a:moveTo>
                <a:lnTo>
                  <a:pt x="7886700" y="0"/>
                </a:lnTo>
                <a:lnTo>
                  <a:pt x="7886700" y="765253"/>
                </a:lnTo>
                <a:lnTo>
                  <a:pt x="0" y="765253"/>
                </a:lnTo>
                <a:lnTo>
                  <a:pt x="0" y="0"/>
                </a:lnTo>
                <a:close/>
              </a:path>
            </a:pathLst>
          </a:custGeom>
          <a:solidFill>
            <a:srgbClr val="33A8FF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21920" tIns="121920" rIns="121920" bIns="121920" spcCol="1270" anchor="ctr"/>
          <a:lstStyle/>
          <a:p>
            <a:pPr defTabSz="1422400">
              <a:spcBef>
                <a:spcPts val="1200"/>
              </a:spcBef>
              <a:defRPr/>
            </a:pPr>
            <a:r>
              <a:rPr lang="ru-RU" altLang="ru-RU" sz="2000" b="1" dirty="0" smtClean="0">
                <a:solidFill>
                  <a:schemeClr val="bg1"/>
                </a:solidFill>
                <a:ea typeface="Roboto Condensed" pitchFamily="2" charset="0"/>
                <a:cs typeface="Arial" panose="020B0604020202020204" pitchFamily="34" charset="0"/>
              </a:rPr>
              <a:t>10  ФЕДЕРАЛЬНЫХ ПРОЕКТОВ, </a:t>
            </a:r>
            <a:r>
              <a:rPr lang="ru-RU" altLang="ru-RU" sz="2000" b="1" dirty="0" smtClean="0">
                <a:solidFill>
                  <a:schemeClr val="bg1"/>
                </a:solidFill>
                <a:ea typeface="Roboto Condensed" pitchFamily="2" charset="0"/>
                <a:cs typeface="Arial" panose="020B0604020202020204" pitchFamily="34" charset="0"/>
              </a:rPr>
              <a:t>2018-2024 гг.</a:t>
            </a:r>
            <a:endParaRPr lang="ru-RU" altLang="ru-RU" sz="2000" b="1" dirty="0" smtClean="0">
              <a:solidFill>
                <a:schemeClr val="bg1"/>
              </a:solidFill>
              <a:ea typeface="Roboto Condensed" pitchFamily="2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55976" y="1669157"/>
            <a:ext cx="453650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spcBef>
                <a:spcPts val="600"/>
              </a:spcBef>
              <a:spcAft>
                <a:spcPts val="300"/>
              </a:spcAft>
              <a:buClr>
                <a:srgbClr val="33A8FF"/>
              </a:buClr>
              <a:buFont typeface="Wingdings" panose="05000000000000000000" pitchFamily="2" charset="2"/>
              <a:buChar char="þ"/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Успех каждого ребенка</a:t>
            </a:r>
          </a:p>
          <a:p>
            <a:pPr marL="179388" indent="-179388">
              <a:spcBef>
                <a:spcPts val="600"/>
              </a:spcBef>
              <a:spcAft>
                <a:spcPts val="300"/>
              </a:spcAft>
              <a:buClr>
                <a:srgbClr val="33A8FF"/>
              </a:buClr>
              <a:buFont typeface="Wingdings" panose="05000000000000000000" pitchFamily="2" charset="2"/>
              <a:buChar char="þ"/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Молодые профессионалы</a:t>
            </a:r>
          </a:p>
          <a:p>
            <a:pPr marL="179388" indent="-179388">
              <a:spcBef>
                <a:spcPts val="600"/>
              </a:spcBef>
              <a:spcAft>
                <a:spcPts val="300"/>
              </a:spcAft>
              <a:buClr>
                <a:srgbClr val="33A8FF"/>
              </a:buClr>
              <a:buFont typeface="Wingdings" panose="05000000000000000000" pitchFamily="2" charset="2"/>
              <a:buChar char="þ"/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Экспорт образования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3355102"/>
            <a:ext cx="8208912" cy="2162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spcBef>
                <a:spcPts val="600"/>
              </a:spcBef>
              <a:spcAft>
                <a:spcPts val="300"/>
              </a:spcAft>
              <a:buClr>
                <a:srgbClr val="33A8FF"/>
              </a:buClr>
              <a:buFont typeface="Wingdings" panose="05000000000000000000" pitchFamily="2" charset="2"/>
              <a:buChar char="þ"/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Поддержка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семей, имеющих детей</a:t>
            </a:r>
          </a:p>
          <a:p>
            <a:pPr marL="179388" indent="-179388">
              <a:spcBef>
                <a:spcPts val="600"/>
              </a:spcBef>
              <a:spcAft>
                <a:spcPts val="300"/>
              </a:spcAft>
              <a:buClr>
                <a:srgbClr val="33A8FF"/>
              </a:buClr>
              <a:buFont typeface="Wingdings" panose="05000000000000000000" pitchFamily="2" charset="2"/>
              <a:buChar char="þ"/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Новые возможности для каждого</a:t>
            </a:r>
          </a:p>
          <a:p>
            <a:pPr marL="179388" indent="-179388">
              <a:spcBef>
                <a:spcPts val="600"/>
              </a:spcBef>
              <a:spcAft>
                <a:spcPts val="300"/>
              </a:spcAft>
              <a:buClr>
                <a:srgbClr val="33A8FF"/>
              </a:buClr>
              <a:buFont typeface="Wingdings" panose="05000000000000000000" pitchFamily="2" charset="2"/>
              <a:buChar char="þ"/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Социальные лифты для каждого</a:t>
            </a:r>
          </a:p>
          <a:p>
            <a:pPr marL="179388" indent="-179388">
              <a:spcBef>
                <a:spcPts val="600"/>
              </a:spcBef>
              <a:spcAft>
                <a:spcPts val="300"/>
              </a:spcAft>
              <a:buClr>
                <a:srgbClr val="33A8FF"/>
              </a:buClr>
              <a:buFont typeface="Wingdings" panose="05000000000000000000" pitchFamily="2" charset="2"/>
              <a:buChar char="þ"/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Цифровая образовательная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среда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114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AACE6D-8EB6-447A-8DFD-C2C0C52916AC}">
  <ds:schemaRefs>
    <ds:schemaRef ds:uri="http://purl.org/dc/terms/"/>
    <ds:schemaRef ds:uri="http://purl.org/dc/elements/1.1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a4f35948-e619-41b3-aa29-22878b09cfd2"/>
    <ds:schemaRef ds:uri="http://schemas.microsoft.com/office/2006/documentManagement/types"/>
    <ds:schemaRef ds:uri="http://purl.org/dc/dcmitype/"/>
    <ds:schemaRef ds:uri="40262f94-9f35-4ac3-9a90-690165a166b7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CCB2C71-1ED8-4540-B003-293B5E75C7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F9B8BCC-BF24-4800-92E1-9F891BBB27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Theme_2018-08-24</Template>
  <TotalTime>928</TotalTime>
  <Words>290</Words>
  <Application>Microsoft Office PowerPoint</Application>
  <PresentationFormat>Экран (4:3)</PresentationFormat>
  <Paragraphs>67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Дмитрий Волков</dc:creator>
  <cp:lastModifiedBy>kizilova</cp:lastModifiedBy>
  <cp:revision>103</cp:revision>
  <dcterms:created xsi:type="dcterms:W3CDTF">2018-08-01T05:22:08Z</dcterms:created>
  <dcterms:modified xsi:type="dcterms:W3CDTF">2018-11-22T09:08:13Z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