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Default Extension="xlsx" ContentType="application/vnd.openxmlformats-officedocument.spreadsheetml.sheet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1"/>
  </p:notesMasterIdLst>
  <p:sldIdLst>
    <p:sldId id="256" r:id="rId2"/>
    <p:sldId id="279" r:id="rId3"/>
    <p:sldId id="265" r:id="rId4"/>
    <p:sldId id="257" r:id="rId5"/>
    <p:sldId id="258" r:id="rId6"/>
    <p:sldId id="276" r:id="rId7"/>
    <p:sldId id="268" r:id="rId8"/>
    <p:sldId id="273" r:id="rId9"/>
    <p:sldId id="274" r:id="rId10"/>
    <p:sldId id="278" r:id="rId11"/>
    <p:sldId id="277" r:id="rId12"/>
    <p:sldId id="275" r:id="rId13"/>
    <p:sldId id="262" r:id="rId14"/>
    <p:sldId id="264" r:id="rId15"/>
    <p:sldId id="270" r:id="rId16"/>
    <p:sldId id="269" r:id="rId17"/>
    <p:sldId id="271" r:id="rId18"/>
    <p:sldId id="272" r:id="rId19"/>
    <p:sldId id="263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100" d="100"/>
          <a:sy n="100" d="100"/>
        </p:scale>
        <p:origin x="-294" y="-17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view3D>
      <c:rotX val="30"/>
      <c:perspective val="30"/>
    </c:view3D>
    <c:plotArea>
      <c:layout>
        <c:manualLayout>
          <c:layoutTarget val="inner"/>
          <c:xMode val="edge"/>
          <c:yMode val="edge"/>
          <c:x val="3.8430635893926111E-2"/>
          <c:y val="1.3594205564865472E-3"/>
          <c:w val="0.53367140003539026"/>
          <c:h val="0.76499142113241136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explosion val="25"/>
          <c:dPt>
            <c:idx val="0"/>
            <c:explosion val="0"/>
            <c:spPr>
              <a:solidFill>
                <a:schemeClr val="accent6">
                  <a:lumMod val="50000"/>
                </a:schemeClr>
              </a:solidFill>
            </c:spPr>
          </c:dPt>
          <c:dPt>
            <c:idx val="1"/>
            <c:explosion val="0"/>
            <c:spPr>
              <a:solidFill>
                <a:schemeClr val="accent6">
                  <a:lumMod val="75000"/>
                </a:schemeClr>
              </a:solidFill>
            </c:spPr>
          </c:dPt>
          <c:dPt>
            <c:idx val="2"/>
            <c:explosion val="24"/>
            <c:spPr>
              <a:solidFill>
                <a:schemeClr val="tx2">
                  <a:lumMod val="60000"/>
                  <a:lumOff val="40000"/>
                </a:schemeClr>
              </a:solidFill>
            </c:spPr>
          </c:dPt>
          <c:dLbls>
            <c:dLbl>
              <c:idx val="0"/>
              <c:tx>
                <c:rich>
                  <a:bodyPr/>
                  <a:lstStyle/>
                  <a:p>
                    <a:r>
                      <a:rPr lang="en-US" b="1" smtClean="0"/>
                      <a:t>13%</a:t>
                    </a:r>
                    <a:endParaRPr lang="en-US" b="1" dirty="0"/>
                  </a:p>
                </c:rich>
              </c:tx>
              <c:showVal val="1"/>
            </c:dLbl>
            <c:dLbl>
              <c:idx val="1"/>
              <c:layout>
                <c:manualLayout>
                  <c:x val="-0.12238068070160378"/>
                  <c:y val="-0.18178160482816286"/>
                </c:manualLayout>
              </c:layout>
              <c:tx>
                <c:rich>
                  <a:bodyPr/>
                  <a:lstStyle/>
                  <a:p>
                    <a:r>
                      <a:rPr lang="en-US" b="1" smtClean="0"/>
                      <a:t>56%</a:t>
                    </a:r>
                    <a:endParaRPr lang="en-US" b="1" dirty="0"/>
                  </a:p>
                </c:rich>
              </c:tx>
              <c:showVal val="1"/>
            </c:dLbl>
            <c:dLbl>
              <c:idx val="2"/>
              <c:tx>
                <c:rich>
                  <a:bodyPr/>
                  <a:lstStyle/>
                  <a:p>
                    <a:r>
                      <a:rPr lang="en-US" b="1" smtClean="0"/>
                      <a:t>31 %</a:t>
                    </a:r>
                    <a:endParaRPr lang="en-US" b="1" dirty="0"/>
                  </a:p>
                </c:rich>
              </c:tx>
              <c:showVal val="1"/>
            </c:dLbl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showVal val="1"/>
            <c:showLeaderLines val="1"/>
          </c:dLbls>
          <c:cat>
            <c:strRef>
              <c:f>Лист1!$A$2:$A$4</c:f>
              <c:strCache>
                <c:ptCount val="3"/>
                <c:pt idx="0">
                  <c:v>По заявкам Глав МО (на учебный год)</c:v>
                </c:pt>
                <c:pt idx="1">
                  <c:v>По заявкам Глав МО (от 2 до 5 месяцев)</c:v>
                </c:pt>
                <c:pt idx="2">
                  <c:v>Свободное распределение</c:v>
                </c:pt>
              </c:strCache>
            </c:strRef>
          </c:cat>
          <c:val>
            <c:numRef>
              <c:f>Лист1!$B$2:$B$4</c:f>
              <c:numCache>
                <c:formatCode>0.00%</c:formatCode>
                <c:ptCount val="3"/>
                <c:pt idx="0">
                  <c:v>0.13</c:v>
                </c:pt>
                <c:pt idx="1">
                  <c:v>0.56000000000000005</c:v>
                </c:pt>
                <c:pt idx="2">
                  <c:v>0.31000000000000033</c:v>
                </c:pt>
              </c:numCache>
            </c:numRef>
          </c:val>
        </c:ser>
      </c:pie3DChart>
    </c:plotArea>
    <c:legend>
      <c:legendPos val="r"/>
      <c:layout>
        <c:manualLayout>
          <c:xMode val="edge"/>
          <c:yMode val="edge"/>
          <c:x val="8.5137305564985978E-3"/>
          <c:y val="0.6295305019737395"/>
          <c:w val="0.58105745575564527"/>
          <c:h val="0.22737918594745499"/>
        </c:manualLayout>
      </c:layout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view3D>
      <c:rotX val="30"/>
      <c:perspective val="30"/>
    </c:view3D>
    <c:plotArea>
      <c:layout>
        <c:manualLayout>
          <c:layoutTarget val="inner"/>
          <c:xMode val="edge"/>
          <c:yMode val="edge"/>
          <c:x val="0"/>
          <c:y val="5.2430779137153903E-2"/>
          <c:w val="0.56657847830753005"/>
          <c:h val="0.82312564741454253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explosion val="25"/>
          <c:dPt>
            <c:idx val="0"/>
            <c:explosion val="0"/>
            <c:spPr>
              <a:solidFill>
                <a:srgbClr val="00B050"/>
              </a:solidFill>
            </c:spPr>
          </c:dPt>
          <c:dPt>
            <c:idx val="1"/>
            <c:explosion val="0"/>
            <c:spPr>
              <a:solidFill>
                <a:schemeClr val="accent3">
                  <a:lumMod val="75000"/>
                </a:schemeClr>
              </a:solidFill>
            </c:spPr>
          </c:dPt>
          <c:dPt>
            <c:idx val="2"/>
            <c:explosion val="8"/>
            <c:spPr>
              <a:solidFill>
                <a:schemeClr val="accent4">
                  <a:lumMod val="60000"/>
                  <a:lumOff val="40000"/>
                </a:schemeClr>
              </a:solidFill>
            </c:spPr>
          </c:dPt>
          <c:dLbls>
            <c:dLbl>
              <c:idx val="1"/>
              <c:layout>
                <c:manualLayout>
                  <c:x val="-0.16939025590551182"/>
                  <c:y val="-0.14789000984251971"/>
                </c:manualLayout>
              </c:layout>
              <c:showVal val="1"/>
            </c:dLbl>
            <c:showVal val="1"/>
            <c:showLeaderLines val="1"/>
          </c:dLbls>
          <c:cat>
            <c:strRef>
              <c:f>Лист1!$A$2:$A$4</c:f>
              <c:strCache>
                <c:ptCount val="3"/>
                <c:pt idx="0">
                  <c:v>По заявкам Глав МО (на учебный год)</c:v>
                </c:pt>
                <c:pt idx="1">
                  <c:v>По заявкам Глав МО (от 2 до 5 месяцев)</c:v>
                </c:pt>
                <c:pt idx="2">
                  <c:v>Свободное распределение</c:v>
                </c:pt>
              </c:strCache>
            </c:strRef>
          </c:cat>
          <c:val>
            <c:numRef>
              <c:f>Лист1!$B$2:$B$4</c:f>
              <c:numCache>
                <c:formatCode>0%</c:formatCode>
                <c:ptCount val="3"/>
                <c:pt idx="0">
                  <c:v>0.11</c:v>
                </c:pt>
                <c:pt idx="1">
                  <c:v>0.47000000000000008</c:v>
                </c:pt>
                <c:pt idx="2">
                  <c:v>0.42000000000000032</c:v>
                </c:pt>
              </c:numCache>
            </c:numRef>
          </c:val>
        </c:ser>
      </c:pie3DChart>
    </c:plotArea>
    <c:legend>
      <c:legendPos val="r"/>
      <c:layout>
        <c:manualLayout>
          <c:xMode val="edge"/>
          <c:yMode val="edge"/>
          <c:x val="0.50738880801067587"/>
          <c:y val="5.4378272068087027E-2"/>
          <c:w val="0.48282531705814874"/>
          <c:h val="0.40680240208292545"/>
        </c:manualLayout>
      </c:layout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655C2C-4E9D-4034-9E90-EB1BA0C44E09}" type="datetimeFigureOut">
              <a:rPr lang="ru-RU" smtClean="0"/>
              <a:pPr/>
              <a:t>21.12.2018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46F125-EB21-47B7-9C04-14DB3F4AB18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1946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6A1493AD-D92F-42AE-9581-EFF97B0DD58F}" type="slidenum">
              <a:rPr lang="ru-RU" smtClean="0"/>
              <a:pPr/>
              <a:t>1</a:t>
            </a:fld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79"/>
          </a:xfrm>
          <a:prstGeom prst="rect">
            <a:avLst/>
          </a:prstGeom>
        </p:spPr>
        <p:txBody>
          <a:bodyPr>
            <a:noAutofit/>
          </a:bodyPr>
          <a:lstStyle/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799" cy="1714500"/>
          </a:xfrm>
          <a:prstGeom prst="rect">
            <a:avLst/>
          </a:prstGeom>
        </p:spPr>
        <p:txBody>
          <a:bodyPr>
            <a:noAutofit/>
          </a:bodyPr>
          <a:lstStyle/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61DF91-75F4-44CC-906C-9F1A42C6240B}" type="datetime1">
              <a:rPr lang="en-US"/>
              <a:pPr>
                <a:defRPr/>
              </a:pPr>
              <a:t>12/21/2018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276101-E09B-4374-B557-C82D25D6DADB}" type="slidenum">
              <a:rPr lang="ru-RU"/>
              <a:pPr>
                <a:defRPr/>
              </a:pPr>
              <a:t>‹#›</a:t>
            </a:fld>
            <a:endParaRPr lang="ru-RU" b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51DD3D-17B3-4113-AB35-9CCD0D0A8D8C}" type="datetime1">
              <a:rPr lang="en-US"/>
              <a:pPr>
                <a:defRPr/>
              </a:pPr>
              <a:t>12/21/2018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0F0A2B-5FDE-4B03-A2D5-A3EB69456266}" type="slidenum">
              <a:rPr lang="ru-RU"/>
              <a:pPr>
                <a:defRPr/>
              </a:pPr>
              <a:t>‹#›</a:t>
            </a:fld>
            <a:endParaRPr lang="ru-RU" b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50063" y="1670684"/>
            <a:ext cx="3569064" cy="4000016"/>
          </a:xfrm>
          <a:prstGeom prst="rect">
            <a:avLst/>
          </a:prstGeom>
        </p:spPr>
        <p:txBody>
          <a:bodyPr>
            <a:noAutofit/>
          </a:bodyPr>
          <a:lstStyle/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59" y="1577340"/>
            <a:ext cx="3977640" cy="4526280"/>
          </a:xfrm>
          <a:prstGeom prst="rect">
            <a:avLst/>
          </a:prstGeom>
        </p:spPr>
        <p:txBody>
          <a:bodyPr>
            <a:noAutofit/>
          </a:bodyPr>
          <a:lstStyle/>
          <a:p>
            <a:endParaRPr/>
          </a:p>
        </p:txBody>
      </p:sp>
      <p:sp>
        <p:nvSpPr>
          <p:cNvPr id="5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5A8751-6F78-4ADD-874B-0CDC817482D5}" type="datetime1">
              <a:rPr lang="en-US"/>
              <a:pPr>
                <a:defRPr/>
              </a:pPr>
              <a:t>12/21/2018</a:t>
            </a:fld>
            <a:endParaRPr lang="en-US"/>
          </a:p>
        </p:txBody>
      </p:sp>
      <p:sp>
        <p:nvSpPr>
          <p:cNvPr id="7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02E3B5-2BEC-485D-9118-40A728981D7E}" type="slidenum">
              <a:rPr lang="ru-RU"/>
              <a:pPr>
                <a:defRPr/>
              </a:pPr>
              <a:t>‹#›</a:t>
            </a:fld>
            <a:endParaRPr lang="ru-RU" b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25E589-1350-467D-BDC5-B31B366383E6}" type="datetime1">
              <a:rPr lang="en-US"/>
              <a:pPr>
                <a:defRPr/>
              </a:pPr>
              <a:t>12/21/2018</a:t>
            </a:fld>
            <a:endParaRPr lang="en-US"/>
          </a:p>
        </p:txBody>
      </p:sp>
      <p:sp>
        <p:nvSpPr>
          <p:cNvPr id="5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5DDDFC-A2C8-4B90-8064-5DAD040F267A}" type="slidenum">
              <a:rPr lang="ru-RU"/>
              <a:pPr>
                <a:defRPr/>
              </a:pPr>
              <a:t>‹#›</a:t>
            </a:fld>
            <a:endParaRPr lang="ru-RU" b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D6ED8D-B160-46E0-8BA7-EFEA8A89472A}" type="datetime1">
              <a:rPr lang="en-US"/>
              <a:pPr>
                <a:defRPr/>
              </a:pPr>
              <a:t>12/21/2018</a:t>
            </a:fld>
            <a:endParaRPr lang="en-US"/>
          </a:p>
        </p:txBody>
      </p:sp>
      <p:sp>
        <p:nvSpPr>
          <p:cNvPr id="4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429B0E-8834-41BC-8F62-D5712710AC8A}" type="slidenum">
              <a:rPr lang="ru-RU"/>
              <a:pPr>
                <a:defRPr/>
              </a:pPr>
              <a:t>‹#›</a:t>
            </a:fld>
            <a:endParaRPr lang="ru-RU" b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bk object 16"/>
          <p:cNvSpPr>
            <a:spLocks noChangeArrowheads="1"/>
          </p:cNvSpPr>
          <p:nvPr/>
        </p:nvSpPr>
        <p:spPr bwMode="auto">
          <a:xfrm>
            <a:off x="0" y="6359525"/>
            <a:ext cx="9144000" cy="498475"/>
          </a:xfrm>
          <a:prstGeom prst="rect">
            <a:avLst/>
          </a:prstGeom>
          <a:blipFill dpi="0" rotWithShape="1">
            <a:blip r:embed="rId7"/>
            <a:srcRect/>
            <a:stretch>
              <a:fillRect/>
            </a:stretch>
          </a:blipFill>
          <a:ln>
            <a:noFill/>
          </a:ln>
          <a:extLst/>
        </p:spPr>
        <p:txBody>
          <a:bodyPr lIns="0" tIns="0" rIns="0" bIns="0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ru-RU" altLang="ru-RU" smtClean="0"/>
          </a:p>
        </p:txBody>
      </p:sp>
      <p:sp>
        <p:nvSpPr>
          <p:cNvPr id="1027" name="bk object 17"/>
          <p:cNvSpPr>
            <a:spLocks noChangeArrowheads="1"/>
          </p:cNvSpPr>
          <p:nvPr/>
        </p:nvSpPr>
        <p:spPr bwMode="auto">
          <a:xfrm>
            <a:off x="511175" y="44450"/>
            <a:ext cx="965200" cy="587375"/>
          </a:xfrm>
          <a:prstGeom prst="rect">
            <a:avLst/>
          </a:prstGeom>
          <a:blipFill dpi="0" rotWithShape="1">
            <a:blip r:embed="rId8"/>
            <a:srcRect/>
            <a:stretch>
              <a:fillRect/>
            </a:stretch>
          </a:blipFill>
          <a:ln>
            <a:noFill/>
          </a:ln>
          <a:extLst/>
        </p:spPr>
        <p:txBody>
          <a:bodyPr lIns="0" tIns="0" rIns="0" bIns="0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ru-RU" altLang="ru-RU" smtClean="0"/>
          </a:p>
        </p:txBody>
      </p:sp>
      <p:sp>
        <p:nvSpPr>
          <p:cNvPr id="1028" name="bk object 18"/>
          <p:cNvSpPr>
            <a:spLocks noChangeArrowheads="1"/>
          </p:cNvSpPr>
          <p:nvPr/>
        </p:nvSpPr>
        <p:spPr bwMode="auto">
          <a:xfrm>
            <a:off x="2051050" y="44450"/>
            <a:ext cx="7015163" cy="584200"/>
          </a:xfrm>
          <a:prstGeom prst="rect">
            <a:avLst/>
          </a:prstGeom>
          <a:blipFill dpi="0" rotWithShape="1">
            <a:blip r:embed="rId9"/>
            <a:srcRect/>
            <a:stretch>
              <a:fillRect/>
            </a:stretch>
          </a:blipFill>
          <a:ln>
            <a:noFill/>
          </a:ln>
          <a:extLst/>
        </p:spPr>
        <p:txBody>
          <a:bodyPr lIns="0" tIns="0" rIns="0" bIns="0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ru-RU" altLang="ru-RU" smtClean="0"/>
          </a:p>
        </p:txBody>
      </p:sp>
      <p:sp>
        <p:nvSpPr>
          <p:cNvPr id="1029" name="Holder 2"/>
          <p:cNvSpPr>
            <a:spLocks noGrp="1"/>
          </p:cNvSpPr>
          <p:nvPr>
            <p:ph type="title"/>
          </p:nvPr>
        </p:nvSpPr>
        <p:spPr bwMode="auto">
          <a:xfrm>
            <a:off x="179388" y="44450"/>
            <a:ext cx="8785225" cy="40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altLang="ru-RU" smtClean="0"/>
          </a:p>
        </p:txBody>
      </p:sp>
      <p:sp>
        <p:nvSpPr>
          <p:cNvPr id="1030" name="Holder 3"/>
          <p:cNvSpPr>
            <a:spLocks noGrp="1"/>
          </p:cNvSpPr>
          <p:nvPr>
            <p:ph type="body" idx="1"/>
          </p:nvPr>
        </p:nvSpPr>
        <p:spPr bwMode="auto">
          <a:xfrm>
            <a:off x="2716213" y="2106613"/>
            <a:ext cx="3711575" cy="2024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altLang="ru-RU" smtClean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325" y="6378575"/>
            <a:ext cx="2927350" cy="342900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algn="ctr">
              <a:defRPr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8575"/>
            <a:ext cx="2103438" cy="342900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>
              <a:defRPr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28CBB06E-AB70-4DBE-AD1C-A53BF58774E7}" type="datetime1">
              <a:rPr lang="en-US"/>
              <a:pPr>
                <a:defRPr/>
              </a:pPr>
              <a:t>12/21/2018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659813" y="6472238"/>
            <a:ext cx="276225" cy="254000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>
              <a:defRPr sz="1600" b="1">
                <a:solidFill>
                  <a:srgbClr val="073D86"/>
                </a:solidFill>
                <a:latin typeface="Arial" charset="0"/>
              </a:defRPr>
            </a:lvl1pPr>
          </a:lstStyle>
          <a:p>
            <a:pPr>
              <a:defRPr/>
            </a:pPr>
            <a:fld id="{537F33E1-4D4C-4676-9F23-0BECF2178D3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ransition spd="slow">
    <p:fade thruBlk="1"/>
  </p:transition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Arial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/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5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object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7171" name="object 3"/>
          <p:cNvSpPr>
            <a:spLocks noChangeArrowheads="1"/>
          </p:cNvSpPr>
          <p:nvPr/>
        </p:nvSpPr>
        <p:spPr bwMode="auto">
          <a:xfrm>
            <a:off x="0" y="1928813"/>
            <a:ext cx="9144000" cy="4929187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7172" name="object 5"/>
          <p:cNvSpPr>
            <a:spLocks noChangeArrowheads="1"/>
          </p:cNvSpPr>
          <p:nvPr/>
        </p:nvSpPr>
        <p:spPr bwMode="auto">
          <a:xfrm>
            <a:off x="352425" y="285750"/>
            <a:ext cx="1985963" cy="1311275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7173" name="Прямоугольник 7"/>
          <p:cNvSpPr>
            <a:spLocks noChangeArrowheads="1"/>
          </p:cNvSpPr>
          <p:nvPr/>
        </p:nvSpPr>
        <p:spPr bwMode="auto">
          <a:xfrm>
            <a:off x="357159" y="2071688"/>
            <a:ext cx="8286808" cy="347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4400" dirty="0" smtClean="0">
                <a:solidFill>
                  <a:schemeClr val="bg1"/>
                </a:solidFill>
              </a:rPr>
              <a:t>О выполнении решений съезда педагогических работников Приморского края </a:t>
            </a:r>
            <a:br>
              <a:rPr lang="ru-RU" sz="4400" dirty="0" smtClean="0">
                <a:solidFill>
                  <a:schemeClr val="bg1"/>
                </a:solidFill>
              </a:rPr>
            </a:br>
            <a:r>
              <a:rPr lang="ru-RU" sz="4400" dirty="0" smtClean="0">
                <a:solidFill>
                  <a:schemeClr val="bg1"/>
                </a:solidFill>
              </a:rPr>
              <a:t>«Образование Приморья: </a:t>
            </a:r>
            <a:br>
              <a:rPr lang="ru-RU" sz="4400" dirty="0" smtClean="0">
                <a:solidFill>
                  <a:schemeClr val="bg1"/>
                </a:solidFill>
              </a:rPr>
            </a:br>
            <a:r>
              <a:rPr lang="ru-RU" sz="4400" dirty="0" smtClean="0">
                <a:solidFill>
                  <a:schemeClr val="bg1"/>
                </a:solidFill>
              </a:rPr>
              <a:t>курс на развитие»</a:t>
            </a:r>
            <a:endParaRPr lang="ru-RU" sz="4400" b="1" dirty="0">
              <a:ln/>
              <a:solidFill>
                <a:schemeClr val="accent3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143240" y="6396335"/>
            <a:ext cx="3071834" cy="461665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-  </a:t>
            </a:r>
            <a:r>
              <a:rPr lang="ru-RU" sz="2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2018 г.  -</a:t>
            </a: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102E3B5-2BEC-485D-9118-40A728981D7E}" type="slidenum">
              <a:rPr lang="ru-RU" smtClean="0"/>
              <a:pPr>
                <a:defRPr/>
              </a:pPr>
              <a:t>10</a:t>
            </a:fld>
            <a:endParaRPr lang="ru-RU" b="0">
              <a:solidFill>
                <a:schemeClr val="tx1"/>
              </a:solidFill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1571604" y="500042"/>
            <a:ext cx="7429552" cy="743076"/>
          </a:xfrm>
          <a:prstGeom prst="rect">
            <a:avLst/>
          </a:prstGeom>
        </p:spPr>
        <p:txBody>
          <a:bodyPr>
            <a:normAutofit fontScale="90000" lnSpcReduction="10000"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2400" b="1" kern="0" dirty="0" smtClean="0">
                <a:solidFill>
                  <a:schemeClr val="tx2"/>
                </a:solidFill>
                <a:latin typeface="Arial" charset="0"/>
              </a:rPr>
              <a:t>Модернизация содержания </a:t>
            </a:r>
            <a:r>
              <a:rPr lang="ru-RU" sz="2400" b="1" kern="0" dirty="0" err="1" smtClean="0">
                <a:solidFill>
                  <a:schemeClr val="tx2"/>
                </a:solidFill>
                <a:latin typeface="Arial" charset="0"/>
              </a:rPr>
              <a:t>педобразования</a:t>
            </a:r>
            <a:r>
              <a:rPr lang="ru-RU" sz="2400" b="1" kern="0" dirty="0" smtClean="0">
                <a:solidFill>
                  <a:schemeClr val="tx2"/>
                </a:solidFill>
                <a:latin typeface="Arial" charset="0"/>
              </a:rPr>
              <a:t> в контексте приоритетов нацпроекта «Образование»</a:t>
            </a:r>
            <a:endParaRPr lang="ru-RU" sz="2400" b="1" kern="0" dirty="0">
              <a:solidFill>
                <a:schemeClr val="tx2"/>
              </a:solidFill>
              <a:latin typeface="Arial" charset="0"/>
            </a:endParaRPr>
          </a:p>
        </p:txBody>
      </p:sp>
      <p:sp>
        <p:nvSpPr>
          <p:cNvPr id="7" name="Объект 2"/>
          <p:cNvSpPr txBox="1">
            <a:spLocks/>
          </p:cNvSpPr>
          <p:nvPr/>
        </p:nvSpPr>
        <p:spPr>
          <a:xfrm>
            <a:off x="142844" y="1243118"/>
            <a:ext cx="9001156" cy="5421396"/>
          </a:xfrm>
          <a:prstGeom prst="rect">
            <a:avLst/>
          </a:prstGeom>
        </p:spPr>
        <p:txBody>
          <a:bodyPr>
            <a:normAutofit fontScale="77500" lnSpcReduction="20000"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sng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</a:rPr>
              <a:t>Выпускник должен быть готов к работе в условиях</a:t>
            </a:r>
            <a:r>
              <a:rPr kumimoji="0" 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</a:rPr>
              <a:t>: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</a:rPr>
              <a:t>Индивидуализации образования в школе;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</a:rPr>
              <a:t>Обогащенной образовательной среды, курса на максимальное развитие каждого ребенка и поддержку детских талантов;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</a:rPr>
              <a:t>Цифровой образовательной среды школы;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</a:rPr>
              <a:t>Новой системы аттестации и внешней оценки;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</a:rPr>
              <a:t>Конкурентной профессиональной среды.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sng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</a:rPr>
              <a:t>Выпускник должен уметь и хотеть использовать как свои рабочие инструменты: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</a:rPr>
              <a:t>Новые образовательные технологии;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</a:rPr>
              <a:t>Технологии национальной системы оценки качества образования и международных исследований качества образования;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</a:rPr>
              <a:t>Технологии коммуникации с родителями и профессиональным сообществом;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</a:rPr>
              <a:t>Технологии цифры;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</a:rPr>
              <a:t>Технологии профориентации по моделям будущего на основе 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</a:rPr>
              <a:t>VR b AR</a:t>
            </a:r>
            <a:r>
              <a:rPr kumimoji="0" 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</a:rPr>
              <a:t>;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</a:rPr>
              <a:t>Технологии личностного обучения, наставничества (в работе с обучающимися)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endParaRPr kumimoji="0" lang="ru-RU" sz="24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endParaRPr kumimoji="0" lang="ru-RU" sz="24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charset="0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6429388" y="2428868"/>
            <a:ext cx="2530540" cy="78581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/>
              <a:t>Мы к этому готовы</a:t>
            </a:r>
            <a:r>
              <a:rPr lang="ru-RU" sz="2400" b="1" dirty="0" smtClean="0"/>
              <a:t>?</a:t>
            </a:r>
            <a:endParaRPr lang="ru-RU" dirty="0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102E3B5-2BEC-485D-9118-40A728981D7E}" type="slidenum">
              <a:rPr lang="ru-RU" smtClean="0"/>
              <a:pPr>
                <a:defRPr/>
              </a:pPr>
              <a:t>11</a:t>
            </a:fld>
            <a:endParaRPr lang="ru-RU" b="0">
              <a:solidFill>
                <a:schemeClr val="tx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642918"/>
            <a:ext cx="9144000" cy="566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102E3B5-2BEC-485D-9118-40A728981D7E}" type="slidenum">
              <a:rPr lang="ru-RU" smtClean="0"/>
              <a:pPr>
                <a:defRPr/>
              </a:pPr>
              <a:t>12</a:t>
            </a:fld>
            <a:endParaRPr lang="ru-RU" b="0">
              <a:solidFill>
                <a:schemeClr val="tx1"/>
              </a:solidFill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342543802"/>
              </p:ext>
            </p:extLst>
          </p:nvPr>
        </p:nvGraphicFramePr>
        <p:xfrm>
          <a:off x="500034" y="1285860"/>
          <a:ext cx="8215371" cy="4641826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351020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276275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428893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115707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Наименование учебных дисциплин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Количество заявок от МО на студента-практиканта (в 2018-2019 учебном году)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Количество студентов </a:t>
                      </a:r>
                      <a:br>
                        <a:rPr kumimoji="0" lang="ru-RU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</a:br>
                      <a:r>
                        <a:rPr kumimoji="0" lang="ru-RU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выпускного курса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(в 2018-2019 учебном году)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64531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Учитель русского языка и литературы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52</a:t>
                      </a:r>
                      <a:endParaRPr kumimoji="0" lang="ru-RU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10</a:t>
                      </a:r>
                      <a:endParaRPr kumimoji="0" lang="ru-RU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9131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Учитель начальных классов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43</a:t>
                      </a:r>
                      <a:endParaRPr kumimoji="0" lang="ru-RU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18</a:t>
                      </a:r>
                      <a:endParaRPr kumimoji="0" lang="ru-RU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9131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Учитель математики и физики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67</a:t>
                      </a:r>
                      <a:endParaRPr kumimoji="0" lang="ru-RU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16</a:t>
                      </a:r>
                      <a:endParaRPr kumimoji="0" lang="ru-RU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49131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Учитель информатики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26</a:t>
                      </a:r>
                      <a:endParaRPr kumimoji="0" lang="ru-RU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8</a:t>
                      </a:r>
                      <a:endParaRPr kumimoji="0" lang="ru-RU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49131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Учитель английского языка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59</a:t>
                      </a:r>
                      <a:endParaRPr kumimoji="0" lang="ru-RU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19</a:t>
                      </a:r>
                      <a:endParaRPr kumimoji="0" lang="ru-RU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49131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Всего:</a:t>
                      </a:r>
                      <a:endParaRPr kumimoji="0" lang="ru-RU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247</a:t>
                      </a:r>
                      <a:endParaRPr kumimoji="0" lang="ru-RU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71</a:t>
                      </a:r>
                      <a:endParaRPr kumimoji="0" lang="ru-RU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/>
                </a:tc>
                <a:extLst>
                  <a:ext uri="{0D108BD9-81ED-4DB2-BD59-A6C34878D82A}">
                    <a16:rowId xmlns="" xmlns:a16="http://schemas.microsoft.com/office/drawing/2014/main" val="10015"/>
                  </a:ext>
                </a:extLst>
              </a:tr>
            </a:tbl>
          </a:graphicData>
        </a:graphic>
      </p:graphicFrame>
      <p:sp>
        <p:nvSpPr>
          <p:cNvPr id="7" name="Заголовок 1"/>
          <p:cNvSpPr txBox="1">
            <a:spLocks noGrp="1"/>
          </p:cNvSpPr>
          <p:nvPr>
            <p:ph type="title"/>
          </p:nvPr>
        </p:nvSpPr>
        <p:spPr>
          <a:xfrm>
            <a:off x="358775" y="428604"/>
            <a:ext cx="8785225" cy="955658"/>
          </a:xfrm>
          <a:prstGeom prst="rect">
            <a:avLst/>
          </a:prstGeom>
        </p:spPr>
        <p:txBody>
          <a:bodyPr lIns="0" tIns="0" rIns="0" bIns="0"/>
          <a:lstStyle/>
          <a:p>
            <a:pPr algn="ctr" eaLnBrk="0" hangingPunct="0">
              <a:defRPr/>
            </a:pPr>
            <a:r>
              <a:rPr lang="ru-RU" sz="2400" b="1" kern="1200" dirty="0">
                <a:ea typeface="+mn-ea"/>
                <a:cs typeface="+mn-cs"/>
              </a:rPr>
              <a:t>Школа педагогики ДВФУ – </a:t>
            </a:r>
            <a:br>
              <a:rPr lang="ru-RU" sz="2400" b="1" kern="1200" dirty="0">
                <a:ea typeface="+mn-ea"/>
                <a:cs typeface="+mn-cs"/>
              </a:rPr>
            </a:br>
            <a:r>
              <a:rPr lang="ru-RU" sz="2400" b="1" kern="1200" dirty="0">
                <a:ea typeface="+mn-ea"/>
                <a:cs typeface="+mn-cs"/>
              </a:rPr>
              <a:t>центр педагогического образования в Приморском крае</a:t>
            </a: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2976" y="428604"/>
            <a:ext cx="8143900" cy="1027096"/>
          </a:xfrm>
        </p:spPr>
        <p:txBody>
          <a:bodyPr/>
          <a:lstStyle/>
          <a:p>
            <a:r>
              <a:rPr lang="ru-RU" sz="2400" b="1" dirty="0" smtClean="0"/>
              <a:t>Распределение студентов Школы педагогики</a:t>
            </a:r>
            <a:br>
              <a:rPr lang="ru-RU" sz="2400" b="1" dirty="0" smtClean="0"/>
            </a:br>
            <a:r>
              <a:rPr lang="ru-RU" sz="2400" b="1" dirty="0" smtClean="0"/>
              <a:t>на производственную педагогическую практику 2018-2019 учебный год (осенний семестр)</a:t>
            </a:r>
            <a:endParaRPr lang="ru-RU" sz="2400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102E3B5-2BEC-485D-9118-40A728981D7E}" type="slidenum">
              <a:rPr lang="ru-RU" smtClean="0"/>
              <a:pPr>
                <a:defRPr/>
              </a:pPr>
              <a:t>13</a:t>
            </a:fld>
            <a:endParaRPr lang="ru-RU" b="0">
              <a:solidFill>
                <a:schemeClr val="tx1"/>
              </a:solidFill>
            </a:endParaRPr>
          </a:p>
        </p:txBody>
      </p:sp>
      <p:graphicFrame>
        <p:nvGraphicFramePr>
          <p:cNvPr id="10" name="Диаграмма 9"/>
          <p:cNvGraphicFramePr/>
          <p:nvPr/>
        </p:nvGraphicFramePr>
        <p:xfrm>
          <a:off x="142844" y="1643050"/>
          <a:ext cx="7358114" cy="50006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1" name="Таблица 10"/>
          <p:cNvGraphicFramePr>
            <a:graphicFrameLocks noGrp="1"/>
          </p:cNvGraphicFramePr>
          <p:nvPr/>
        </p:nvGraphicFramePr>
        <p:xfrm>
          <a:off x="4572000" y="1785926"/>
          <a:ext cx="4429156" cy="4000529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2205351"/>
                <a:gridCol w="2223805"/>
              </a:tblGrid>
              <a:tr h="389566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Городские округа Приморского края (10)</a:t>
                      </a:r>
                      <a:endParaRPr kumimoji="0" lang="ru-RU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7928" marR="57928" marT="0" marB="0" horzOverflow="overflow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28000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Арсеньевский</a:t>
                      </a: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</a:t>
                      </a:r>
                      <a:endParaRPr kumimoji="0" lang="ru-RU" sz="1000" u="none" strike="noStrike" cap="none" normalizeH="0" baseline="0" dirty="0" smtClean="0">
                        <a:ln>
                          <a:noFill/>
                        </a:ln>
                        <a:effectLst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Артемовский </a:t>
                      </a:r>
                      <a:endParaRPr kumimoji="0" lang="ru-RU" sz="1000" u="none" strike="noStrike" cap="none" normalizeH="0" baseline="0" dirty="0" smtClean="0">
                        <a:ln>
                          <a:noFill/>
                        </a:ln>
                        <a:effectLst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Владивостокский </a:t>
                      </a:r>
                      <a:endParaRPr kumimoji="0" lang="ru-RU" sz="1000" u="none" strike="noStrike" cap="none" normalizeH="0" baseline="0" dirty="0" smtClean="0">
                        <a:ln>
                          <a:noFill/>
                        </a:ln>
                        <a:effectLst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Дальнегорский</a:t>
                      </a: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</a:t>
                      </a:r>
                      <a:endParaRPr kumimoji="0" lang="ru-RU" sz="1000" u="none" strike="noStrike" cap="none" normalizeH="0" baseline="0" dirty="0" smtClean="0">
                        <a:ln>
                          <a:noFill/>
                        </a:ln>
                        <a:effectLst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Дальнереченский</a:t>
                      </a: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</a:t>
                      </a:r>
                      <a:endParaRPr kumimoji="0" lang="ru-RU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7928" marR="57928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Лесозаводский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Находкинский</a:t>
                      </a: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</a:t>
                      </a:r>
                      <a:endParaRPr kumimoji="0" lang="ru-RU" sz="1000" u="none" strike="noStrike" cap="none" normalizeH="0" baseline="0" dirty="0" smtClean="0">
                        <a:ln>
                          <a:noFill/>
                        </a:ln>
                        <a:effectLst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Уссурийский</a:t>
                      </a:r>
                      <a:endParaRPr kumimoji="0" lang="ru-RU" sz="1000" u="none" strike="noStrike" cap="none" normalizeH="0" baseline="0" dirty="0" smtClean="0">
                        <a:ln>
                          <a:noFill/>
                        </a:ln>
                        <a:effectLst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ЗАТО Фокино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Партизанский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57928" marR="57928" marT="0" marB="0" horzOverflow="overflow"/>
                </a:tc>
              </a:tr>
              <a:tr h="389566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Муниципальные районы Приморского края (18)</a:t>
                      </a:r>
                      <a:endParaRPr kumimoji="0" lang="ru-RU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7928" marR="57928" marT="0" marB="0" horzOverflow="overflow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941394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Анучинский</a:t>
                      </a: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район</a:t>
                      </a:r>
                      <a:endParaRPr kumimoji="0" lang="en-US" sz="1400" u="none" strike="noStrike" cap="none" normalizeH="0" baseline="0" dirty="0" smtClean="0">
                        <a:ln>
                          <a:noFill/>
                        </a:ln>
                        <a:effectLst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Дальнереченский</a:t>
                      </a: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район </a:t>
                      </a:r>
                      <a:endParaRPr kumimoji="0" lang="en-US" sz="1400" u="none" strike="noStrike" cap="none" normalizeH="0" baseline="0" dirty="0" smtClean="0">
                        <a:ln>
                          <a:noFill/>
                        </a:ln>
                        <a:effectLst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Кавалеровский</a:t>
                      </a: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район  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Кировский район 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Михайловский район 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Надеждинский</a:t>
                      </a: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район        </a:t>
                      </a: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</a:t>
                      </a: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Октябрьский район 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Черниговский район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Шкотовский</a:t>
                      </a: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 район</a:t>
                      </a:r>
                    </a:p>
                  </a:txBody>
                  <a:tcPr marL="57928" marR="57928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Пожарский район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Партизанский район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Спасский район                   </a:t>
                      </a: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</a:t>
                      </a:r>
                      <a:r>
                        <a:rPr kumimoji="0" lang="ru-RU" sz="1400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Тернейский</a:t>
                      </a: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район 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Ханкайский</a:t>
                      </a: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район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Хасанский</a:t>
                      </a: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район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Хорольский</a:t>
                      </a: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район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Чугуевский</a:t>
                      </a: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район               </a:t>
                      </a: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</a:t>
                      </a:r>
                      <a:r>
                        <a:rPr kumimoji="0" lang="ru-RU" sz="1400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Яковлевский</a:t>
                      </a: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район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57928" marR="57928" marT="0" marB="0" horzOverflow="overflow"/>
                </a:tc>
              </a:tr>
            </a:tbl>
          </a:graphicData>
        </a:graphic>
      </p:graphicFrame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102E3B5-2BEC-485D-9118-40A728981D7E}" type="slidenum">
              <a:rPr lang="ru-RU" smtClean="0"/>
              <a:pPr>
                <a:defRPr/>
              </a:pPr>
              <a:t>14</a:t>
            </a:fld>
            <a:endParaRPr lang="ru-RU" b="0">
              <a:solidFill>
                <a:schemeClr val="tx1"/>
              </a:solidFill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 bwMode="auto">
          <a:xfrm>
            <a:off x="1000100" y="571480"/>
            <a:ext cx="8143900" cy="18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charset="0"/>
              </a:rPr>
              <a:t>Распределение студентов Школы педагогики</a:t>
            </a:r>
            <a:b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charset="0"/>
              </a:rPr>
            </a:b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charset="0"/>
              </a:rPr>
              <a:t>на производственную педагогическую практику 2018-2019 учебный год (осенний семестр) в Уссурийском городском округе</a:t>
            </a:r>
            <a:endParaRPr kumimoji="0" lang="ru-RU" sz="2400" b="0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 charset="0"/>
            </a:endParaRPr>
          </a:p>
        </p:txBody>
      </p:sp>
      <p:graphicFrame>
        <p:nvGraphicFramePr>
          <p:cNvPr id="9" name="Диаграмма 8"/>
          <p:cNvGraphicFramePr/>
          <p:nvPr/>
        </p:nvGraphicFramePr>
        <p:xfrm>
          <a:off x="428596" y="2357430"/>
          <a:ext cx="8572560" cy="28575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" name="Прямоугольник 9"/>
          <p:cNvSpPr/>
          <p:nvPr/>
        </p:nvSpPr>
        <p:spPr>
          <a:xfrm>
            <a:off x="642910" y="4929198"/>
            <a:ext cx="4884671" cy="138499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ru-RU" sz="1400" b="1" kern="0" dirty="0" smtClean="0">
                <a:solidFill>
                  <a:schemeClr val="tx2"/>
                </a:solidFill>
                <a:latin typeface="Arial" charset="0"/>
              </a:rPr>
              <a:t>СОШ г. Уссурийска: </a:t>
            </a:r>
          </a:p>
          <a:p>
            <a:r>
              <a:rPr lang="ru-RU" sz="1400" b="1" kern="0" dirty="0" smtClean="0">
                <a:solidFill>
                  <a:schemeClr val="tx2"/>
                </a:solidFill>
                <a:latin typeface="Arial" charset="0"/>
              </a:rPr>
              <a:t>№ 3,4, 6, 13, 14, 16, 25, 28, 29, 30, 32, 130, 131, 133, </a:t>
            </a:r>
          </a:p>
          <a:p>
            <a:r>
              <a:rPr lang="ru-RU" sz="1400" b="1" kern="0" dirty="0" err="1" smtClean="0">
                <a:solidFill>
                  <a:schemeClr val="tx2"/>
                </a:solidFill>
                <a:latin typeface="Arial" charset="0"/>
              </a:rPr>
              <a:t>Школа-итернат</a:t>
            </a:r>
            <a:r>
              <a:rPr lang="ru-RU" sz="1400" b="1" kern="0" dirty="0" smtClean="0">
                <a:solidFill>
                  <a:schemeClr val="tx2"/>
                </a:solidFill>
                <a:latin typeface="Arial" charset="0"/>
              </a:rPr>
              <a:t> №29</a:t>
            </a:r>
          </a:p>
          <a:p>
            <a:endParaRPr lang="ru-RU" sz="1400" b="1" kern="0" dirty="0" smtClean="0">
              <a:solidFill>
                <a:schemeClr val="tx2"/>
              </a:solidFill>
              <a:latin typeface="Arial" charset="0"/>
            </a:endParaRPr>
          </a:p>
          <a:p>
            <a:r>
              <a:rPr lang="ru-RU" sz="1400" b="1" kern="0" dirty="0" smtClean="0">
                <a:solidFill>
                  <a:schemeClr val="tx2"/>
                </a:solidFill>
                <a:latin typeface="Arial" charset="0"/>
              </a:rPr>
              <a:t>СОШ Уссурийского ГО:</a:t>
            </a:r>
          </a:p>
          <a:p>
            <a:r>
              <a:rPr lang="ru-RU" sz="1400" b="1" kern="0" dirty="0" smtClean="0">
                <a:solidFill>
                  <a:schemeClr val="tx2"/>
                </a:solidFill>
                <a:latin typeface="Arial" charset="0"/>
              </a:rPr>
              <a:t>П. Воздвиженка, с. </a:t>
            </a:r>
            <a:r>
              <a:rPr lang="ru-RU" sz="1400" b="1" kern="0" dirty="0" err="1" smtClean="0">
                <a:solidFill>
                  <a:schemeClr val="tx2"/>
                </a:solidFill>
                <a:latin typeface="Arial" charset="0"/>
              </a:rPr>
              <a:t>Новоникольск</a:t>
            </a:r>
            <a:r>
              <a:rPr lang="ru-RU" sz="1400" b="1" kern="0" dirty="0" smtClean="0">
                <a:solidFill>
                  <a:schemeClr val="tx2"/>
                </a:solidFill>
                <a:latin typeface="Arial" charset="0"/>
              </a:rPr>
              <a:t>, п. Тимирязевский</a:t>
            </a:r>
          </a:p>
        </p:txBody>
      </p:sp>
      <p:pic>
        <p:nvPicPr>
          <p:cNvPr id="12" name="Picture 6" descr="http://www.shivamimpex.com/img/profile-7.jpg"/>
          <p:cNvPicPr>
            <a:picLocks noChangeAspect="1" noChangeArrowheads="1"/>
          </p:cNvPicPr>
          <p:nvPr/>
        </p:nvPicPr>
        <p:blipFill>
          <a:blip r:embed="rId3" cstate="print"/>
          <a:srcRect r="8126" b="1722"/>
          <a:stretch>
            <a:fillRect/>
          </a:stretch>
        </p:blipFill>
        <p:spPr bwMode="auto">
          <a:xfrm>
            <a:off x="7189102" y="4714884"/>
            <a:ext cx="1954898" cy="164307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102E3B5-2BEC-485D-9118-40A728981D7E}" type="slidenum">
              <a:rPr lang="ru-RU" smtClean="0"/>
              <a:pPr>
                <a:defRPr/>
              </a:pPr>
              <a:t>15</a:t>
            </a:fld>
            <a:endParaRPr lang="ru-RU" b="0">
              <a:solidFill>
                <a:schemeClr val="tx1"/>
              </a:solidFill>
            </a:endParaRPr>
          </a:p>
        </p:txBody>
      </p:sp>
      <p:sp>
        <p:nvSpPr>
          <p:cNvPr id="7" name="Номер слайда 4"/>
          <p:cNvSpPr txBox="1">
            <a:spLocks/>
          </p:cNvSpPr>
          <p:nvPr/>
        </p:nvSpPr>
        <p:spPr bwMode="auto">
          <a:xfrm>
            <a:off x="10183814" y="6472238"/>
            <a:ext cx="269875" cy="25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DB1520B-D957-4FBA-9AB0-73CCBC78DCE3}" type="slidenum">
              <a:rPr kumimoji="0" lang="ru-RU" altLang="ru-RU" sz="1600" b="1" i="0" u="none" strike="noStrike" kern="1200" cap="none" spc="0" normalizeH="0" baseline="0" noProof="0" smtClean="0">
                <a:ln>
                  <a:noFill/>
                </a:ln>
                <a:solidFill>
                  <a:srgbClr val="073D8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ru-RU" altLang="ru-RU" sz="16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547668" y="500042"/>
            <a:ext cx="8596332" cy="771525"/>
          </a:xfrm>
          <a:prstGeom prst="rect">
            <a:avLst/>
          </a:prstGeom>
        </p:spPr>
        <p:txBody>
          <a:bodyPr lIns="0" tIns="0" rIns="0" bIns="0"/>
          <a:lstStyle/>
          <a:p>
            <a:pPr algn="ctr">
              <a:defRPr/>
            </a:pPr>
            <a:r>
              <a:rPr lang="ru-RU" sz="2400" b="1" dirty="0" smtClean="0">
                <a:solidFill>
                  <a:schemeClr val="tx2"/>
                </a:solidFill>
                <a:latin typeface="Arial" charset="0"/>
              </a:rPr>
              <a:t>Уссурийск – </a:t>
            </a:r>
            <a:r>
              <a:rPr lang="ru-RU" sz="2400" b="1" dirty="0">
                <a:solidFill>
                  <a:schemeClr val="tx2"/>
                </a:solidFill>
                <a:latin typeface="Arial" charset="0"/>
              </a:rPr>
              <a:t/>
            </a:r>
            <a:br>
              <a:rPr lang="ru-RU" sz="2400" b="1" dirty="0">
                <a:solidFill>
                  <a:schemeClr val="tx2"/>
                </a:solidFill>
                <a:latin typeface="Arial" charset="0"/>
              </a:rPr>
            </a:br>
            <a:r>
              <a:rPr lang="ru-RU" sz="2400" b="1" dirty="0">
                <a:solidFill>
                  <a:schemeClr val="tx2"/>
                </a:solidFill>
                <a:latin typeface="Arial" charset="0"/>
              </a:rPr>
              <a:t>центр педагогического образования в Приморском крае</a:t>
            </a:r>
          </a:p>
        </p:txBody>
      </p:sp>
      <p:sp>
        <p:nvSpPr>
          <p:cNvPr id="9" name="Rectangle 5"/>
          <p:cNvSpPr>
            <a:spLocks noChangeArrowheads="1"/>
          </p:cNvSpPr>
          <p:nvPr/>
        </p:nvSpPr>
        <p:spPr bwMode="auto">
          <a:xfrm>
            <a:off x="0" y="1500174"/>
            <a:ext cx="9144000" cy="1323439"/>
          </a:xfrm>
          <a:prstGeom prst="rect">
            <a:avLst/>
          </a:prstGeom>
          <a:noFill/>
          <a:ln w="28575">
            <a:solidFill>
              <a:schemeClr val="tx2">
                <a:lumMod val="60000"/>
                <a:lumOff val="40000"/>
              </a:schemeClr>
            </a:solidFill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indent="449263" algn="ctr">
              <a:defRPr/>
            </a:pPr>
            <a:r>
              <a:rPr lang="ru-RU" sz="2000" b="1" dirty="0" smtClean="0">
                <a:cs typeface="Arial" charset="0"/>
              </a:rPr>
              <a:t>Муниципальная </a:t>
            </a:r>
            <a:r>
              <a:rPr lang="ru-RU" sz="2000" b="1" dirty="0">
                <a:cs typeface="Arial" charset="0"/>
              </a:rPr>
              <a:t>система образования Уссурийского городского </a:t>
            </a:r>
            <a:r>
              <a:rPr lang="ru-RU" sz="2000" b="1" dirty="0" smtClean="0">
                <a:cs typeface="Arial" charset="0"/>
              </a:rPr>
              <a:t>округа – базовая площадка практической подготовки педагогов </a:t>
            </a:r>
          </a:p>
          <a:p>
            <a:pPr algn="ctr">
              <a:defRPr/>
            </a:pPr>
            <a:endParaRPr lang="ru-RU" sz="2000" b="1" dirty="0" smtClean="0">
              <a:cs typeface="Arial" charset="0"/>
            </a:endParaRPr>
          </a:p>
          <a:p>
            <a:pPr algn="ctr">
              <a:defRPr/>
            </a:pPr>
            <a:r>
              <a:rPr lang="ru-RU" sz="2000" b="1" dirty="0" smtClean="0">
                <a:cs typeface="Arial" charset="0"/>
              </a:rPr>
              <a:t>2019 год – 110-летие основания Никольск-Уссурийской учительской семинарии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85720" y="3286124"/>
            <a:ext cx="3641131" cy="2857088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123328" y="3143248"/>
            <a:ext cx="4734920" cy="3015597"/>
          </a:xfrm>
          <a:prstGeom prst="rect">
            <a:avLst/>
          </a:prstGeom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102E3B5-2BEC-485D-9118-40A728981D7E}" type="slidenum">
              <a:rPr lang="ru-RU" smtClean="0"/>
              <a:pPr>
                <a:defRPr/>
              </a:pPr>
              <a:t>16</a:t>
            </a:fld>
            <a:endParaRPr lang="ru-RU" b="0">
              <a:solidFill>
                <a:schemeClr val="tx1"/>
              </a:solidFill>
            </a:endParaRPr>
          </a:p>
        </p:txBody>
      </p:sp>
      <p:pic>
        <p:nvPicPr>
          <p:cNvPr id="1026" name="Picture 2" descr="C:\Users\Администратор\Desktop\Новая папка\ocea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1285860"/>
            <a:ext cx="4336377" cy="2857520"/>
          </a:xfrm>
          <a:prstGeom prst="rect">
            <a:avLst/>
          </a:prstGeom>
          <a:noFill/>
        </p:spPr>
      </p:pic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214282" y="428604"/>
            <a:ext cx="8785225" cy="642942"/>
          </a:xfrm>
        </p:spPr>
        <p:txBody>
          <a:bodyPr/>
          <a:lstStyle/>
          <a:p>
            <a:r>
              <a:rPr lang="ru-RU" sz="3600" b="1" dirty="0" smtClean="0"/>
              <a:t>Партнеры</a:t>
            </a:r>
            <a:endParaRPr lang="ru-RU" sz="3600" b="1" dirty="0"/>
          </a:p>
        </p:txBody>
      </p:sp>
      <p:sp>
        <p:nvSpPr>
          <p:cNvPr id="6" name="Номер слайда 4"/>
          <p:cNvSpPr txBox="1">
            <a:spLocks/>
          </p:cNvSpPr>
          <p:nvPr/>
        </p:nvSpPr>
        <p:spPr>
          <a:xfrm>
            <a:off x="8659813" y="6472238"/>
            <a:ext cx="276225" cy="254000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102E3B5-2BEC-485D-9118-40A728981D7E}" type="slidenum">
              <a:rPr kumimoji="0" lang="ru-RU" sz="1600" b="1" i="0" u="none" strike="noStrike" kern="1200" cap="none" spc="0" normalizeH="0" baseline="0" noProof="0" smtClean="0">
                <a:ln>
                  <a:noFill/>
                </a:ln>
                <a:solidFill>
                  <a:srgbClr val="073D86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ru-RU" sz="16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85720" y="4500570"/>
            <a:ext cx="4357718" cy="175432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ru-RU" dirty="0" smtClean="0"/>
              <a:t>В октябре 2018 года заключено соглашение о сотрудничестве с ВДЦ «Океан» о прохождении производственной педагогической практики и трудоустройства студентов Школы педагогики ДВФУ. </a:t>
            </a:r>
            <a:endParaRPr lang="ru-RU" dirty="0"/>
          </a:p>
        </p:txBody>
      </p:sp>
      <p:pic>
        <p:nvPicPr>
          <p:cNvPr id="10" name="Picture 3" descr="C:\Users\Администратор\Desktop\3710665842.jpg"/>
          <p:cNvPicPr>
            <a:picLocks noChangeAspect="1" noChangeArrowheads="1"/>
          </p:cNvPicPr>
          <p:nvPr/>
        </p:nvPicPr>
        <p:blipFill>
          <a:blip r:embed="rId3"/>
          <a:srcRect t="11348" b="9220"/>
          <a:stretch>
            <a:fillRect/>
          </a:stretch>
        </p:blipFill>
        <p:spPr bwMode="auto">
          <a:xfrm>
            <a:off x="5500694" y="1285860"/>
            <a:ext cx="3357586" cy="4000528"/>
          </a:xfrm>
          <a:prstGeom prst="rect">
            <a:avLst/>
          </a:prstGeom>
          <a:noFill/>
        </p:spPr>
      </p:pic>
      <p:sp>
        <p:nvSpPr>
          <p:cNvPr id="11" name="Прямоугольник 10"/>
          <p:cNvSpPr/>
          <p:nvPr/>
        </p:nvSpPr>
        <p:spPr>
          <a:xfrm>
            <a:off x="4929190" y="5357826"/>
            <a:ext cx="4000496" cy="92333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Заместитель директора по образовательной деятельности ВДЦ «Океан» Рыбкин </a:t>
            </a:r>
            <a:r>
              <a:rPr lang="ru-RU" dirty="0" err="1" smtClean="0"/>
              <a:t>Геральд</a:t>
            </a:r>
            <a:r>
              <a:rPr lang="ru-RU" dirty="0" smtClean="0"/>
              <a:t> </a:t>
            </a:r>
            <a:r>
              <a:rPr lang="ru-RU" dirty="0" err="1" smtClean="0"/>
              <a:t>Геральдович</a:t>
            </a:r>
            <a:endParaRPr lang="ru-RU" dirty="0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102E3B5-2BEC-485D-9118-40A728981D7E}" type="slidenum">
              <a:rPr lang="ru-RU" smtClean="0"/>
              <a:pPr>
                <a:defRPr/>
              </a:pPr>
              <a:t>17</a:t>
            </a:fld>
            <a:endParaRPr lang="ru-RU" b="0">
              <a:solidFill>
                <a:schemeClr val="tx1"/>
              </a:solidFill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0" y="642918"/>
            <a:ext cx="9146313" cy="857256"/>
          </a:xfrm>
          <a:prstGeom prst="rect">
            <a:avLst/>
          </a:prstGeom>
        </p:spPr>
        <p:txBody>
          <a:bodyPr lIns="0" tIns="0" rIns="0" bIns="0"/>
          <a:lstStyle/>
          <a:p>
            <a:pPr algn="ctr" eaLnBrk="0" hangingPunct="0">
              <a:defRPr/>
            </a:pPr>
            <a:r>
              <a:rPr lang="ru-RU" sz="2800" b="1" dirty="0" smtClean="0">
                <a:solidFill>
                  <a:schemeClr val="tx2"/>
                </a:solidFill>
                <a:latin typeface="Arial" charset="0"/>
              </a:rPr>
              <a:t>«Учитель для Приморья» :</a:t>
            </a:r>
          </a:p>
          <a:p>
            <a:pPr algn="ctr" eaLnBrk="0" hangingPunct="0">
              <a:defRPr/>
            </a:pPr>
            <a:r>
              <a:rPr lang="ru-RU" sz="2800" b="1" dirty="0" smtClean="0">
                <a:solidFill>
                  <a:schemeClr val="tx2"/>
                </a:solidFill>
                <a:latin typeface="Arial" charset="0"/>
              </a:rPr>
              <a:t>Информационная кампания</a:t>
            </a:r>
          </a:p>
        </p:txBody>
      </p:sp>
      <p:sp>
        <p:nvSpPr>
          <p:cNvPr id="9" name="Rectangle 6"/>
          <p:cNvSpPr>
            <a:spLocks noChangeArrowheads="1"/>
          </p:cNvSpPr>
          <p:nvPr/>
        </p:nvSpPr>
        <p:spPr bwMode="auto">
          <a:xfrm>
            <a:off x="0" y="1714488"/>
            <a:ext cx="9144000" cy="1077218"/>
          </a:xfrm>
          <a:prstGeom prst="rect">
            <a:avLst/>
          </a:prstGeom>
          <a:noFill/>
          <a:ln w="38100">
            <a:solidFill>
              <a:schemeClr val="tx2">
                <a:lumMod val="60000"/>
                <a:lumOff val="40000"/>
              </a:schemeClr>
            </a:solidFill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indent="449263" algn="just" eaLnBrk="0" hangingPunct="0">
              <a:defRPr/>
            </a:pPr>
            <a:r>
              <a:rPr lang="ru-RU" sz="3200" dirty="0" smtClean="0">
                <a:cs typeface="Arial" charset="0"/>
              </a:rPr>
              <a:t>С </a:t>
            </a:r>
            <a:r>
              <a:rPr lang="ru-RU" sz="3200" dirty="0">
                <a:cs typeface="Arial" charset="0"/>
              </a:rPr>
              <a:t>начала 2018 года вышло </a:t>
            </a:r>
            <a:r>
              <a:rPr lang="ru-RU" sz="3200" b="1" dirty="0">
                <a:cs typeface="Arial" charset="0"/>
              </a:rPr>
              <a:t>29</a:t>
            </a:r>
            <a:r>
              <a:rPr lang="ru-RU" sz="3200" dirty="0">
                <a:cs typeface="Arial" charset="0"/>
              </a:rPr>
              <a:t> материалов в СМИ, из них </a:t>
            </a:r>
            <a:r>
              <a:rPr lang="ru-RU" sz="3200" b="1" dirty="0">
                <a:cs typeface="Arial" charset="0"/>
              </a:rPr>
              <a:t>12</a:t>
            </a:r>
            <a:r>
              <a:rPr lang="ru-RU" sz="3200" dirty="0">
                <a:cs typeface="Arial" charset="0"/>
              </a:rPr>
              <a:t> – в центральных. </a:t>
            </a:r>
          </a:p>
        </p:txBody>
      </p:sp>
      <p:pic>
        <p:nvPicPr>
          <p:cNvPr id="10" name="Picture 2" descr="C:\Users\Admin\Desktop\646x404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>
            <a:lum contrast="-20000"/>
          </a:blip>
          <a:srcRect/>
          <a:stretch>
            <a:fillRect/>
          </a:stretch>
        </p:blipFill>
        <p:spPr>
          <a:xfrm>
            <a:off x="428596" y="2928934"/>
            <a:ext cx="5211763" cy="3259138"/>
          </a:xfrm>
          <a:ln w="38100">
            <a:solidFill>
              <a:schemeClr val="tx2">
                <a:lumMod val="60000"/>
                <a:lumOff val="40000"/>
              </a:schemeClr>
            </a:solidFill>
          </a:ln>
        </p:spPr>
      </p:pic>
      <p:pic>
        <p:nvPicPr>
          <p:cNvPr id="11" name="Picture 2" descr="C:\Users\Admin\Desktop\19367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3">
            <a:lum contrast="-20000"/>
          </a:blip>
          <a:srcRect/>
          <a:stretch>
            <a:fillRect/>
          </a:stretch>
        </p:blipFill>
        <p:spPr>
          <a:xfrm>
            <a:off x="6072198" y="4572008"/>
            <a:ext cx="2468563" cy="1643063"/>
          </a:xfrm>
          <a:ln w="38100">
            <a:solidFill>
              <a:schemeClr val="tx2">
                <a:lumMod val="60000"/>
                <a:lumOff val="40000"/>
              </a:schemeClr>
            </a:solidFill>
          </a:ln>
        </p:spPr>
      </p:pic>
      <p:pic>
        <p:nvPicPr>
          <p:cNvPr id="12" name="Picture 3" descr="C:\Users\Admin\Desktop\shkola3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4">
            <a:lum contrast="-20000"/>
          </a:blip>
          <a:srcRect/>
          <a:stretch>
            <a:fillRect/>
          </a:stretch>
        </p:blipFill>
        <p:spPr>
          <a:xfrm>
            <a:off x="6215074" y="2714620"/>
            <a:ext cx="2571750" cy="1714500"/>
          </a:xfrm>
          <a:ln w="38100">
            <a:solidFill>
              <a:schemeClr val="tx2">
                <a:lumMod val="60000"/>
                <a:lumOff val="40000"/>
              </a:schemeClr>
            </a:solidFill>
          </a:ln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102E3B5-2BEC-485D-9118-40A728981D7E}" type="slidenum">
              <a:rPr lang="ru-RU" smtClean="0"/>
              <a:pPr>
                <a:defRPr/>
              </a:pPr>
              <a:t>18</a:t>
            </a:fld>
            <a:endParaRPr lang="ru-RU" b="0">
              <a:solidFill>
                <a:schemeClr val="tx1"/>
              </a:solidFill>
            </a:endParaRPr>
          </a:p>
        </p:txBody>
      </p:sp>
      <p:pic>
        <p:nvPicPr>
          <p:cNvPr id="2050" name="Picture 2" descr="C:\Users\Администратор\Desktop\Всякая Фигня\БМВ\IMG-20181219-WA0009.jpg"/>
          <p:cNvPicPr>
            <a:picLocks noChangeAspect="1" noChangeArrowheads="1"/>
          </p:cNvPicPr>
          <p:nvPr/>
        </p:nvPicPr>
        <p:blipFill>
          <a:blip r:embed="rId2"/>
          <a:srcRect t="28236" b="7058"/>
          <a:stretch>
            <a:fillRect/>
          </a:stretch>
        </p:blipFill>
        <p:spPr bwMode="auto">
          <a:xfrm>
            <a:off x="3000364" y="2714620"/>
            <a:ext cx="5888223" cy="2857520"/>
          </a:xfrm>
          <a:prstGeom prst="rect">
            <a:avLst/>
          </a:prstGeom>
          <a:noFill/>
        </p:spPr>
      </p:pic>
      <p:pic>
        <p:nvPicPr>
          <p:cNvPr id="2051" name="Picture 3" descr="C:\Users\Администратор\Desktop\Всякая Фигня\БМВ\IMG-20181219-WA0008.jpg"/>
          <p:cNvPicPr>
            <a:picLocks noChangeAspect="1" noChangeArrowheads="1"/>
          </p:cNvPicPr>
          <p:nvPr/>
        </p:nvPicPr>
        <p:blipFill>
          <a:blip r:embed="rId3"/>
          <a:srcRect l="5091" t="3713"/>
          <a:stretch>
            <a:fillRect/>
          </a:stretch>
        </p:blipFill>
        <p:spPr bwMode="auto">
          <a:xfrm>
            <a:off x="142844" y="1714488"/>
            <a:ext cx="2286535" cy="4772020"/>
          </a:xfrm>
          <a:prstGeom prst="rect">
            <a:avLst/>
          </a:prstGeom>
          <a:noFill/>
        </p:spPr>
      </p:pic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714348" y="428604"/>
            <a:ext cx="8285159" cy="1214446"/>
          </a:xfrm>
        </p:spPr>
        <p:txBody>
          <a:bodyPr/>
          <a:lstStyle/>
          <a:p>
            <a:r>
              <a:rPr lang="ru-RU" sz="2400" b="1" dirty="0" smtClean="0"/>
              <a:t>Круглый стол «Адаптация, закрепление и профессиональное развитие молодых педагогов Приморского края»</a:t>
            </a:r>
            <a:endParaRPr lang="ru-RU" sz="2400" b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3000364" y="5643578"/>
            <a:ext cx="5857916" cy="64633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При участии Директора Школы педагогики </a:t>
            </a:r>
            <a:r>
              <a:rPr lang="en-US" b="1" dirty="0" smtClean="0"/>
              <a:t/>
            </a:r>
            <a:br>
              <a:rPr lang="en-US" b="1" dirty="0" smtClean="0"/>
            </a:br>
            <a:r>
              <a:rPr lang="ru-RU" b="1" dirty="0" smtClean="0"/>
              <a:t>О.О. </a:t>
            </a:r>
            <a:r>
              <a:rPr lang="ru-RU" b="1" dirty="0" err="1" smtClean="0"/>
              <a:t>Мартыненко</a:t>
            </a:r>
            <a:endParaRPr lang="ru-RU" b="1" dirty="0"/>
          </a:p>
        </p:txBody>
      </p:sp>
      <p:sp>
        <p:nvSpPr>
          <p:cNvPr id="11" name="Rectangle 5"/>
          <p:cNvSpPr>
            <a:spLocks noChangeArrowheads="1"/>
          </p:cNvSpPr>
          <p:nvPr/>
        </p:nvSpPr>
        <p:spPr bwMode="auto">
          <a:xfrm>
            <a:off x="3000364" y="1714488"/>
            <a:ext cx="5857916" cy="830997"/>
          </a:xfrm>
          <a:prstGeom prst="rect">
            <a:avLst/>
          </a:prstGeom>
          <a:noFill/>
          <a:ln w="28575">
            <a:solidFill>
              <a:schemeClr val="tx2">
                <a:lumMod val="60000"/>
                <a:lumOff val="40000"/>
              </a:schemeClr>
            </a:solidFill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en-US" sz="2400" b="1" dirty="0" smtClean="0">
                <a:cs typeface="Arial" charset="0"/>
              </a:rPr>
              <a:t>II </a:t>
            </a:r>
            <a:r>
              <a:rPr lang="ru-RU" sz="2400" b="1" dirty="0" smtClean="0">
                <a:cs typeface="Arial" charset="0"/>
              </a:rPr>
              <a:t>Слет Совета молодых педагогов Приморского края</a:t>
            </a:r>
            <a:endParaRPr lang="en-US" sz="2400" b="1" dirty="0" smtClean="0">
              <a:cs typeface="Arial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4" descr="https://openclipart.org/image/800px/svg_to_png/278672/Blue-feather-2017042645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59698"/>
            <a:ext cx="6143636" cy="6089879"/>
          </a:xfrm>
          <a:prstGeom prst="rect">
            <a:avLst/>
          </a:prstGeom>
          <a:noFill/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102E3B5-2BEC-485D-9118-40A728981D7E}" type="slidenum">
              <a:rPr lang="ru-RU" smtClean="0"/>
              <a:pPr>
                <a:defRPr/>
              </a:pPr>
              <a:t>19</a:t>
            </a:fld>
            <a:endParaRPr lang="ru-RU" b="0">
              <a:solidFill>
                <a:schemeClr val="tx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500430" y="2000240"/>
            <a:ext cx="5163593" cy="212365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66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Спасибо </a:t>
            </a:r>
          </a:p>
          <a:p>
            <a:pPr algn="ctr"/>
            <a:r>
              <a:rPr lang="ru-RU" sz="66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за внимание!</a:t>
            </a:r>
            <a:endParaRPr lang="ru-RU" sz="66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E429B0E-8834-41BC-8F62-D5712710AC8A}" type="slidenum">
              <a:rPr lang="ru-RU" smtClean="0"/>
              <a:pPr>
                <a:defRPr/>
              </a:pPr>
              <a:t>2</a:t>
            </a:fld>
            <a:endParaRPr lang="ru-RU" b="0">
              <a:solidFill>
                <a:schemeClr val="tx1"/>
              </a:solidFill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10" y="857232"/>
            <a:ext cx="3335468" cy="23574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214810" y="915586"/>
            <a:ext cx="4637578" cy="230832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8575"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ru-RU" sz="2400" dirty="0"/>
              <a:t>Указ Президента Российской Федерации от 7 мая 2018 г. N 204 </a:t>
            </a:r>
            <a:r>
              <a:rPr lang="ru-RU" sz="2400" dirty="0" smtClean="0"/>
              <a:t>«О </a:t>
            </a:r>
            <a:r>
              <a:rPr lang="ru-RU" sz="2400" dirty="0"/>
              <a:t>национальных целях и стратегических задачах развития Российской Федерации на период  до 2024 </a:t>
            </a:r>
            <a:r>
              <a:rPr lang="ru-RU" sz="2400" dirty="0" smtClean="0"/>
              <a:t>года»</a:t>
            </a:r>
            <a:endParaRPr lang="ru-RU" sz="2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71463" y="3376923"/>
            <a:ext cx="8284570" cy="230832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8575"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ru-RU" sz="2400" dirty="0"/>
              <a:t>в 2024 году необходимо обеспечить  достижение следующих целей и целевых показателей:</a:t>
            </a:r>
          </a:p>
          <a:p>
            <a:pPr>
              <a:buFont typeface="Wingdings" pitchFamily="2" charset="2"/>
              <a:buChar char="Ø"/>
            </a:pPr>
            <a:r>
              <a:rPr lang="ru-RU" sz="2400" dirty="0" smtClean="0"/>
              <a:t>обеспечение </a:t>
            </a:r>
            <a:r>
              <a:rPr lang="ru-RU" sz="2400" dirty="0"/>
              <a:t>глобальной конкурентоспособности российского образования, </a:t>
            </a:r>
            <a:endParaRPr lang="ru-RU" sz="2400" dirty="0" smtClean="0"/>
          </a:p>
          <a:p>
            <a:pPr>
              <a:buFont typeface="Wingdings" pitchFamily="2" charset="2"/>
              <a:buChar char="Ø"/>
            </a:pPr>
            <a:r>
              <a:rPr lang="ru-RU" sz="2400" dirty="0" smtClean="0"/>
              <a:t>вхождение </a:t>
            </a:r>
            <a:r>
              <a:rPr lang="ru-RU" sz="2400" dirty="0"/>
              <a:t>Российской Федерации в число 10 ведущих стран мира по качеству общего </a:t>
            </a:r>
            <a:r>
              <a:rPr lang="ru-RU" sz="2400" dirty="0" smtClean="0"/>
              <a:t>образования.</a:t>
            </a:r>
            <a:endParaRPr lang="ru-RU" sz="2400" dirty="0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E429B0E-8834-41BC-8F62-D5712710AC8A}" type="slidenum">
              <a:rPr lang="ru-RU" smtClean="0"/>
              <a:pPr>
                <a:defRPr/>
              </a:pPr>
              <a:t>3</a:t>
            </a:fld>
            <a:endParaRPr lang="ru-RU" b="0">
              <a:solidFill>
                <a:schemeClr val="tx1"/>
              </a:solidFill>
            </a:endParaRPr>
          </a:p>
        </p:txBody>
      </p:sp>
      <p:sp>
        <p:nvSpPr>
          <p:cNvPr id="3" name="Заголовок 2"/>
          <p:cNvSpPr txBox="1">
            <a:spLocks/>
          </p:cNvSpPr>
          <p:nvPr/>
        </p:nvSpPr>
        <p:spPr>
          <a:xfrm>
            <a:off x="1500166" y="428604"/>
            <a:ext cx="7643834" cy="1325563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2400" b="1" dirty="0" smtClean="0">
                <a:solidFill>
                  <a:schemeClr val="tx2"/>
                </a:solidFill>
                <a:latin typeface="Arial" charset="0"/>
              </a:rPr>
              <a:t>Проект «Учитель для Приморья»: интеграция усилий власти и университета для решения проблемы дефицита учителей в регионе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429255" y="1928802"/>
            <a:ext cx="3000396" cy="305644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571471" y="3214686"/>
            <a:ext cx="4214842" cy="292895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Проект инициирован в начале 2018 года ректором ДВФУ </a:t>
            </a:r>
            <a:r>
              <a:rPr lang="ru-RU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Н.Ю.Анисимовым </a:t>
            </a:r>
          </a:p>
          <a:p>
            <a:pPr algn="ctr"/>
            <a:r>
              <a:rPr lang="ru-RU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Реализуется по поручению и при поддержке </a:t>
            </a:r>
            <a:r>
              <a:rPr lang="ru-RU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Губернатора Приморского края.</a:t>
            </a:r>
          </a:p>
          <a:p>
            <a:pPr algn="ctr"/>
            <a:endParaRPr lang="ru-RU" sz="16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Ключевая идея: путем повышения </a:t>
            </a:r>
            <a:r>
              <a:rPr lang="ru-RU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практикоориентированности</a:t>
            </a:r>
            <a:r>
              <a:rPr lang="ru-RU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подготовки привести выпускников в учительскую профессию</a:t>
            </a:r>
            <a:endParaRPr lang="ru-RU" sz="16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429256" y="5143512"/>
            <a:ext cx="3000396" cy="99359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Никита Юрьевич Анисимов</a:t>
            </a:r>
          </a:p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Ректор ДВФУ</a:t>
            </a:r>
            <a:endParaRPr lang="ru-RU" sz="2400" dirty="0">
              <a:solidFill>
                <a:schemeClr val="tx1"/>
              </a:solidFill>
            </a:endParaRPr>
          </a:p>
        </p:txBody>
      </p:sp>
      <p:pic>
        <p:nvPicPr>
          <p:cNvPr id="1026" name="Picture 2" descr="C:\Users\Администратор\Desktop\administraciya-pk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471" y="1928802"/>
            <a:ext cx="4237431" cy="1143008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 txBox="1">
            <a:spLocks/>
          </p:cNvSpPr>
          <p:nvPr/>
        </p:nvSpPr>
        <p:spPr>
          <a:xfrm>
            <a:off x="0" y="571480"/>
            <a:ext cx="9144000" cy="928674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algn="ctr">
              <a:defRPr/>
            </a:pPr>
            <a:r>
              <a:rPr lang="ru-RU" sz="2400" dirty="0" smtClean="0">
                <a:solidFill>
                  <a:schemeClr val="tx2"/>
                </a:solidFill>
                <a:latin typeface="Arial" charset="0"/>
              </a:rPr>
              <a:t>«Съезд </a:t>
            </a:r>
            <a:r>
              <a:rPr lang="ru-RU" sz="2400" dirty="0">
                <a:solidFill>
                  <a:schemeClr val="tx2"/>
                </a:solidFill>
                <a:latin typeface="Arial" charset="0"/>
              </a:rPr>
              <a:t>педагогических работников Приморского края </a:t>
            </a:r>
            <a:r>
              <a:rPr lang="ru-RU" sz="2400" b="1" dirty="0" smtClean="0">
                <a:solidFill>
                  <a:schemeClr val="tx2"/>
                </a:solidFill>
                <a:latin typeface="Arial" charset="0"/>
              </a:rPr>
              <a:t>«Образование Приморья: курс на развитие»</a:t>
            </a:r>
            <a:r>
              <a:rPr lang="ru-RU" sz="2800" dirty="0"/>
              <a:t> </a:t>
            </a:r>
            <a:endParaRPr lang="ru-RU" sz="280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defRPr/>
            </a:pPr>
            <a:endParaRPr lang="ru-RU" sz="2800" dirty="0">
              <a:solidFill>
                <a:srgbClr val="7030A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8196" name="Номер слайда 10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pPr marL="136525"/>
            <a:fld id="{61E80F6C-8758-4A99-9FA4-B30F9A8C88FE}" type="slidenum">
              <a:rPr lang="ru-RU" altLang="ru-RU" smtClean="0"/>
              <a:pPr marL="136525"/>
              <a:t>4</a:t>
            </a:fld>
            <a:endParaRPr lang="ru-RU" altLang="ru-RU" b="0" smtClean="0">
              <a:solidFill>
                <a:schemeClr val="tx1"/>
              </a:solidFill>
            </a:endParaRPr>
          </a:p>
        </p:txBody>
      </p:sp>
      <p:pic>
        <p:nvPicPr>
          <p:cNvPr id="1026" name="Picture 2" descr="C:\Users\Администратор\Desktop\4.jpg"/>
          <p:cNvPicPr>
            <a:picLocks noChangeAspect="1" noChangeArrowheads="1"/>
          </p:cNvPicPr>
          <p:nvPr/>
        </p:nvPicPr>
        <p:blipFill>
          <a:blip r:embed="rId2"/>
          <a:srcRect t="14234" r="9374" b="8902"/>
          <a:stretch>
            <a:fillRect/>
          </a:stretch>
        </p:blipFill>
        <p:spPr bwMode="auto">
          <a:xfrm>
            <a:off x="0" y="1428736"/>
            <a:ext cx="9144000" cy="4540455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0" y="6000768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Ключевые спикеры «Съезда </a:t>
            </a:r>
            <a:r>
              <a:rPr lang="ru-RU" b="1" dirty="0" smtClean="0"/>
              <a:t>педагогических работников Приморского края 2018»</a:t>
            </a:r>
            <a:endParaRPr lang="ru-RU" b="1" dirty="0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0100" y="642918"/>
            <a:ext cx="6429421" cy="642942"/>
          </a:xfrm>
        </p:spPr>
        <p:txBody>
          <a:bodyPr/>
          <a:lstStyle/>
          <a:p>
            <a:r>
              <a:rPr lang="ru-RU" sz="3600" b="1" dirty="0" smtClean="0"/>
              <a:t>Обсуждаемые вопросы</a:t>
            </a:r>
            <a:endParaRPr lang="ru-RU" sz="3600" b="1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102E3B5-2BEC-485D-9118-40A728981D7E}" type="slidenum">
              <a:rPr lang="ru-RU" smtClean="0"/>
              <a:pPr>
                <a:defRPr/>
              </a:pPr>
              <a:t>5</a:t>
            </a:fld>
            <a:endParaRPr lang="ru-RU" b="0">
              <a:solidFill>
                <a:schemeClr val="tx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85720" y="1571612"/>
            <a:ext cx="8858280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1700" dirty="0" smtClean="0"/>
              <a:t> </a:t>
            </a:r>
            <a:r>
              <a:rPr lang="ru-RU" sz="1700" dirty="0"/>
              <a:t>качество образования как фактор развития территорий;</a:t>
            </a:r>
          </a:p>
          <a:p>
            <a:pPr>
              <a:buFont typeface="Wingdings" pitchFamily="2" charset="2"/>
              <a:buChar char="Ø"/>
            </a:pPr>
            <a:r>
              <a:rPr lang="ru-RU" sz="1700" dirty="0" smtClean="0"/>
              <a:t> </a:t>
            </a:r>
            <a:r>
              <a:rPr lang="ru-RU" sz="1700" dirty="0"/>
              <a:t>социальная поддержка молодых специалистов как инструмент кадровой политики;</a:t>
            </a:r>
          </a:p>
          <a:p>
            <a:pPr>
              <a:buFont typeface="Wingdings" pitchFamily="2" charset="2"/>
              <a:buChar char="Ø"/>
            </a:pPr>
            <a:r>
              <a:rPr lang="ru-RU" sz="1700" dirty="0" smtClean="0"/>
              <a:t> интегрированный подход к решению проблемы дефицита квалифицированных педагогических кадров в регионе;</a:t>
            </a:r>
          </a:p>
          <a:p>
            <a:pPr>
              <a:buFont typeface="Wingdings" pitchFamily="2" charset="2"/>
              <a:buChar char="Ø"/>
            </a:pPr>
            <a:r>
              <a:rPr lang="ru-RU" sz="1700" dirty="0" smtClean="0"/>
              <a:t> </a:t>
            </a:r>
            <a:r>
              <a:rPr lang="ru-RU" sz="1700" dirty="0"/>
              <a:t>роль органов местного самоуправления в решении проблемы кадрового дефицита на местах;</a:t>
            </a:r>
          </a:p>
          <a:p>
            <a:pPr>
              <a:buFont typeface="Wingdings" pitchFamily="2" charset="2"/>
              <a:buChar char="Ø"/>
            </a:pPr>
            <a:r>
              <a:rPr lang="ru-RU" sz="1700" dirty="0" smtClean="0"/>
              <a:t> </a:t>
            </a:r>
            <a:r>
              <a:rPr lang="ru-RU" sz="1700" dirty="0"/>
              <a:t>программы поддержки и развития молодых педагогов, привлечение и закрепление молодых педагогов в образовательных организациях Приморского края;</a:t>
            </a:r>
          </a:p>
          <a:p>
            <a:pPr>
              <a:buFont typeface="Wingdings" pitchFamily="2" charset="2"/>
              <a:buChar char="Ø"/>
            </a:pPr>
            <a:r>
              <a:rPr lang="ru-RU" sz="1700" dirty="0" smtClean="0"/>
              <a:t> </a:t>
            </a:r>
            <a:r>
              <a:rPr lang="ru-RU" sz="1700" dirty="0"/>
              <a:t>участие органов власти муниципальных территорий Приморского края по решению проблемы дефицита педагогических кадров;</a:t>
            </a:r>
          </a:p>
          <a:p>
            <a:pPr>
              <a:buFont typeface="Wingdings" pitchFamily="2" charset="2"/>
              <a:buChar char="Ø"/>
            </a:pPr>
            <a:r>
              <a:rPr lang="ru-RU" sz="1700" dirty="0" smtClean="0"/>
              <a:t> </a:t>
            </a:r>
            <a:r>
              <a:rPr lang="ru-RU" sz="1700" dirty="0"/>
              <a:t>организация производственной педагогической практики студентов в соответствии с вакансиями, имеющимися в образовательных организациях Приморского края;</a:t>
            </a:r>
          </a:p>
          <a:p>
            <a:pPr>
              <a:buFont typeface="Wingdings" pitchFamily="2" charset="2"/>
              <a:buChar char="Ø"/>
            </a:pPr>
            <a:r>
              <a:rPr lang="ru-RU" sz="1700" dirty="0" smtClean="0"/>
              <a:t> </a:t>
            </a:r>
            <a:r>
              <a:rPr lang="ru-RU" sz="1700" dirty="0"/>
              <a:t>целевое обучение студентов как гарантия трудоустройства после получения молодым педагогом диплома;</a:t>
            </a:r>
          </a:p>
          <a:p>
            <a:pPr>
              <a:buFont typeface="Wingdings" pitchFamily="2" charset="2"/>
              <a:buChar char="Ø"/>
            </a:pPr>
            <a:r>
              <a:rPr lang="ru-RU" sz="1700" dirty="0" smtClean="0"/>
              <a:t> </a:t>
            </a:r>
            <a:r>
              <a:rPr lang="ru-RU" sz="1700" dirty="0"/>
              <a:t>психолого-педагогическая поддержка адаптации молодых педагогов при вхождении в профессию;</a:t>
            </a:r>
          </a:p>
          <a:p>
            <a:pPr>
              <a:buFont typeface="Wingdings" pitchFamily="2" charset="2"/>
              <a:buChar char="Ø"/>
            </a:pPr>
            <a:r>
              <a:rPr lang="ru-RU" sz="1700" dirty="0" smtClean="0"/>
              <a:t> </a:t>
            </a:r>
            <a:r>
              <a:rPr lang="ru-RU" sz="1700" dirty="0"/>
              <a:t>организация послевузовского сопровождения профессиональной деятельности молодого педагога в образовательной организации.</a:t>
            </a:r>
          </a:p>
        </p:txBody>
      </p:sp>
      <p:pic>
        <p:nvPicPr>
          <p:cNvPr id="7" name="Picture 8" descr="http://sparabota.ru/wp-content/uploads/2017/12/Survey-PNG-Clipart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58082" y="428604"/>
            <a:ext cx="1643074" cy="1643074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8662" y="285728"/>
            <a:ext cx="8070845" cy="500066"/>
          </a:xfrm>
        </p:spPr>
        <p:txBody>
          <a:bodyPr/>
          <a:lstStyle/>
          <a:p>
            <a:r>
              <a:rPr lang="ru-RU" sz="3600" b="1" dirty="0" smtClean="0"/>
              <a:t>Государственная поддержка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102E3B5-2BEC-485D-9118-40A728981D7E}" type="slidenum">
              <a:rPr lang="ru-RU" smtClean="0"/>
              <a:pPr>
                <a:defRPr/>
              </a:pPr>
              <a:t>6</a:t>
            </a:fld>
            <a:endParaRPr lang="ru-RU" b="0">
              <a:solidFill>
                <a:schemeClr val="tx1"/>
              </a:solidFill>
            </a:endParaRPr>
          </a:p>
        </p:txBody>
      </p:sp>
      <p:pic>
        <p:nvPicPr>
          <p:cNvPr id="1026" name="Picture 2" descr="C:\Users\Администратор\Desktop\image.jpeg"/>
          <p:cNvPicPr>
            <a:picLocks noChangeAspect="1" noChangeArrowheads="1"/>
          </p:cNvPicPr>
          <p:nvPr/>
        </p:nvPicPr>
        <p:blipFill>
          <a:blip r:embed="rId2" cstate="print"/>
          <a:srcRect b="12000"/>
          <a:stretch>
            <a:fillRect/>
          </a:stretch>
        </p:blipFill>
        <p:spPr bwMode="auto">
          <a:xfrm>
            <a:off x="428596" y="1000108"/>
            <a:ext cx="2714644" cy="3583331"/>
          </a:xfrm>
          <a:prstGeom prst="rect">
            <a:avLst/>
          </a:prstGeom>
          <a:noFill/>
        </p:spPr>
      </p:pic>
      <p:pic>
        <p:nvPicPr>
          <p:cNvPr id="1027" name="Picture 3" descr="C:\Users\Администратор\Desktop\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628" y="1000108"/>
            <a:ext cx="2562278" cy="356942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sp>
        <p:nvSpPr>
          <p:cNvPr id="8" name="TextBox 7"/>
          <p:cNvSpPr txBox="1"/>
          <p:nvPr/>
        </p:nvSpPr>
        <p:spPr>
          <a:xfrm>
            <a:off x="214282" y="4786322"/>
            <a:ext cx="3286148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Губернатор Приморского края</a:t>
            </a:r>
          </a:p>
          <a:p>
            <a:pPr algn="ctr"/>
            <a:r>
              <a:rPr lang="ru-RU" b="1" dirty="0" smtClean="0"/>
              <a:t>Кожемяко Олег Николаевич </a:t>
            </a:r>
            <a:endParaRPr lang="ru-RU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3643306" y="4643446"/>
            <a:ext cx="5357850" cy="175432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b="1" smtClean="0"/>
              <a:t>Закон </a:t>
            </a:r>
            <a:r>
              <a:rPr lang="ru-RU" b="1" dirty="0" smtClean="0"/>
              <a:t>Приморского края </a:t>
            </a:r>
          </a:p>
          <a:p>
            <a:pPr algn="ctr"/>
            <a:r>
              <a:rPr lang="ru-RU" b="1" dirty="0" smtClean="0"/>
              <a:t>от 23.11.2018г. №389-КЗ </a:t>
            </a:r>
          </a:p>
          <a:p>
            <a:pPr algn="ctr"/>
            <a:r>
              <a:rPr lang="ru-RU" b="1" dirty="0" smtClean="0"/>
              <a:t>«О предоставлении мер социальной поддержки педагогическим работникам краевых и муниципальных образовательных организаций Приморского края»</a:t>
            </a:r>
            <a:endParaRPr lang="ru-RU" dirty="0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102E3B5-2BEC-485D-9118-40A728981D7E}" type="slidenum">
              <a:rPr lang="ru-RU" smtClean="0"/>
              <a:pPr>
                <a:defRPr/>
              </a:pPr>
              <a:t>7</a:t>
            </a:fld>
            <a:endParaRPr lang="ru-RU" b="0" dirty="0">
              <a:solidFill>
                <a:schemeClr val="tx1"/>
              </a:solidFill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1500165" y="387345"/>
            <a:ext cx="7017429" cy="771525"/>
          </a:xfrm>
          <a:prstGeom prst="rect">
            <a:avLst/>
          </a:prstGeom>
        </p:spPr>
        <p:txBody>
          <a:bodyPr lIns="0" tIns="0" rIns="0" bIns="0"/>
          <a:lstStyle/>
          <a:p>
            <a:pPr algn="ctr">
              <a:defRPr/>
            </a:pPr>
            <a:r>
              <a:rPr lang="ru-RU" sz="2800" b="1" dirty="0" smtClean="0">
                <a:solidFill>
                  <a:schemeClr val="tx2"/>
                </a:solidFill>
                <a:latin typeface="Arial" charset="0"/>
              </a:rPr>
              <a:t>«Учитель для Приморья»: интеграция действий власти и ДВФУ</a:t>
            </a:r>
            <a:endParaRPr lang="ru-RU" sz="2800" b="1" dirty="0">
              <a:solidFill>
                <a:schemeClr val="tx2"/>
              </a:solidFill>
              <a:latin typeface="Arial" charset="0"/>
            </a:endParaRPr>
          </a:p>
        </p:txBody>
      </p:sp>
      <p:sp>
        <p:nvSpPr>
          <p:cNvPr id="10" name="Прямоугольник 5"/>
          <p:cNvSpPr>
            <a:spLocks noChangeArrowheads="1"/>
          </p:cNvSpPr>
          <p:nvPr/>
        </p:nvSpPr>
        <p:spPr bwMode="auto">
          <a:xfrm>
            <a:off x="1214414" y="1428736"/>
            <a:ext cx="7445511" cy="830997"/>
          </a:xfrm>
          <a:prstGeom prst="rect">
            <a:avLst/>
          </a:prstGeom>
          <a:noFill/>
          <a:ln w="38100">
            <a:solidFill>
              <a:srgbClr val="558ED5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400" dirty="0" smtClean="0">
                <a:latin typeface="Calibri" panose="020F0502020204030204" pitchFamily="34" charset="0"/>
              </a:rPr>
              <a:t>Личное внимание руководителей к проблеме качества образования и педагогическим кадрам</a:t>
            </a:r>
            <a:endParaRPr lang="ru-RU" altLang="ru-RU" sz="2400" dirty="0">
              <a:latin typeface="Calibri" panose="020F0502020204030204" pitchFamily="34" charset="0"/>
            </a:endParaRPr>
          </a:p>
        </p:txBody>
      </p:sp>
      <p:pic>
        <p:nvPicPr>
          <p:cNvPr id="11" name="Picture 6" descr="C:\Users\Администратор\Desktop\Ирине ПРЕЗЕНТАЦИЯ\chug0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357430"/>
            <a:ext cx="3786188" cy="3211512"/>
          </a:xfrm>
          <a:prstGeom prst="rect">
            <a:avLst/>
          </a:prstGeom>
          <a:noFill/>
          <a:ln w="38100">
            <a:solidFill>
              <a:schemeClr val="tx2">
                <a:lumMod val="60000"/>
                <a:lumOff val="40000"/>
              </a:schemeClr>
            </a:solidFill>
          </a:ln>
        </p:spPr>
      </p:pic>
      <p:pic>
        <p:nvPicPr>
          <p:cNvPr id="12" name="Picture 7" descr="C:\Users\Администратор\Desktop\Приморье\chug0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14810" y="2357430"/>
            <a:ext cx="4786312" cy="3203575"/>
          </a:xfrm>
          <a:prstGeom prst="rect">
            <a:avLst/>
          </a:prstGeom>
          <a:noFill/>
          <a:ln w="38100">
            <a:solidFill>
              <a:schemeClr val="tx2">
                <a:lumMod val="60000"/>
                <a:lumOff val="40000"/>
              </a:schemeClr>
            </a:solidFill>
          </a:ln>
        </p:spPr>
      </p:pic>
      <p:sp>
        <p:nvSpPr>
          <p:cNvPr id="13" name="Прямоугольник 12"/>
          <p:cNvSpPr/>
          <p:nvPr/>
        </p:nvSpPr>
        <p:spPr>
          <a:xfrm>
            <a:off x="214282" y="5715017"/>
            <a:ext cx="8786874" cy="64294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ru-RU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Встреча студентов Школы педагогики с главой Чугуевского МР </a:t>
            </a:r>
            <a:endParaRPr lang="ru-RU" dirty="0" smtClean="0">
              <a:solidFill>
                <a:schemeClr val="tx1"/>
              </a:solidFill>
            </a:endParaRPr>
          </a:p>
          <a:p>
            <a:pPr algn="ctr"/>
            <a:r>
              <a:rPr lang="ru-RU" altLang="ru-RU" sz="2000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Деменевым Романом Юрьевичем</a:t>
            </a:r>
            <a:endParaRPr lang="en-US" altLang="ru-RU" sz="2000" b="1" dirty="0" smtClean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1538" y="571480"/>
            <a:ext cx="7464447" cy="1071570"/>
          </a:xfrm>
        </p:spPr>
        <p:txBody>
          <a:bodyPr/>
          <a:lstStyle/>
          <a:p>
            <a:r>
              <a:rPr lang="ru-RU" sz="2000" b="1" dirty="0" smtClean="0"/>
              <a:t>Взаимодействие Школы педагогики с </a:t>
            </a:r>
            <a:r>
              <a:rPr lang="ru-RU" sz="2000" b="1" dirty="0" err="1" smtClean="0"/>
              <a:t>партрерами</a:t>
            </a:r>
            <a:r>
              <a:rPr lang="ru-RU" sz="2000" b="1" dirty="0" smtClean="0">
                <a:solidFill>
                  <a:srgbClr val="FF0000"/>
                </a:solidFill>
              </a:rPr>
              <a:t> </a:t>
            </a:r>
            <a:r>
              <a:rPr lang="ru-RU" sz="2000" b="1" dirty="0" smtClean="0"/>
              <a:t>при организации производственной педагогической практики с учетом кадровой потребности края</a:t>
            </a:r>
            <a:endParaRPr lang="ru-RU" sz="2000" b="1" dirty="0"/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214282" y="1714488"/>
            <a:ext cx="3214742" cy="1714512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Департамент образования и науки Приморского края</a:t>
            </a:r>
            <a:endParaRPr lang="ru-RU" sz="2400" dirty="0"/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214282" y="4286256"/>
            <a:ext cx="3214710" cy="1643074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Главы муниципальных образований</a:t>
            </a:r>
            <a:endParaRPr lang="ru-RU" sz="2400" dirty="0"/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5572132" y="4286256"/>
            <a:ext cx="3357586" cy="1643074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Руководители образовательных организаций</a:t>
            </a:r>
            <a:endParaRPr lang="ru-RU" sz="2400" dirty="0"/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5572132" y="1714488"/>
            <a:ext cx="3357586" cy="1714512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Управления образованием муниципальных образований </a:t>
            </a:r>
            <a:endParaRPr lang="ru-RU" sz="2400" dirty="0"/>
          </a:p>
        </p:txBody>
      </p:sp>
      <p:grpSp>
        <p:nvGrpSpPr>
          <p:cNvPr id="3" name="Группа 8"/>
          <p:cNvGrpSpPr/>
          <p:nvPr/>
        </p:nvGrpSpPr>
        <p:grpSpPr>
          <a:xfrm>
            <a:off x="3231183" y="2529836"/>
            <a:ext cx="2538955" cy="2512686"/>
            <a:chOff x="3231183" y="2529836"/>
            <a:chExt cx="2538955" cy="2512686"/>
          </a:xfrm>
        </p:grpSpPr>
        <p:sp>
          <p:nvSpPr>
            <p:cNvPr id="11" name="Выноска с четырьмя стрелками 10"/>
            <p:cNvSpPr/>
            <p:nvPr/>
          </p:nvSpPr>
          <p:spPr>
            <a:xfrm rot="2720582">
              <a:off x="3244318" y="2516701"/>
              <a:ext cx="2512686" cy="2538955"/>
            </a:xfrm>
            <a:prstGeom prst="quadArrowCallou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2400" dirty="0"/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3500430" y="3143248"/>
              <a:ext cx="195944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400" dirty="0" smtClean="0"/>
                <a:t>Школа педагогики ДВФУ</a:t>
              </a:r>
              <a:endParaRPr lang="ru-RU" sz="2400" dirty="0"/>
            </a:p>
          </p:txBody>
        </p:sp>
      </p:grpSp>
      <p:sp>
        <p:nvSpPr>
          <p:cNvPr id="10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659813" y="6472238"/>
            <a:ext cx="276225" cy="254000"/>
          </a:xfrm>
        </p:spPr>
        <p:txBody>
          <a:bodyPr/>
          <a:lstStyle/>
          <a:p>
            <a:pPr>
              <a:defRPr/>
            </a:pPr>
            <a:fld id="{A102E3B5-2BEC-485D-9118-40A728981D7E}" type="slidenum">
              <a:rPr lang="ru-RU" smtClean="0"/>
              <a:pPr>
                <a:defRPr/>
              </a:pPr>
              <a:t>8</a:t>
            </a:fld>
            <a:endParaRPr lang="ru-RU" b="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643966" y="6429396"/>
            <a:ext cx="276225" cy="254000"/>
          </a:xfrm>
        </p:spPr>
        <p:txBody>
          <a:bodyPr/>
          <a:lstStyle/>
          <a:p>
            <a:pPr>
              <a:defRPr/>
            </a:pPr>
            <a:fld id="{A102E3B5-2BEC-485D-9118-40A728981D7E}" type="slidenum">
              <a:rPr lang="ru-RU" smtClean="0"/>
              <a:pPr>
                <a:defRPr/>
              </a:pPr>
              <a:t>9</a:t>
            </a:fld>
            <a:endParaRPr lang="ru-RU" b="0" dirty="0">
              <a:solidFill>
                <a:schemeClr val="tx1"/>
              </a:solidFill>
            </a:endParaRPr>
          </a:p>
        </p:txBody>
      </p:sp>
      <p:sp>
        <p:nvSpPr>
          <p:cNvPr id="6" name="Заголовок 2"/>
          <p:cNvSpPr txBox="1">
            <a:spLocks/>
          </p:cNvSpPr>
          <p:nvPr/>
        </p:nvSpPr>
        <p:spPr bwMode="auto">
          <a:xfrm>
            <a:off x="2500298" y="642918"/>
            <a:ext cx="6139657" cy="100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2400" b="1" dirty="0" smtClean="0">
                <a:solidFill>
                  <a:schemeClr val="tx2"/>
                </a:solidFill>
                <a:latin typeface="Arial" charset="0"/>
              </a:rPr>
              <a:t>Проект «Учитель для Приморья»: направления работы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357157" y="2786058"/>
            <a:ext cx="3286116" cy="49164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Социологический мониторинг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357157" y="3357562"/>
            <a:ext cx="3286115" cy="53932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Региональное сообщество учителей-наставников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4587644" y="1766038"/>
            <a:ext cx="3409406" cy="108421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Модернизация образовательных программ: модули</a:t>
            </a:r>
            <a:endParaRPr lang="ru-RU" sz="1600" dirty="0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3929059" y="3011565"/>
            <a:ext cx="2265318" cy="74258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Предметный</a:t>
            </a:r>
            <a:endParaRPr lang="ru-RU" sz="1600" dirty="0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6292347" y="3011565"/>
            <a:ext cx="2444929" cy="84816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Психолого-педагогический</a:t>
            </a:r>
            <a:endParaRPr lang="ru-RU" sz="1600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3929058" y="3857628"/>
            <a:ext cx="2265318" cy="75539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Методический</a:t>
            </a:r>
            <a:endParaRPr lang="ru-RU" sz="1600" dirty="0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6306496" y="3904347"/>
            <a:ext cx="2416629" cy="71077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Практический</a:t>
            </a:r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3929058" y="4726287"/>
            <a:ext cx="4808218" cy="76404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/>
              <a:t>Система дистанционного </a:t>
            </a:r>
            <a:r>
              <a:rPr lang="ru-RU" sz="1600" b="1" dirty="0" err="1" smtClean="0"/>
              <a:t>коучинга</a:t>
            </a:r>
            <a:r>
              <a:rPr lang="ru-RU" sz="1600" b="1" dirty="0" smtClean="0"/>
              <a:t> стажеров</a:t>
            </a:r>
            <a:endParaRPr lang="ru-RU" sz="1600" b="1" dirty="0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3914907" y="5601497"/>
            <a:ext cx="4808218" cy="63940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/>
              <a:t>Постдипломное сопровождение выпускников</a:t>
            </a:r>
            <a:endParaRPr lang="ru-RU" sz="1600" b="1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357158" y="5357826"/>
            <a:ext cx="3286116" cy="8612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Региональная политика и программа поддержки молодых учителей</a:t>
            </a:r>
            <a:endParaRPr lang="ru-RU" b="1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357158" y="4000504"/>
            <a:ext cx="3286115" cy="58767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Информационная кампания</a:t>
            </a:r>
            <a:endParaRPr lang="ru-RU" b="1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357157" y="4714884"/>
            <a:ext cx="3286115" cy="49767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/>
              <a:t>Профориентация и целевое обучение</a:t>
            </a:r>
            <a:endParaRPr lang="ru-RU" sz="1600" b="1" dirty="0"/>
          </a:p>
        </p:txBody>
      </p:sp>
      <p:sp>
        <p:nvSpPr>
          <p:cNvPr id="20" name="Стрелка вниз 19"/>
          <p:cNvSpPr/>
          <p:nvPr/>
        </p:nvSpPr>
        <p:spPr>
          <a:xfrm>
            <a:off x="4946872" y="2850255"/>
            <a:ext cx="404949" cy="161310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200"/>
          </a:p>
        </p:txBody>
      </p:sp>
      <p:sp>
        <p:nvSpPr>
          <p:cNvPr id="21" name="Стрелка вниз 20"/>
          <p:cNvSpPr/>
          <p:nvPr/>
        </p:nvSpPr>
        <p:spPr>
          <a:xfrm>
            <a:off x="7350438" y="2850255"/>
            <a:ext cx="431074" cy="161310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200"/>
          </a:p>
        </p:txBody>
      </p:sp>
      <p:sp>
        <p:nvSpPr>
          <p:cNvPr id="22" name="Стрелка вниз 21"/>
          <p:cNvSpPr/>
          <p:nvPr/>
        </p:nvSpPr>
        <p:spPr>
          <a:xfrm>
            <a:off x="5051375" y="3754146"/>
            <a:ext cx="300446" cy="150201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200"/>
          </a:p>
        </p:txBody>
      </p:sp>
      <p:sp>
        <p:nvSpPr>
          <p:cNvPr id="23" name="Стрелка вниз 22"/>
          <p:cNvSpPr/>
          <p:nvPr/>
        </p:nvSpPr>
        <p:spPr>
          <a:xfrm>
            <a:off x="7350438" y="3857628"/>
            <a:ext cx="326571" cy="238154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200"/>
          </a:p>
        </p:txBody>
      </p:sp>
      <p:sp>
        <p:nvSpPr>
          <p:cNvPr id="24" name="Стрелка вниз 23"/>
          <p:cNvSpPr/>
          <p:nvPr/>
        </p:nvSpPr>
        <p:spPr>
          <a:xfrm>
            <a:off x="6070278" y="4548786"/>
            <a:ext cx="444137" cy="283080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200"/>
          </a:p>
        </p:txBody>
      </p:sp>
      <p:sp>
        <p:nvSpPr>
          <p:cNvPr id="25" name="Стрелка вниз 24"/>
          <p:cNvSpPr/>
          <p:nvPr/>
        </p:nvSpPr>
        <p:spPr>
          <a:xfrm>
            <a:off x="6070278" y="5469904"/>
            <a:ext cx="613954" cy="214830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200"/>
          </a:p>
        </p:txBody>
      </p:sp>
      <p:pic>
        <p:nvPicPr>
          <p:cNvPr id="26" name="Picture 5" descr="C:\Users\Администратор\Desktop\Новая папка\9205zf399e358.jpg"/>
          <p:cNvPicPr>
            <a:picLocks noChangeAspect="1" noChangeArrowheads="1"/>
          </p:cNvPicPr>
          <p:nvPr/>
        </p:nvPicPr>
        <p:blipFill>
          <a:blip r:embed="rId2" cstate="print"/>
          <a:srcRect l="5479" t="2740" r="6849" b="9589"/>
          <a:stretch>
            <a:fillRect/>
          </a:stretch>
        </p:blipFill>
        <p:spPr bwMode="auto">
          <a:xfrm>
            <a:off x="571472" y="857232"/>
            <a:ext cx="1785950" cy="178595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Моду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625</TotalTime>
  <Words>857</Words>
  <Application>Microsoft Office PowerPoint</Application>
  <PresentationFormat>Экран (4:3)</PresentationFormat>
  <Paragraphs>167</Paragraphs>
  <Slides>19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Office Theme</vt:lpstr>
      <vt:lpstr>Слайд 1</vt:lpstr>
      <vt:lpstr>Слайд 2</vt:lpstr>
      <vt:lpstr>Слайд 3</vt:lpstr>
      <vt:lpstr>Слайд 4</vt:lpstr>
      <vt:lpstr>Обсуждаемые вопросы</vt:lpstr>
      <vt:lpstr>Государственная поддержка</vt:lpstr>
      <vt:lpstr>Слайд 7</vt:lpstr>
      <vt:lpstr>Взаимодействие Школы педагогики с партрерами при организации производственной педагогической практики с учетом кадровой потребности края</vt:lpstr>
      <vt:lpstr>Слайд 9</vt:lpstr>
      <vt:lpstr>Слайд 10</vt:lpstr>
      <vt:lpstr>Слайд 11</vt:lpstr>
      <vt:lpstr>Школа педагогики ДВФУ –  центр педагогического образования в Приморском крае</vt:lpstr>
      <vt:lpstr>Распределение студентов Школы педагогики на производственную педагогическую практику 2018-2019 учебный год (осенний семестр)</vt:lpstr>
      <vt:lpstr>Слайд 14</vt:lpstr>
      <vt:lpstr>Слайд 15</vt:lpstr>
      <vt:lpstr>Партнеры</vt:lpstr>
      <vt:lpstr>Слайд 17</vt:lpstr>
      <vt:lpstr>Круглый стол «Адаптация, закрепление и профессиональное развитие молодых педагогов Приморского края»</vt:lpstr>
      <vt:lpstr>Слайд 19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sinko</dc:creator>
  <cp:lastModifiedBy>УГПИ</cp:lastModifiedBy>
  <cp:revision>81</cp:revision>
  <dcterms:created xsi:type="dcterms:W3CDTF">2018-11-12T22:15:37Z</dcterms:created>
  <dcterms:modified xsi:type="dcterms:W3CDTF">2018-12-21T06:49:01Z</dcterms:modified>
</cp:coreProperties>
</file>