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683FC-26EC-48D7-BD67-6144FD7163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C35062-5A12-42C8-AADF-E7EE2BBACBBE}">
      <dgm:prSet phldrT="[Text]"/>
      <dgm:spPr/>
      <dgm:t>
        <a:bodyPr/>
        <a:lstStyle/>
        <a:p>
          <a:r>
            <a:rPr lang="ru-RU" dirty="0"/>
            <a:t>Экономика: Кризис, Приватизация, Влияние Бизнеса</a:t>
          </a:r>
          <a:endParaRPr lang="en-US" dirty="0"/>
        </a:p>
      </dgm:t>
    </dgm:pt>
    <dgm:pt modelId="{C450B903-DD0B-4732-A067-DCE658ACE653}" type="sibTrans" cxnId="{9AF3BAB7-46DD-4FF6-ADF7-4B3004A8A256}">
      <dgm:prSet/>
      <dgm:spPr/>
      <dgm:t>
        <a:bodyPr/>
        <a:lstStyle/>
        <a:p>
          <a:endParaRPr lang="en-US"/>
        </a:p>
      </dgm:t>
    </dgm:pt>
    <dgm:pt modelId="{D76D9B6A-5AF6-4F91-A9F2-C15EC2ABD05B}" type="parTrans" cxnId="{9AF3BAB7-46DD-4FF6-ADF7-4B3004A8A256}">
      <dgm:prSet/>
      <dgm:spPr/>
      <dgm:t>
        <a:bodyPr/>
        <a:lstStyle/>
        <a:p>
          <a:endParaRPr lang="en-US"/>
        </a:p>
      </dgm:t>
    </dgm:pt>
    <dgm:pt modelId="{439F524B-48BD-4C7C-A902-9F5350AE1DD6}">
      <dgm:prSet/>
      <dgm:spPr/>
      <dgm:t>
        <a:bodyPr/>
        <a:lstStyle/>
        <a:p>
          <a:r>
            <a:rPr lang="ru-RU" dirty="0"/>
            <a:t>Политики в области образования</a:t>
          </a:r>
          <a:endParaRPr lang="en-US" dirty="0"/>
        </a:p>
      </dgm:t>
    </dgm:pt>
    <dgm:pt modelId="{EEA59377-FC09-4224-9DA4-93E978B64744}" type="parTrans" cxnId="{FE965570-3CB4-4448-A2A0-6D9F49B8674F}">
      <dgm:prSet/>
      <dgm:spPr/>
      <dgm:t>
        <a:bodyPr/>
        <a:lstStyle/>
        <a:p>
          <a:endParaRPr lang="en-US"/>
        </a:p>
      </dgm:t>
    </dgm:pt>
    <dgm:pt modelId="{D9A77998-B10C-4D25-8CF7-5ABBB59C28E0}" type="sibTrans" cxnId="{FE965570-3CB4-4448-A2A0-6D9F49B8674F}">
      <dgm:prSet/>
      <dgm:spPr/>
      <dgm:t>
        <a:bodyPr/>
        <a:lstStyle/>
        <a:p>
          <a:endParaRPr lang="en-US"/>
        </a:p>
      </dgm:t>
    </dgm:pt>
    <dgm:pt modelId="{2C9C893C-4CE2-4B6D-8801-E7DBFA0DF14A}">
      <dgm:prSet/>
      <dgm:spPr/>
      <dgm:t>
        <a:bodyPr/>
        <a:lstStyle/>
        <a:p>
          <a:r>
            <a:rPr lang="ru-RU" dirty="0"/>
            <a:t>Условия труда, Социальная защита, Здоровье и Безопасность</a:t>
          </a:r>
          <a:endParaRPr lang="en-US" dirty="0"/>
        </a:p>
      </dgm:t>
    </dgm:pt>
    <dgm:pt modelId="{FCDD8782-6925-4C12-A304-9D2967FD92D2}" type="parTrans" cxnId="{D0114D05-614F-4A43-A63B-E2DF1AA16FEA}">
      <dgm:prSet/>
      <dgm:spPr/>
      <dgm:t>
        <a:bodyPr/>
        <a:lstStyle/>
        <a:p>
          <a:endParaRPr lang="en-US"/>
        </a:p>
      </dgm:t>
    </dgm:pt>
    <dgm:pt modelId="{0C678189-CF88-493D-9C87-D842245E0C62}" type="sibTrans" cxnId="{D0114D05-614F-4A43-A63B-E2DF1AA16FEA}">
      <dgm:prSet/>
      <dgm:spPr/>
      <dgm:t>
        <a:bodyPr/>
        <a:lstStyle/>
        <a:p>
          <a:endParaRPr lang="en-US"/>
        </a:p>
      </dgm:t>
    </dgm:pt>
    <dgm:pt modelId="{184A7C48-7E4F-4F5C-A17F-50B322AACD5B}">
      <dgm:prSet/>
      <dgm:spPr/>
      <dgm:t>
        <a:bodyPr/>
        <a:lstStyle/>
        <a:p>
          <a:r>
            <a:rPr lang="ru-RU" dirty="0"/>
            <a:t>Солидарность</a:t>
          </a:r>
          <a:endParaRPr lang="en-US" dirty="0"/>
        </a:p>
      </dgm:t>
    </dgm:pt>
    <dgm:pt modelId="{A927B051-02FD-4486-A923-81FB661E960E}" type="parTrans" cxnId="{4D1402A7-3A48-4BEF-97B4-CC04D28C1EA2}">
      <dgm:prSet/>
      <dgm:spPr/>
      <dgm:t>
        <a:bodyPr/>
        <a:lstStyle/>
        <a:p>
          <a:endParaRPr lang="en-US"/>
        </a:p>
      </dgm:t>
    </dgm:pt>
    <dgm:pt modelId="{ED8BB115-2E7D-40D5-8B7A-30DF5D246A88}" type="sibTrans" cxnId="{4D1402A7-3A48-4BEF-97B4-CC04D28C1EA2}">
      <dgm:prSet/>
      <dgm:spPr/>
      <dgm:t>
        <a:bodyPr/>
        <a:lstStyle/>
        <a:p>
          <a:endParaRPr lang="en-US"/>
        </a:p>
      </dgm:t>
    </dgm:pt>
    <dgm:pt modelId="{49CD8C9C-A5C4-4F8A-8283-C7E4CCD6482A}">
      <dgm:prSet/>
      <dgm:spPr/>
      <dgm:t>
        <a:bodyPr/>
        <a:lstStyle/>
        <a:p>
          <a:r>
            <a:rPr lang="ru-RU" dirty="0"/>
            <a:t>Вопросы Прав Человека и Профсоюзов</a:t>
          </a:r>
          <a:endParaRPr lang="en-US" dirty="0"/>
        </a:p>
      </dgm:t>
    </dgm:pt>
    <dgm:pt modelId="{55334C9F-78EA-4A41-9E60-529CD340392E}" type="parTrans" cxnId="{72723F3D-452D-427E-A54E-6A815AE4F7E8}">
      <dgm:prSet/>
      <dgm:spPr/>
      <dgm:t>
        <a:bodyPr/>
        <a:lstStyle/>
        <a:p>
          <a:endParaRPr lang="en-US"/>
        </a:p>
      </dgm:t>
    </dgm:pt>
    <dgm:pt modelId="{F1C44387-C73F-4520-B71A-7822AACB6356}" type="sibTrans" cxnId="{72723F3D-452D-427E-A54E-6A815AE4F7E8}">
      <dgm:prSet/>
      <dgm:spPr/>
      <dgm:t>
        <a:bodyPr/>
        <a:lstStyle/>
        <a:p>
          <a:endParaRPr lang="en-US"/>
        </a:p>
      </dgm:t>
    </dgm:pt>
    <dgm:pt modelId="{D56E233E-4F4C-435C-86B6-7C85AF63C1A5}">
      <dgm:prSet/>
      <dgm:spPr/>
      <dgm:t>
        <a:bodyPr/>
        <a:lstStyle/>
        <a:p>
          <a:r>
            <a:rPr lang="ru-RU" dirty="0"/>
            <a:t>Равные возможности</a:t>
          </a:r>
          <a:endParaRPr lang="en-US" dirty="0"/>
        </a:p>
      </dgm:t>
    </dgm:pt>
    <dgm:pt modelId="{A20D8A25-E66F-4470-AE79-F166D0719BF0}" type="sibTrans" cxnId="{1DF49F1A-5646-4274-B962-EF29C7D137D3}">
      <dgm:prSet/>
      <dgm:spPr/>
      <dgm:t>
        <a:bodyPr/>
        <a:lstStyle/>
        <a:p>
          <a:endParaRPr lang="en-US"/>
        </a:p>
      </dgm:t>
    </dgm:pt>
    <dgm:pt modelId="{53FAB680-A788-476C-85BA-39A268704F2D}" type="parTrans" cxnId="{1DF49F1A-5646-4274-B962-EF29C7D137D3}">
      <dgm:prSet/>
      <dgm:spPr/>
      <dgm:t>
        <a:bodyPr/>
        <a:lstStyle/>
        <a:p>
          <a:endParaRPr lang="en-US"/>
        </a:p>
      </dgm:t>
    </dgm:pt>
    <dgm:pt modelId="{7ECF017C-8A23-4C19-A99B-1B4FBB739ED9}">
      <dgm:prSet/>
      <dgm:spPr/>
      <dgm:t>
        <a:bodyPr/>
        <a:lstStyle/>
        <a:p>
          <a:r>
            <a:rPr lang="ru-RU" dirty="0"/>
            <a:t>Социальный Диалог</a:t>
          </a:r>
          <a:endParaRPr lang="en-US" dirty="0"/>
        </a:p>
      </dgm:t>
    </dgm:pt>
    <dgm:pt modelId="{7D7BE23E-16CE-4D95-B23D-3EDB490BA101}" type="sibTrans" cxnId="{711F181E-5803-449C-B1AC-25C24D9497D7}">
      <dgm:prSet/>
      <dgm:spPr/>
      <dgm:t>
        <a:bodyPr/>
        <a:lstStyle/>
        <a:p>
          <a:endParaRPr lang="en-US"/>
        </a:p>
      </dgm:t>
    </dgm:pt>
    <dgm:pt modelId="{AC971E10-76FE-404A-AB4E-ADE4EBF13B17}" type="parTrans" cxnId="{711F181E-5803-449C-B1AC-25C24D9497D7}">
      <dgm:prSet/>
      <dgm:spPr/>
      <dgm:t>
        <a:bodyPr/>
        <a:lstStyle/>
        <a:p>
          <a:endParaRPr lang="en-US"/>
        </a:p>
      </dgm:t>
    </dgm:pt>
    <dgm:pt modelId="{25506E1E-1D21-4792-A68C-557EC83ECCC4}">
      <dgm:prSet/>
      <dgm:spPr/>
      <dgm:t>
        <a:bodyPr/>
        <a:lstStyle/>
        <a:p>
          <a:r>
            <a:rPr lang="ru-RU" dirty="0"/>
            <a:t>Европейские Проекты</a:t>
          </a:r>
          <a:endParaRPr lang="en-US" dirty="0"/>
        </a:p>
      </dgm:t>
    </dgm:pt>
    <dgm:pt modelId="{B9DECFEA-4A4E-43D6-A750-40DA1BE09F71}" type="sibTrans" cxnId="{37D94C94-AC52-4429-A05A-B57DB2042FC7}">
      <dgm:prSet/>
      <dgm:spPr/>
      <dgm:t>
        <a:bodyPr/>
        <a:lstStyle/>
        <a:p>
          <a:endParaRPr lang="en-US"/>
        </a:p>
      </dgm:t>
    </dgm:pt>
    <dgm:pt modelId="{2F2A349B-19CE-4F73-A9DA-5F1DDADB4360}" type="parTrans" cxnId="{37D94C94-AC52-4429-A05A-B57DB2042FC7}">
      <dgm:prSet/>
      <dgm:spPr/>
      <dgm:t>
        <a:bodyPr/>
        <a:lstStyle/>
        <a:p>
          <a:endParaRPr lang="en-US"/>
        </a:p>
      </dgm:t>
    </dgm:pt>
    <dgm:pt modelId="{C76F3E64-AC76-456D-B10B-B5D7BFEB4539}">
      <dgm:prSet/>
      <dgm:spPr/>
      <dgm:t>
        <a:bodyPr/>
        <a:lstStyle/>
        <a:p>
          <a:r>
            <a:rPr lang="ru-RU" dirty="0"/>
            <a:t>Управление, Администрирование, Информирование</a:t>
          </a:r>
          <a:endParaRPr lang="en-US" dirty="0"/>
        </a:p>
      </dgm:t>
    </dgm:pt>
    <dgm:pt modelId="{BE21BC51-1F57-455F-AEE4-6D8F5EF02FD9}" type="sibTrans" cxnId="{3A5EEC9C-B8A3-4B14-A8E1-04136416E6E7}">
      <dgm:prSet/>
      <dgm:spPr/>
      <dgm:t>
        <a:bodyPr/>
        <a:lstStyle/>
        <a:p>
          <a:endParaRPr lang="en-US"/>
        </a:p>
      </dgm:t>
    </dgm:pt>
    <dgm:pt modelId="{1A1C2120-35E6-4790-AD32-E7DF0F923CDC}" type="parTrans" cxnId="{3A5EEC9C-B8A3-4B14-A8E1-04136416E6E7}">
      <dgm:prSet/>
      <dgm:spPr/>
      <dgm:t>
        <a:bodyPr/>
        <a:lstStyle/>
        <a:p>
          <a:endParaRPr lang="en-US"/>
        </a:p>
      </dgm:t>
    </dgm:pt>
    <dgm:pt modelId="{4379E37A-6A50-44E6-A522-A8EC9959F03A}">
      <dgm:prSet/>
      <dgm:spPr/>
      <dgm:t>
        <a:bodyPr/>
        <a:lstStyle/>
        <a:p>
          <a:endParaRPr lang="en-US" dirty="0"/>
        </a:p>
      </dgm:t>
    </dgm:pt>
    <dgm:pt modelId="{4E10286C-FD72-47A3-AF58-FCA327C3649E}" type="sibTrans" cxnId="{87CF2ED7-90D4-4D41-A76A-EFDF8FA8ACD7}">
      <dgm:prSet/>
      <dgm:spPr/>
      <dgm:t>
        <a:bodyPr/>
        <a:lstStyle/>
        <a:p>
          <a:endParaRPr lang="en-US"/>
        </a:p>
      </dgm:t>
    </dgm:pt>
    <dgm:pt modelId="{303B75F0-5F15-4839-8DD4-91749B935ECD}" type="parTrans" cxnId="{87CF2ED7-90D4-4D41-A76A-EFDF8FA8ACD7}">
      <dgm:prSet/>
      <dgm:spPr/>
      <dgm:t>
        <a:bodyPr/>
        <a:lstStyle/>
        <a:p>
          <a:endParaRPr lang="en-US"/>
        </a:p>
      </dgm:t>
    </dgm:pt>
    <dgm:pt modelId="{72287E6D-6FBF-4638-8D1F-E4F5FFC1F285}" type="pres">
      <dgm:prSet presAssocID="{9BC683FC-26EC-48D7-BD67-6144FD716317}" presName="linear" presStyleCnt="0">
        <dgm:presLayoutVars>
          <dgm:animLvl val="lvl"/>
          <dgm:resizeHandles val="exact"/>
        </dgm:presLayoutVars>
      </dgm:prSet>
      <dgm:spPr/>
    </dgm:pt>
    <dgm:pt modelId="{A96C125A-EBE4-407F-912E-7508FE83384B}" type="pres">
      <dgm:prSet presAssocID="{44C35062-5A12-42C8-AADF-E7EE2BBACBBE}" presName="parentText" presStyleLbl="node1" presStyleIdx="0" presStyleCnt="9" custLinFactNeighborX="95" custLinFactNeighborY="-11067">
        <dgm:presLayoutVars>
          <dgm:chMax val="0"/>
          <dgm:bulletEnabled val="1"/>
        </dgm:presLayoutVars>
      </dgm:prSet>
      <dgm:spPr/>
    </dgm:pt>
    <dgm:pt modelId="{CCFD31AD-047C-4473-9EFD-237D11B87C49}" type="pres">
      <dgm:prSet presAssocID="{C450B903-DD0B-4732-A067-DCE658ACE653}" presName="spacer" presStyleCnt="0"/>
      <dgm:spPr/>
    </dgm:pt>
    <dgm:pt modelId="{C17C0BE2-1B45-40F4-97D4-3DF83FD8FFEC}" type="pres">
      <dgm:prSet presAssocID="{439F524B-48BD-4C7C-A902-9F5350AE1DD6}" presName="parentText" presStyleLbl="node1" presStyleIdx="1" presStyleCnt="9" custLinFactY="-1255" custLinFactNeighborX="95" custLinFactNeighborY="-100000">
        <dgm:presLayoutVars>
          <dgm:chMax val="0"/>
          <dgm:bulletEnabled val="1"/>
        </dgm:presLayoutVars>
      </dgm:prSet>
      <dgm:spPr/>
    </dgm:pt>
    <dgm:pt modelId="{CFF5E308-56B6-4B85-AE29-A2F583C86CF5}" type="pres">
      <dgm:prSet presAssocID="{D9A77998-B10C-4D25-8CF7-5ABBB59C28E0}" presName="spacer" presStyleCnt="0"/>
      <dgm:spPr/>
    </dgm:pt>
    <dgm:pt modelId="{AE9D21EA-DB7D-4651-8F43-C8BC51E1A432}" type="pres">
      <dgm:prSet presAssocID="{2C9C893C-4CE2-4B6D-8801-E7DBFA0DF14A}" presName="parentText" presStyleLbl="node1" presStyleIdx="2" presStyleCnt="9" custLinFactY="58387" custLinFactNeighborY="100000">
        <dgm:presLayoutVars>
          <dgm:chMax val="0"/>
          <dgm:bulletEnabled val="1"/>
        </dgm:presLayoutVars>
      </dgm:prSet>
      <dgm:spPr/>
    </dgm:pt>
    <dgm:pt modelId="{8161BC83-6498-4F00-A31C-DF1C9E31F312}" type="pres">
      <dgm:prSet presAssocID="{0C678189-CF88-493D-9C87-D842245E0C62}" presName="spacer" presStyleCnt="0"/>
      <dgm:spPr/>
    </dgm:pt>
    <dgm:pt modelId="{708F6F41-8897-40FB-BB0B-24C2D1936243}" type="pres">
      <dgm:prSet presAssocID="{184A7C48-7E4F-4F5C-A17F-50B322AACD5B}" presName="parentText" presStyleLbl="node1" presStyleIdx="3" presStyleCnt="9" custLinFactY="-117672" custLinFactNeighborX="-412" custLinFactNeighborY="-200000">
        <dgm:presLayoutVars>
          <dgm:chMax val="0"/>
          <dgm:bulletEnabled val="1"/>
        </dgm:presLayoutVars>
      </dgm:prSet>
      <dgm:spPr/>
    </dgm:pt>
    <dgm:pt modelId="{831005EF-B776-41A5-97C5-59E9E11EE76E}" type="pres">
      <dgm:prSet presAssocID="{ED8BB115-2E7D-40D5-8B7A-30DF5D246A88}" presName="spacer" presStyleCnt="0"/>
      <dgm:spPr/>
    </dgm:pt>
    <dgm:pt modelId="{271879F5-CAD2-48A2-B70B-B0F5CB462E9C}" type="pres">
      <dgm:prSet presAssocID="{49CD8C9C-A5C4-4F8A-8283-C7E4CCD6482A}" presName="parentText" presStyleLbl="node1" presStyleIdx="4" presStyleCnt="9" custLinFactY="-37057" custLinFactNeighborX="95" custLinFactNeighborY="-100000">
        <dgm:presLayoutVars>
          <dgm:chMax val="0"/>
          <dgm:bulletEnabled val="1"/>
        </dgm:presLayoutVars>
      </dgm:prSet>
      <dgm:spPr/>
    </dgm:pt>
    <dgm:pt modelId="{818ECD93-E82B-4746-BB46-72AD98E13510}" type="pres">
      <dgm:prSet presAssocID="{F1C44387-C73F-4520-B71A-7822AACB6356}" presName="spacer" presStyleCnt="0"/>
      <dgm:spPr/>
    </dgm:pt>
    <dgm:pt modelId="{8FFE31AF-F1CE-438C-B934-C9447AF79689}" type="pres">
      <dgm:prSet presAssocID="{D56E233E-4F4C-435C-86B6-7C85AF63C1A5}" presName="parentText" presStyleLbl="node1" presStyleIdx="5" presStyleCnt="9" custLinFactY="-48991" custLinFactNeighborX="95" custLinFactNeighborY="-100000">
        <dgm:presLayoutVars>
          <dgm:chMax val="0"/>
          <dgm:bulletEnabled val="1"/>
        </dgm:presLayoutVars>
      </dgm:prSet>
      <dgm:spPr/>
    </dgm:pt>
    <dgm:pt modelId="{76F02517-30DF-4709-B5D3-D8F73A42A7C1}" type="pres">
      <dgm:prSet presAssocID="{A20D8A25-E66F-4470-AE79-F166D0719BF0}" presName="spacer" presStyleCnt="0"/>
      <dgm:spPr/>
    </dgm:pt>
    <dgm:pt modelId="{BE7FCD54-E4D0-4572-8CFA-22EA90E7E264}" type="pres">
      <dgm:prSet presAssocID="{7ECF017C-8A23-4C19-A99B-1B4FBB739ED9}" presName="parentText" presStyleLbl="node1" presStyleIdx="6" presStyleCnt="9" custLinFactY="-60924" custLinFactNeighborX="95" custLinFactNeighborY="-100000">
        <dgm:presLayoutVars>
          <dgm:chMax val="0"/>
          <dgm:bulletEnabled val="1"/>
        </dgm:presLayoutVars>
      </dgm:prSet>
      <dgm:spPr/>
    </dgm:pt>
    <dgm:pt modelId="{A158492E-EA18-4573-8E8F-9AB41F606F4A}" type="pres">
      <dgm:prSet presAssocID="{7D7BE23E-16CE-4D95-B23D-3EDB490BA101}" presName="spacer" presStyleCnt="0"/>
      <dgm:spPr/>
    </dgm:pt>
    <dgm:pt modelId="{3C9907D2-6A76-4A68-B31B-AF653FB5D226}" type="pres">
      <dgm:prSet presAssocID="{25506E1E-1D21-4792-A68C-557EC83ECCC4}" presName="parentText" presStyleLbl="node1" presStyleIdx="7" presStyleCnt="9" custLinFactY="-72858" custLinFactNeighborX="95" custLinFactNeighborY="-100000">
        <dgm:presLayoutVars>
          <dgm:chMax val="0"/>
          <dgm:bulletEnabled val="1"/>
        </dgm:presLayoutVars>
      </dgm:prSet>
      <dgm:spPr/>
    </dgm:pt>
    <dgm:pt modelId="{FC65FF84-B186-46FB-A44C-66E011D0297B}" type="pres">
      <dgm:prSet presAssocID="{B9DECFEA-4A4E-43D6-A750-40DA1BE09F71}" presName="spacer" presStyleCnt="0"/>
      <dgm:spPr/>
    </dgm:pt>
    <dgm:pt modelId="{987F5C9C-9E0B-41A7-96D8-0713D80335F3}" type="pres">
      <dgm:prSet presAssocID="{C76F3E64-AC76-456D-B10B-B5D7BFEB4539}" presName="parentText" presStyleLbl="node1" presStyleIdx="8" presStyleCnt="9" custLinFactY="-27756" custLinFactNeighborX="95" custLinFactNeighborY="-100000">
        <dgm:presLayoutVars>
          <dgm:chMax val="0"/>
          <dgm:bulletEnabled val="1"/>
        </dgm:presLayoutVars>
      </dgm:prSet>
      <dgm:spPr/>
    </dgm:pt>
    <dgm:pt modelId="{6A0DB68A-F044-4DAD-A8CB-E2113FF841E5}" type="pres">
      <dgm:prSet presAssocID="{C76F3E64-AC76-456D-B10B-B5D7BFEB453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0114D05-614F-4A43-A63B-E2DF1AA16FEA}" srcId="{9BC683FC-26EC-48D7-BD67-6144FD716317}" destId="{2C9C893C-4CE2-4B6D-8801-E7DBFA0DF14A}" srcOrd="2" destOrd="0" parTransId="{FCDD8782-6925-4C12-A304-9D2967FD92D2}" sibTransId="{0C678189-CF88-493D-9C87-D842245E0C62}"/>
    <dgm:cxn modelId="{1DF49F1A-5646-4274-B962-EF29C7D137D3}" srcId="{9BC683FC-26EC-48D7-BD67-6144FD716317}" destId="{D56E233E-4F4C-435C-86B6-7C85AF63C1A5}" srcOrd="5" destOrd="0" parTransId="{53FAB680-A788-476C-85BA-39A268704F2D}" sibTransId="{A20D8A25-E66F-4470-AE79-F166D0719BF0}"/>
    <dgm:cxn modelId="{711F181E-5803-449C-B1AC-25C24D9497D7}" srcId="{9BC683FC-26EC-48D7-BD67-6144FD716317}" destId="{7ECF017C-8A23-4C19-A99B-1B4FBB739ED9}" srcOrd="6" destOrd="0" parTransId="{AC971E10-76FE-404A-AB4E-ADE4EBF13B17}" sibTransId="{7D7BE23E-16CE-4D95-B23D-3EDB490BA101}"/>
    <dgm:cxn modelId="{EDFA0A2C-5627-452F-9138-7D6B90C5F6A6}" type="presOf" srcId="{7ECF017C-8A23-4C19-A99B-1B4FBB739ED9}" destId="{BE7FCD54-E4D0-4572-8CFA-22EA90E7E264}" srcOrd="0" destOrd="0" presId="urn:microsoft.com/office/officeart/2005/8/layout/vList2"/>
    <dgm:cxn modelId="{72723F3D-452D-427E-A54E-6A815AE4F7E8}" srcId="{9BC683FC-26EC-48D7-BD67-6144FD716317}" destId="{49CD8C9C-A5C4-4F8A-8283-C7E4CCD6482A}" srcOrd="4" destOrd="0" parTransId="{55334C9F-78EA-4A41-9E60-529CD340392E}" sibTransId="{F1C44387-C73F-4520-B71A-7822AACB6356}"/>
    <dgm:cxn modelId="{77F8B341-F40B-4711-B6ED-244924F145A9}" type="presOf" srcId="{4379E37A-6A50-44E6-A522-A8EC9959F03A}" destId="{6A0DB68A-F044-4DAD-A8CB-E2113FF841E5}" srcOrd="0" destOrd="0" presId="urn:microsoft.com/office/officeart/2005/8/layout/vList2"/>
    <dgm:cxn modelId="{400C5449-6D00-46A7-BE8C-B36C580C1E66}" type="presOf" srcId="{184A7C48-7E4F-4F5C-A17F-50B322AACD5B}" destId="{708F6F41-8897-40FB-BB0B-24C2D1936243}" srcOrd="0" destOrd="0" presId="urn:microsoft.com/office/officeart/2005/8/layout/vList2"/>
    <dgm:cxn modelId="{4063DC6A-003B-4744-B561-CB26BD4F981D}" type="presOf" srcId="{2C9C893C-4CE2-4B6D-8801-E7DBFA0DF14A}" destId="{AE9D21EA-DB7D-4651-8F43-C8BC51E1A432}" srcOrd="0" destOrd="0" presId="urn:microsoft.com/office/officeart/2005/8/layout/vList2"/>
    <dgm:cxn modelId="{FE965570-3CB4-4448-A2A0-6D9F49B8674F}" srcId="{9BC683FC-26EC-48D7-BD67-6144FD716317}" destId="{439F524B-48BD-4C7C-A902-9F5350AE1DD6}" srcOrd="1" destOrd="0" parTransId="{EEA59377-FC09-4224-9DA4-93E978B64744}" sibTransId="{D9A77998-B10C-4D25-8CF7-5ABBB59C28E0}"/>
    <dgm:cxn modelId="{30ED468B-1194-4BD3-A49C-15BC340794C3}" type="presOf" srcId="{25506E1E-1D21-4792-A68C-557EC83ECCC4}" destId="{3C9907D2-6A76-4A68-B31B-AF653FB5D226}" srcOrd="0" destOrd="0" presId="urn:microsoft.com/office/officeart/2005/8/layout/vList2"/>
    <dgm:cxn modelId="{37D94C94-AC52-4429-A05A-B57DB2042FC7}" srcId="{9BC683FC-26EC-48D7-BD67-6144FD716317}" destId="{25506E1E-1D21-4792-A68C-557EC83ECCC4}" srcOrd="7" destOrd="0" parTransId="{2F2A349B-19CE-4F73-A9DA-5F1DDADB4360}" sibTransId="{B9DECFEA-4A4E-43D6-A750-40DA1BE09F71}"/>
    <dgm:cxn modelId="{3A5EEC9C-B8A3-4B14-A8E1-04136416E6E7}" srcId="{9BC683FC-26EC-48D7-BD67-6144FD716317}" destId="{C76F3E64-AC76-456D-B10B-B5D7BFEB4539}" srcOrd="8" destOrd="0" parTransId="{1A1C2120-35E6-4790-AD32-E7DF0F923CDC}" sibTransId="{BE21BC51-1F57-455F-AEE4-6D8F5EF02FD9}"/>
    <dgm:cxn modelId="{4D1402A7-3A48-4BEF-97B4-CC04D28C1EA2}" srcId="{9BC683FC-26EC-48D7-BD67-6144FD716317}" destId="{184A7C48-7E4F-4F5C-A17F-50B322AACD5B}" srcOrd="3" destOrd="0" parTransId="{A927B051-02FD-4486-A923-81FB661E960E}" sibTransId="{ED8BB115-2E7D-40D5-8B7A-30DF5D246A88}"/>
    <dgm:cxn modelId="{72FE14B6-0058-4F85-88C2-F996EC89EAD7}" type="presOf" srcId="{9BC683FC-26EC-48D7-BD67-6144FD716317}" destId="{72287E6D-6FBF-4638-8D1F-E4F5FFC1F285}" srcOrd="0" destOrd="0" presId="urn:microsoft.com/office/officeart/2005/8/layout/vList2"/>
    <dgm:cxn modelId="{9AF3BAB7-46DD-4FF6-ADF7-4B3004A8A256}" srcId="{9BC683FC-26EC-48D7-BD67-6144FD716317}" destId="{44C35062-5A12-42C8-AADF-E7EE2BBACBBE}" srcOrd="0" destOrd="0" parTransId="{D76D9B6A-5AF6-4F91-A9F2-C15EC2ABD05B}" sibTransId="{C450B903-DD0B-4732-A067-DCE658ACE653}"/>
    <dgm:cxn modelId="{12F78FC5-172F-4889-90BB-9744AEFAF306}" type="presOf" srcId="{439F524B-48BD-4C7C-A902-9F5350AE1DD6}" destId="{C17C0BE2-1B45-40F4-97D4-3DF83FD8FFEC}" srcOrd="0" destOrd="0" presId="urn:microsoft.com/office/officeart/2005/8/layout/vList2"/>
    <dgm:cxn modelId="{4FC4CEC9-4029-45D3-8237-61FE819BF711}" type="presOf" srcId="{D56E233E-4F4C-435C-86B6-7C85AF63C1A5}" destId="{8FFE31AF-F1CE-438C-B934-C9447AF79689}" srcOrd="0" destOrd="0" presId="urn:microsoft.com/office/officeart/2005/8/layout/vList2"/>
    <dgm:cxn modelId="{87CF2ED7-90D4-4D41-A76A-EFDF8FA8ACD7}" srcId="{C76F3E64-AC76-456D-B10B-B5D7BFEB4539}" destId="{4379E37A-6A50-44E6-A522-A8EC9959F03A}" srcOrd="0" destOrd="0" parTransId="{303B75F0-5F15-4839-8DD4-91749B935ECD}" sibTransId="{4E10286C-FD72-47A3-AF58-FCA327C3649E}"/>
    <dgm:cxn modelId="{8D23B8DF-0E9C-4C91-9F8A-525D73D8A567}" type="presOf" srcId="{49CD8C9C-A5C4-4F8A-8283-C7E4CCD6482A}" destId="{271879F5-CAD2-48A2-B70B-B0F5CB462E9C}" srcOrd="0" destOrd="0" presId="urn:microsoft.com/office/officeart/2005/8/layout/vList2"/>
    <dgm:cxn modelId="{40EE18ED-F134-41C2-AA43-17875127004C}" type="presOf" srcId="{44C35062-5A12-42C8-AADF-E7EE2BBACBBE}" destId="{A96C125A-EBE4-407F-912E-7508FE83384B}" srcOrd="0" destOrd="0" presId="urn:microsoft.com/office/officeart/2005/8/layout/vList2"/>
    <dgm:cxn modelId="{9611C1F7-778D-4D69-A7BF-8480F5C1AA47}" type="presOf" srcId="{C76F3E64-AC76-456D-B10B-B5D7BFEB4539}" destId="{987F5C9C-9E0B-41A7-96D8-0713D80335F3}" srcOrd="0" destOrd="0" presId="urn:microsoft.com/office/officeart/2005/8/layout/vList2"/>
    <dgm:cxn modelId="{D5FA1975-C410-4C04-9CA1-7BF0DB997E42}" type="presParOf" srcId="{72287E6D-6FBF-4638-8D1F-E4F5FFC1F285}" destId="{A96C125A-EBE4-407F-912E-7508FE83384B}" srcOrd="0" destOrd="0" presId="urn:microsoft.com/office/officeart/2005/8/layout/vList2"/>
    <dgm:cxn modelId="{56CC5AC2-3FE4-4A52-8CF1-C016362D54D6}" type="presParOf" srcId="{72287E6D-6FBF-4638-8D1F-E4F5FFC1F285}" destId="{CCFD31AD-047C-4473-9EFD-237D11B87C49}" srcOrd="1" destOrd="0" presId="urn:microsoft.com/office/officeart/2005/8/layout/vList2"/>
    <dgm:cxn modelId="{416EE596-9274-442F-B9FF-FDF1B1150F5E}" type="presParOf" srcId="{72287E6D-6FBF-4638-8D1F-E4F5FFC1F285}" destId="{C17C0BE2-1B45-40F4-97D4-3DF83FD8FFEC}" srcOrd="2" destOrd="0" presId="urn:microsoft.com/office/officeart/2005/8/layout/vList2"/>
    <dgm:cxn modelId="{4DBB8A91-0F08-4D3C-9700-ABBDC48740C8}" type="presParOf" srcId="{72287E6D-6FBF-4638-8D1F-E4F5FFC1F285}" destId="{CFF5E308-56B6-4B85-AE29-A2F583C86CF5}" srcOrd="3" destOrd="0" presId="urn:microsoft.com/office/officeart/2005/8/layout/vList2"/>
    <dgm:cxn modelId="{422C0FE4-4CF1-4297-B605-F6F823E39227}" type="presParOf" srcId="{72287E6D-6FBF-4638-8D1F-E4F5FFC1F285}" destId="{AE9D21EA-DB7D-4651-8F43-C8BC51E1A432}" srcOrd="4" destOrd="0" presId="urn:microsoft.com/office/officeart/2005/8/layout/vList2"/>
    <dgm:cxn modelId="{0026BB69-6E51-42D7-8F05-9AC1DCEC8084}" type="presParOf" srcId="{72287E6D-6FBF-4638-8D1F-E4F5FFC1F285}" destId="{8161BC83-6498-4F00-A31C-DF1C9E31F312}" srcOrd="5" destOrd="0" presId="urn:microsoft.com/office/officeart/2005/8/layout/vList2"/>
    <dgm:cxn modelId="{E23E6478-6958-46AC-B338-C67964E45DAE}" type="presParOf" srcId="{72287E6D-6FBF-4638-8D1F-E4F5FFC1F285}" destId="{708F6F41-8897-40FB-BB0B-24C2D1936243}" srcOrd="6" destOrd="0" presId="urn:microsoft.com/office/officeart/2005/8/layout/vList2"/>
    <dgm:cxn modelId="{FEDA7377-C812-4A23-A6EA-FA69807D401F}" type="presParOf" srcId="{72287E6D-6FBF-4638-8D1F-E4F5FFC1F285}" destId="{831005EF-B776-41A5-97C5-59E9E11EE76E}" srcOrd="7" destOrd="0" presId="urn:microsoft.com/office/officeart/2005/8/layout/vList2"/>
    <dgm:cxn modelId="{90772C61-3F2E-4D27-8716-2E1695201BC6}" type="presParOf" srcId="{72287E6D-6FBF-4638-8D1F-E4F5FFC1F285}" destId="{271879F5-CAD2-48A2-B70B-B0F5CB462E9C}" srcOrd="8" destOrd="0" presId="urn:microsoft.com/office/officeart/2005/8/layout/vList2"/>
    <dgm:cxn modelId="{B9C2EF6F-E186-4C27-AD67-B257F44ED27D}" type="presParOf" srcId="{72287E6D-6FBF-4638-8D1F-E4F5FFC1F285}" destId="{818ECD93-E82B-4746-BB46-72AD98E13510}" srcOrd="9" destOrd="0" presId="urn:microsoft.com/office/officeart/2005/8/layout/vList2"/>
    <dgm:cxn modelId="{CCE25E82-06A3-4D27-9C50-2F1693A8E32D}" type="presParOf" srcId="{72287E6D-6FBF-4638-8D1F-E4F5FFC1F285}" destId="{8FFE31AF-F1CE-438C-B934-C9447AF79689}" srcOrd="10" destOrd="0" presId="urn:microsoft.com/office/officeart/2005/8/layout/vList2"/>
    <dgm:cxn modelId="{13DC72E0-A0F9-4185-8807-B46F3751DB54}" type="presParOf" srcId="{72287E6D-6FBF-4638-8D1F-E4F5FFC1F285}" destId="{76F02517-30DF-4709-B5D3-D8F73A42A7C1}" srcOrd="11" destOrd="0" presId="urn:microsoft.com/office/officeart/2005/8/layout/vList2"/>
    <dgm:cxn modelId="{FDAA68E3-0AAF-40E9-B3D6-BEDE384CBF2B}" type="presParOf" srcId="{72287E6D-6FBF-4638-8D1F-E4F5FFC1F285}" destId="{BE7FCD54-E4D0-4572-8CFA-22EA90E7E264}" srcOrd="12" destOrd="0" presId="urn:microsoft.com/office/officeart/2005/8/layout/vList2"/>
    <dgm:cxn modelId="{BD805568-D89F-4DF1-AA7B-7EFAA3A6E26E}" type="presParOf" srcId="{72287E6D-6FBF-4638-8D1F-E4F5FFC1F285}" destId="{A158492E-EA18-4573-8E8F-9AB41F606F4A}" srcOrd="13" destOrd="0" presId="urn:microsoft.com/office/officeart/2005/8/layout/vList2"/>
    <dgm:cxn modelId="{32DA1939-F3C3-4DC3-8F0F-737C2616A5C3}" type="presParOf" srcId="{72287E6D-6FBF-4638-8D1F-E4F5FFC1F285}" destId="{3C9907D2-6A76-4A68-B31B-AF653FB5D226}" srcOrd="14" destOrd="0" presId="urn:microsoft.com/office/officeart/2005/8/layout/vList2"/>
    <dgm:cxn modelId="{65064D5C-6EE8-41B6-B7A2-2D295D1CF201}" type="presParOf" srcId="{72287E6D-6FBF-4638-8D1F-E4F5FFC1F285}" destId="{FC65FF84-B186-46FB-A44C-66E011D0297B}" srcOrd="15" destOrd="0" presId="urn:microsoft.com/office/officeart/2005/8/layout/vList2"/>
    <dgm:cxn modelId="{DAC983A0-F67E-47EC-BDC7-A8FB9C6EA031}" type="presParOf" srcId="{72287E6D-6FBF-4638-8D1F-E4F5FFC1F285}" destId="{987F5C9C-9E0B-41A7-96D8-0713D80335F3}" srcOrd="16" destOrd="0" presId="urn:microsoft.com/office/officeart/2005/8/layout/vList2"/>
    <dgm:cxn modelId="{69FDBF92-E7A4-438C-816D-7316390B3ADD}" type="presParOf" srcId="{72287E6D-6FBF-4638-8D1F-E4F5FFC1F285}" destId="{6A0DB68A-F044-4DAD-A8CB-E2113FF841E5}" srcOrd="1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C125A-EBE4-407F-912E-7508FE83384B}">
      <dsp:nvSpPr>
        <dsp:cNvPr id="0" name=""/>
        <dsp:cNvSpPr/>
      </dsp:nvSpPr>
      <dsp:spPr>
        <a:xfrm>
          <a:off x="0" y="0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Экономика: Кризис, Приватизация, Влияние Бизнеса</a:t>
          </a:r>
          <a:endParaRPr lang="en-US" sz="2100" kern="1200" dirty="0"/>
        </a:p>
      </dsp:txBody>
      <dsp:txXfrm>
        <a:off x="24588" y="24588"/>
        <a:ext cx="8180424" cy="454509"/>
      </dsp:txXfrm>
    </dsp:sp>
    <dsp:sp modelId="{C17C0BE2-1B45-40F4-97D4-3DF83FD8FFEC}">
      <dsp:nvSpPr>
        <dsp:cNvPr id="0" name=""/>
        <dsp:cNvSpPr/>
      </dsp:nvSpPr>
      <dsp:spPr>
        <a:xfrm>
          <a:off x="0" y="504057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Политики в области образования</a:t>
          </a:r>
          <a:endParaRPr lang="en-US" sz="2100" kern="1200" dirty="0"/>
        </a:p>
      </dsp:txBody>
      <dsp:txXfrm>
        <a:off x="24588" y="528645"/>
        <a:ext cx="8180424" cy="454509"/>
      </dsp:txXfrm>
    </dsp:sp>
    <dsp:sp modelId="{AE9D21EA-DB7D-4651-8F43-C8BC51E1A432}">
      <dsp:nvSpPr>
        <dsp:cNvPr id="0" name=""/>
        <dsp:cNvSpPr/>
      </dsp:nvSpPr>
      <dsp:spPr>
        <a:xfrm>
          <a:off x="0" y="1489590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Условия труда, Социальная защита, Здоровье и Безопасность</a:t>
          </a:r>
          <a:endParaRPr lang="en-US" sz="2100" kern="1200" dirty="0"/>
        </a:p>
      </dsp:txBody>
      <dsp:txXfrm>
        <a:off x="24588" y="1514178"/>
        <a:ext cx="8180424" cy="454509"/>
      </dsp:txXfrm>
    </dsp:sp>
    <dsp:sp modelId="{708F6F41-8897-40FB-BB0B-24C2D1936243}">
      <dsp:nvSpPr>
        <dsp:cNvPr id="0" name=""/>
        <dsp:cNvSpPr/>
      </dsp:nvSpPr>
      <dsp:spPr>
        <a:xfrm>
          <a:off x="0" y="985532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Солидарность</a:t>
          </a:r>
          <a:endParaRPr lang="en-US" sz="2100" kern="1200" dirty="0"/>
        </a:p>
      </dsp:txBody>
      <dsp:txXfrm>
        <a:off x="24588" y="1010120"/>
        <a:ext cx="8180424" cy="454509"/>
      </dsp:txXfrm>
    </dsp:sp>
    <dsp:sp modelId="{271879F5-CAD2-48A2-B70B-B0F5CB462E9C}">
      <dsp:nvSpPr>
        <dsp:cNvPr id="0" name=""/>
        <dsp:cNvSpPr/>
      </dsp:nvSpPr>
      <dsp:spPr>
        <a:xfrm>
          <a:off x="0" y="2016222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Вопросы Прав Человека и Профсоюзов</a:t>
          </a:r>
          <a:endParaRPr lang="en-US" sz="2100" kern="1200" dirty="0"/>
        </a:p>
      </dsp:txBody>
      <dsp:txXfrm>
        <a:off x="24588" y="2040810"/>
        <a:ext cx="8180424" cy="454509"/>
      </dsp:txXfrm>
    </dsp:sp>
    <dsp:sp modelId="{8FFE31AF-F1CE-438C-B934-C9447AF79689}">
      <dsp:nvSpPr>
        <dsp:cNvPr id="0" name=""/>
        <dsp:cNvSpPr/>
      </dsp:nvSpPr>
      <dsp:spPr>
        <a:xfrm>
          <a:off x="0" y="2520278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Равные возможности</a:t>
          </a:r>
          <a:endParaRPr lang="en-US" sz="2100" kern="1200" dirty="0"/>
        </a:p>
      </dsp:txBody>
      <dsp:txXfrm>
        <a:off x="24588" y="2544866"/>
        <a:ext cx="8180424" cy="454509"/>
      </dsp:txXfrm>
    </dsp:sp>
    <dsp:sp modelId="{BE7FCD54-E4D0-4572-8CFA-22EA90E7E264}">
      <dsp:nvSpPr>
        <dsp:cNvPr id="0" name=""/>
        <dsp:cNvSpPr/>
      </dsp:nvSpPr>
      <dsp:spPr>
        <a:xfrm>
          <a:off x="0" y="3024338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Социальный Диалог</a:t>
          </a:r>
          <a:endParaRPr lang="en-US" sz="2100" kern="1200" dirty="0"/>
        </a:p>
      </dsp:txBody>
      <dsp:txXfrm>
        <a:off x="24588" y="3048926"/>
        <a:ext cx="8180424" cy="454509"/>
      </dsp:txXfrm>
    </dsp:sp>
    <dsp:sp modelId="{3C9907D2-6A76-4A68-B31B-AF653FB5D226}">
      <dsp:nvSpPr>
        <dsp:cNvPr id="0" name=""/>
        <dsp:cNvSpPr/>
      </dsp:nvSpPr>
      <dsp:spPr>
        <a:xfrm>
          <a:off x="0" y="3528393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Европейские Проекты</a:t>
          </a:r>
          <a:endParaRPr lang="en-US" sz="2100" kern="1200" dirty="0"/>
        </a:p>
      </dsp:txBody>
      <dsp:txXfrm>
        <a:off x="24588" y="3552981"/>
        <a:ext cx="8180424" cy="454509"/>
      </dsp:txXfrm>
    </dsp:sp>
    <dsp:sp modelId="{987F5C9C-9E0B-41A7-96D8-0713D80335F3}">
      <dsp:nvSpPr>
        <dsp:cNvPr id="0" name=""/>
        <dsp:cNvSpPr/>
      </dsp:nvSpPr>
      <dsp:spPr>
        <a:xfrm>
          <a:off x="0" y="4032450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Управление, Администрирование, Информирование</a:t>
          </a:r>
          <a:endParaRPr lang="en-US" sz="2100" kern="1200" dirty="0"/>
        </a:p>
      </dsp:txBody>
      <dsp:txXfrm>
        <a:off x="24588" y="4057038"/>
        <a:ext cx="8180424" cy="454509"/>
      </dsp:txXfrm>
    </dsp:sp>
    <dsp:sp modelId="{6A0DB68A-F044-4DAD-A8CB-E2113FF841E5}">
      <dsp:nvSpPr>
        <dsp:cNvPr id="0" name=""/>
        <dsp:cNvSpPr/>
      </dsp:nvSpPr>
      <dsp:spPr>
        <a:xfrm>
          <a:off x="0" y="5023698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600" kern="1200" dirty="0"/>
        </a:p>
      </dsp:txBody>
      <dsp:txXfrm>
        <a:off x="0" y="5023698"/>
        <a:ext cx="8229600" cy="347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00961-79DA-408B-98A0-017EEFEFD00C}" type="datetimeFigureOut">
              <a:rPr lang="en-GB" smtClean="0"/>
              <a:t>18/09/2017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7CB48-89E6-49E9-9B92-A7BFACC2A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09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ETUCE is a member of</a:t>
            </a:r>
            <a:r>
              <a:rPr lang="en-US" altLang="en-US" baseline="0" dirty="0"/>
              <a:t> ETUC as a sectoral trade union federation</a:t>
            </a:r>
          </a:p>
          <a:p>
            <a:pPr eaLnBrk="1" hangingPunct="1"/>
            <a:r>
              <a:rPr lang="en-US" altLang="en-US" baseline="0" dirty="0"/>
              <a:t>2 people (Susan Flocken and Christine Blower) in the ETUC Executive Committee. The chair of the ETUCE Standing Committee for Equality is member of the ETUC Women’s committee; ETUCE is represented in a number of ETUC’s working groups.</a:t>
            </a:r>
          </a:p>
          <a:p>
            <a:pPr eaLnBrk="1" hangingPunct="1"/>
            <a:endParaRPr lang="en-US" altLang="en-US" baseline="0" dirty="0"/>
          </a:p>
          <a:p>
            <a:pPr eaLnBrk="1" hangingPunct="1"/>
            <a:r>
              <a:rPr lang="en-US" altLang="en-US" baseline="0" dirty="0"/>
              <a:t>We are involved in ETUC activities,  ETUC targets usually first the national level, member </a:t>
            </a:r>
            <a:r>
              <a:rPr lang="en-US" altLang="en-US" baseline="0" dirty="0" err="1"/>
              <a:t>organisations</a:t>
            </a:r>
            <a:r>
              <a:rPr lang="en-US" altLang="en-US" baseline="0" dirty="0"/>
              <a:t> at national level</a:t>
            </a:r>
            <a:endParaRPr lang="en-GB" alt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408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CEENET saw its launch on 25 November 2014 in Vienna at the ETUCE Special Conference. The Network was set-up to ensure better opportunities for access to resources, to promote better cooperation between the CEE countries, and especially the Russian-speaking countries, as well as to facilitate enhanced activity and participation with EI/ETUCE. Moreover,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a view to facilitating and further supporting the EI member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Central Asian region, Kazakhstan,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Kyrgizstan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Tajikistan  and Uzbekistan have been transferred to the European Region. The mandate of CEENET has been prolonged at the ETUCE Conference 2016.</a:t>
            </a:r>
            <a:endParaRPr lang="en-GB" alt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2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aseline="0" dirty="0"/>
              <a:t>European Commission consultations with the social partners; if it is on education, then ETUCE is asked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986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Cross-sectoral:</a:t>
            </a:r>
          </a:p>
          <a:p>
            <a:r>
              <a:rPr lang="en-US" altLang="en-US" dirty="0"/>
              <a:t>The European</a:t>
            </a:r>
            <a:r>
              <a:rPr lang="en-US" altLang="en-US" baseline="0" dirty="0"/>
              <a:t> Commission invites to </a:t>
            </a:r>
            <a:r>
              <a:rPr lang="en-US" altLang="en-US" dirty="0"/>
              <a:t>Liaison Forum</a:t>
            </a:r>
            <a:r>
              <a:rPr lang="en-US" altLang="en-US" baseline="0" dirty="0"/>
              <a:t> which </a:t>
            </a:r>
            <a:r>
              <a:rPr lang="en-US" altLang="en-US" dirty="0"/>
              <a:t>provides a bipartite arena for informing and consulting both cross-industry and sectoral social partner </a:t>
            </a:r>
            <a:r>
              <a:rPr lang="en-US" altLang="en-US" dirty="0" err="1"/>
              <a:t>organisations</a:t>
            </a:r>
            <a:r>
              <a:rPr lang="en-US" altLang="en-US" dirty="0"/>
              <a:t> at European level. Sometimes ETUCE is invited to present project results.\</a:t>
            </a:r>
          </a:p>
          <a:p>
            <a:endParaRPr lang="en-US" altLang="en-US" dirty="0"/>
          </a:p>
          <a:p>
            <a:r>
              <a:rPr lang="en-US" altLang="en-US" dirty="0"/>
              <a:t>EFEE since 2009</a:t>
            </a:r>
            <a:endParaRPr lang="en-GB" alt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542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altLang="en-US" dirty="0" err="1"/>
              <a:t>Working</a:t>
            </a:r>
            <a:r>
              <a:rPr lang="fr-BE" altLang="en-US" dirty="0"/>
              <a:t> groups on </a:t>
            </a:r>
            <a:r>
              <a:rPr lang="fr-BE" altLang="en-US" dirty="0" err="1"/>
              <a:t>Demographic</a:t>
            </a:r>
            <a:r>
              <a:rPr lang="fr-BE" altLang="en-US" dirty="0"/>
              <a:t> Challenges; </a:t>
            </a:r>
            <a:r>
              <a:rPr lang="fr-BE" altLang="en-US" dirty="0" err="1"/>
              <a:t>quality</a:t>
            </a:r>
            <a:r>
              <a:rPr lang="fr-BE" altLang="en-US" dirty="0"/>
              <a:t> in </a:t>
            </a:r>
            <a:r>
              <a:rPr lang="fr-BE" altLang="en-US" dirty="0" err="1"/>
              <a:t>education</a:t>
            </a:r>
            <a:r>
              <a:rPr lang="fr-BE" altLang="en-US" dirty="0"/>
              <a:t>; </a:t>
            </a:r>
            <a:r>
              <a:rPr lang="fr-BE" altLang="en-US" dirty="0" err="1"/>
              <a:t>higher</a:t>
            </a:r>
            <a:r>
              <a:rPr lang="fr-BE" altLang="en-US" dirty="0"/>
              <a:t> </a:t>
            </a:r>
            <a:r>
              <a:rPr lang="fr-BE" altLang="en-US" dirty="0" err="1"/>
              <a:t>education</a:t>
            </a:r>
            <a:r>
              <a:rPr lang="fr-BE" altLang="en-US" dirty="0"/>
              <a:t> and </a:t>
            </a:r>
            <a:r>
              <a:rPr lang="fr-BE" altLang="en-US" dirty="0" err="1"/>
              <a:t>research</a:t>
            </a:r>
            <a:r>
              <a:rPr lang="fr-BE" altLang="en-US" dirty="0"/>
              <a:t> have been </a:t>
            </a:r>
            <a:r>
              <a:rPr lang="fr-BE" altLang="en-US" dirty="0" err="1"/>
              <a:t>reduced</a:t>
            </a:r>
            <a:r>
              <a:rPr lang="fr-BE" altLang="en-US" dirty="0"/>
              <a:t> to one: public/</a:t>
            </a:r>
            <a:r>
              <a:rPr lang="fr-BE" altLang="en-US" dirty="0" err="1"/>
              <a:t>private</a:t>
            </a:r>
            <a:r>
              <a:rPr lang="fr-BE" altLang="en-US" dirty="0"/>
              <a:t> </a:t>
            </a:r>
            <a:r>
              <a:rPr lang="fr-BE" altLang="en-US" dirty="0" err="1"/>
              <a:t>education</a:t>
            </a:r>
            <a:r>
              <a:rPr lang="fr-BE" altLang="en-US" dirty="0"/>
              <a:t>, on 5 </a:t>
            </a:r>
            <a:r>
              <a:rPr lang="fr-BE" altLang="en-US" dirty="0" err="1"/>
              <a:t>November</a:t>
            </a:r>
            <a:r>
              <a:rPr lang="fr-BE" altLang="en-US" dirty="0"/>
              <a:t> 2013</a:t>
            </a:r>
          </a:p>
          <a:p>
            <a:pPr eaLnBrk="1" hangingPunct="1"/>
            <a:endParaRPr lang="fr-BE" altLang="en-US" dirty="0"/>
          </a:p>
          <a:p>
            <a:r>
              <a:rPr lang="en-GB" altLang="en-US" b="1" dirty="0">
                <a:solidFill>
                  <a:srgbClr val="FFFFFF"/>
                </a:solidFill>
                <a:cs typeface="Tahoma" pitchFamily="34" charset="0"/>
              </a:rPr>
              <a:t>1 teacher trade union representative from each country - ETUCE</a:t>
            </a:r>
          </a:p>
          <a:p>
            <a:r>
              <a:rPr lang="en-GB" altLang="en-US" b="1" dirty="0">
                <a:solidFill>
                  <a:srgbClr val="FFFFFF"/>
                </a:solidFill>
                <a:cs typeface="Tahoma" pitchFamily="34" charset="0"/>
              </a:rPr>
              <a:t>1 employer representative from each country - EFEE</a:t>
            </a:r>
          </a:p>
          <a:p>
            <a:r>
              <a:rPr lang="en-GB" altLang="en-US" b="1" dirty="0">
                <a:solidFill>
                  <a:srgbClr val="FFFFFF"/>
                </a:solidFill>
                <a:cs typeface="Tahoma" pitchFamily="34" charset="0"/>
              </a:rPr>
              <a:t>EU Commission (on demand)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511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E.g. We have Framework Agreements</a:t>
            </a:r>
            <a:r>
              <a:rPr lang="en-US" altLang="en-US" baseline="0" dirty="0"/>
              <a:t> on Violence and Work Related Stress.</a:t>
            </a:r>
          </a:p>
          <a:p>
            <a:pPr eaLnBrk="1" hangingPunct="1"/>
            <a:r>
              <a:rPr lang="en-US" altLang="en-US" baseline="0" dirty="0"/>
              <a:t>The bipartite dialogue (if representative enough) could lead to autonomous agreements, which could be turned into European directives or autonomous national implementation</a:t>
            </a:r>
            <a:endParaRPr lang="en-GB" alt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62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Solidarity is one of the ETUCE’s fundamental pillars aiming at promoting prosperous future for young generation. It is important to </a:t>
            </a:r>
            <a:r>
              <a:rPr lang="en-US" dirty="0" err="1"/>
              <a:t>emphasise</a:t>
            </a:r>
            <a:r>
              <a:rPr lang="en-US" dirty="0"/>
              <a:t> that each member </a:t>
            </a:r>
            <a:r>
              <a:rPr lang="en-US" dirty="0" err="1"/>
              <a:t>organisation</a:t>
            </a:r>
            <a:r>
              <a:rPr lang="en-US" dirty="0"/>
              <a:t> is an integral part of ETUCE. By this means, only our close cooperation and unity can have a significant effect on providing support to sister </a:t>
            </a:r>
            <a:r>
              <a:rPr lang="en-US" dirty="0" err="1"/>
              <a:t>organisations</a:t>
            </a:r>
            <a:r>
              <a:rPr lang="en-US" dirty="0"/>
              <a:t> in need.</a:t>
            </a:r>
          </a:p>
          <a:p>
            <a:r>
              <a:rPr lang="en-US" dirty="0"/>
              <a:t>In the field of solidarity the ETUCE Secretariat works closely other European and international </a:t>
            </a:r>
            <a:r>
              <a:rPr lang="en-US" dirty="0" err="1"/>
              <a:t>organisations</a:t>
            </a:r>
            <a:r>
              <a:rPr lang="en-US" dirty="0"/>
              <a:t> and institutions too. </a:t>
            </a:r>
          </a:p>
          <a:p>
            <a:r>
              <a:rPr lang="en-US" dirty="0"/>
              <a:t>ETUCE provides its support through immediate solidarity actions or sustainable solidarity work - campaigns and the creation of information material.</a:t>
            </a:r>
          </a:p>
          <a:p>
            <a:r>
              <a:rPr lang="en-US" dirty="0"/>
              <a:t>Immediate solidarity actions consist of support and solidarity letters. Support letters are sent to the concerned member </a:t>
            </a:r>
            <a:r>
              <a:rPr lang="en-US" dirty="0" err="1"/>
              <a:t>organisations</a:t>
            </a:r>
            <a:r>
              <a:rPr lang="en-US" dirty="0"/>
              <a:t>. These letters can be used in work with their members or the wider public.</a:t>
            </a:r>
          </a:p>
          <a:p>
            <a:r>
              <a:rPr lang="en-US" dirty="0"/>
              <a:t>Solidarity letters are addressed to social partners, governments or other institutions to support the pressure that member </a:t>
            </a:r>
            <a:r>
              <a:rPr lang="en-US" dirty="0" err="1"/>
              <a:t>organisations</a:t>
            </a:r>
            <a:r>
              <a:rPr lang="en-US" dirty="0"/>
              <a:t> apply.</a:t>
            </a:r>
          </a:p>
          <a:p>
            <a:r>
              <a:rPr lang="en-US" dirty="0"/>
              <a:t>In more serious cases, for example Turkey, ETUCE also </a:t>
            </a:r>
            <a:r>
              <a:rPr lang="en-US" dirty="0" err="1"/>
              <a:t>organises</a:t>
            </a:r>
            <a:r>
              <a:rPr lang="en-US" dirty="0"/>
              <a:t> missions to increase pressure, show stronger solidarity, help solving situations on the ground. Other cases are linked to emergencies such as natural disasters, persecution or other life-threatening situations. In order to enable us to provide a stronger signal it is important to send us background information stating such details as reasons of ETUCE’s intervention, dates and level of foreseen activities as well as information on participants.</a:t>
            </a:r>
          </a:p>
          <a:p>
            <a:endParaRPr lang="en-US" dirty="0"/>
          </a:p>
          <a:p>
            <a:r>
              <a:rPr lang="en-US" dirty="0"/>
              <a:t>After implementing a solidarity support it is very important to provide us with the feedback information. This will enable us to continue monitoring situation. </a:t>
            </a:r>
            <a:r>
              <a:rPr lang="en-US"/>
              <a:t>Therefore, we kindly ask you to send us your feedback.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7CB48-89E6-49E9-9B92-A7BFACC2AE5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48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0" i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59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3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11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78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23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1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37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69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09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280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92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3890"/>
            <a:ext cx="12192000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uce-cse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7" y="632177"/>
            <a:ext cx="11063111" cy="2059326"/>
          </a:xfrm>
        </p:spPr>
        <p:txBody>
          <a:bodyPr/>
          <a:lstStyle/>
          <a:p>
            <a:r>
              <a:rPr lang="ru-RU" dirty="0"/>
              <a:t>Европейский комитет профсоюзов образования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Susan Flocken, </a:t>
            </a:r>
            <a:r>
              <a:rPr lang="ru-RU" dirty="0"/>
              <a:t>Европейский директор</a:t>
            </a:r>
            <a:endParaRPr lang="en-GB" dirty="0"/>
          </a:p>
          <a:p>
            <a:endParaRPr lang="en-GB" dirty="0"/>
          </a:p>
          <a:p>
            <a:r>
              <a:rPr lang="ru-RU" dirty="0"/>
              <a:t>Москва</a:t>
            </a:r>
            <a:r>
              <a:rPr lang="en-GB" dirty="0"/>
              <a:t>,</a:t>
            </a:r>
            <a:r>
              <a:rPr lang="ru-RU" dirty="0"/>
              <a:t> </a:t>
            </a:r>
            <a:r>
              <a:rPr lang="en-GB" dirty="0"/>
              <a:t>20 </a:t>
            </a:r>
            <a:r>
              <a:rPr lang="ru-RU" dirty="0"/>
              <a:t>сентября</a:t>
            </a:r>
            <a:r>
              <a:rPr lang="en-GB" dirty="0"/>
              <a:t> 2017</a:t>
            </a:r>
            <a:r>
              <a:rPr lang="ru-RU" dirty="0"/>
              <a:t>г.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3890"/>
            <a:ext cx="12192000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2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623" y="154285"/>
            <a:ext cx="10515600" cy="1325563"/>
          </a:xfrm>
        </p:spPr>
        <p:txBody>
          <a:bodyPr/>
          <a:lstStyle/>
          <a:p>
            <a:r>
              <a:rPr lang="ru-RU" dirty="0"/>
              <a:t>Рабочая программа </a:t>
            </a:r>
            <a:r>
              <a:rPr lang="en-US" dirty="0"/>
              <a:t>ETUCE</a:t>
            </a:r>
            <a:r>
              <a:rPr lang="ru-RU" dirty="0"/>
              <a:t> на 2017-2020 гг.</a:t>
            </a:r>
            <a:r>
              <a:rPr lang="en-US" dirty="0"/>
              <a:t>,</a:t>
            </a:r>
            <a:r>
              <a:rPr lang="ru-RU" dirty="0"/>
              <a:t> Белград</a:t>
            </a:r>
            <a:r>
              <a:rPr lang="en-US" dirty="0"/>
              <a:t>, 2016</a:t>
            </a:r>
            <a:endParaRPr lang="en-GB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82907268"/>
              </p:ext>
            </p:extLst>
          </p:nvPr>
        </p:nvGraphicFramePr>
        <p:xfrm>
          <a:off x="1473200" y="1479848"/>
          <a:ext cx="8229600" cy="537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93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Резолюции </a:t>
            </a:r>
            <a:r>
              <a:rPr lang="en-US" dirty="0"/>
              <a:t>ETUCE, </a:t>
            </a:r>
            <a:r>
              <a:rPr lang="ru-RU" dirty="0"/>
              <a:t>Белград</a:t>
            </a:r>
            <a:r>
              <a:rPr lang="en-US" dirty="0"/>
              <a:t>, 2016</a:t>
            </a:r>
            <a:endParaRPr lang="en-GB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"/>
          </p:nvPr>
        </p:nvSpPr>
        <p:spPr>
          <a:xfrm>
            <a:off x="1068662" y="1027906"/>
            <a:ext cx="8686800" cy="53781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Широкие права профсоюзов работников образования - ключ к качественному образованию</a:t>
            </a:r>
          </a:p>
          <a:p>
            <a:r>
              <a:rPr lang="ru-RU" b="1" dirty="0"/>
              <a:t>Профсоюзы работников образования о ситуации с беженцами в Европе: Продвижение образования как ключа к интеграции и социальной включенности</a:t>
            </a:r>
          </a:p>
          <a:p>
            <a:r>
              <a:rPr lang="ru-RU" dirty="0"/>
              <a:t>Беженцы и перемещенные дети</a:t>
            </a:r>
          </a:p>
          <a:p>
            <a:r>
              <a:rPr lang="ru-RU" dirty="0"/>
              <a:t>Против приватизации и коммерциализации системы образования</a:t>
            </a:r>
          </a:p>
          <a:p>
            <a:r>
              <a:rPr lang="ru-RU" dirty="0"/>
              <a:t>Сводная Резолюция Укрепление принципа равенства в образовательной сфере и профсоюзах работников образования в условиях быстро меняющегося мира</a:t>
            </a:r>
          </a:p>
          <a:p>
            <a:r>
              <a:rPr lang="ru-RU" dirty="0"/>
              <a:t>Повышение статуса и признание профессии преподавания в системе высшего образования</a:t>
            </a:r>
          </a:p>
          <a:p>
            <a:r>
              <a:rPr lang="ru-RU" b="1" dirty="0"/>
              <a:t>О солидарности с турецким образовательным сообществом</a:t>
            </a:r>
          </a:p>
          <a:p>
            <a:r>
              <a:rPr lang="ru-RU" dirty="0"/>
              <a:t>Социальный диалог и коллективные переговоры в Европейских школах</a:t>
            </a:r>
          </a:p>
          <a:p>
            <a:r>
              <a:rPr lang="ru-RU" dirty="0"/>
              <a:t>Обеспечение качества образования через обновление преподавательского состава и взаимодействие с другими специалистами сферы образования</a:t>
            </a:r>
          </a:p>
          <a:p>
            <a:r>
              <a:rPr lang="ru-RU" b="1" dirty="0"/>
              <a:t>Образование для целей демократии</a:t>
            </a:r>
          </a:p>
          <a:p>
            <a:r>
              <a:rPr lang="ru-RU" b="1" dirty="0"/>
              <a:t>Программный документ ETUCE Педагогическая профессия в 21-м веке и использование ИКТ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537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Солидарность </a:t>
            </a:r>
            <a:endParaRPr lang="en-GB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"/>
          </p:nvPr>
        </p:nvSpPr>
        <p:spPr>
          <a:xfrm>
            <a:off x="1715476" y="1690687"/>
            <a:ext cx="4330826" cy="3073223"/>
          </a:xfrm>
        </p:spPr>
        <p:txBody>
          <a:bodyPr/>
          <a:lstStyle/>
          <a:p>
            <a:r>
              <a:rPr lang="ru-RU" sz="2000" dirty="0"/>
              <a:t>Устойчивая работа в направлении солидарности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/>
              <a:t>кампании</a:t>
            </a: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/>
              <a:t>информационные материалы</a:t>
            </a:r>
          </a:p>
          <a:p>
            <a:r>
              <a:rPr lang="ru-RU" sz="2000" dirty="0"/>
              <a:t>Незамедлительные действия</a:t>
            </a: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/>
              <a:t>письма поддержки</a:t>
            </a: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/>
              <a:t>письма солидарности</a:t>
            </a:r>
            <a:r>
              <a:rPr lang="en-GB" sz="2000" dirty="0"/>
              <a:t> 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46302" y="1690688"/>
            <a:ext cx="3744416" cy="39471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u="sng" dirty="0"/>
              <a:t>Справочная информация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ru-RU" sz="2000" dirty="0"/>
              <a:t>Что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r>
              <a:rPr lang="ru-RU" sz="2000" dirty="0"/>
              <a:t>Кто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r>
              <a:rPr lang="ru-RU" sz="2000" dirty="0"/>
              <a:t>Почему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r>
              <a:rPr lang="ru-RU" sz="2000" dirty="0"/>
              <a:t>Когда?</a:t>
            </a:r>
            <a:r>
              <a:rPr lang="en-US" sz="2000" dirty="0"/>
              <a:t> </a:t>
            </a:r>
          </a:p>
          <a:p>
            <a:r>
              <a:rPr lang="ru-RU" sz="2000" u="sng" dirty="0"/>
              <a:t>Обратная связь </a:t>
            </a:r>
            <a:endParaRPr lang="en-GB" sz="2000" u="sng" dirty="0"/>
          </a:p>
        </p:txBody>
      </p:sp>
    </p:spTree>
    <p:extLst>
      <p:ext uri="{BB962C8B-B14F-4D97-AF65-F5344CB8AC3E}">
        <p14:creationId xmlns:p14="http://schemas.microsoft.com/office/powerpoint/2010/main" val="4199862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1858076" y="1423931"/>
            <a:ext cx="9566279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СПАСИБО ЗА ВАШЕ ВНИМАНИЕ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				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Вопросы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www.etuce-csee.org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52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ETUCE </a:t>
            </a:r>
            <a:r>
              <a:rPr lang="ru-RU" dirty="0"/>
              <a:t>в цифрах</a:t>
            </a:r>
            <a:endParaRPr lang="en-GB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561215" y="1382047"/>
            <a:ext cx="4464496" cy="396044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13</a:t>
            </a:r>
            <a:r>
              <a:rPr lang="ru-RU" sz="2400" b="1" dirty="0"/>
              <a:t>2</a:t>
            </a:r>
            <a:r>
              <a:rPr lang="en-US" sz="2400" dirty="0"/>
              <a:t> </a:t>
            </a:r>
            <a:r>
              <a:rPr lang="ru-RU" sz="2400" dirty="0"/>
              <a:t>профсоюз работников образования в Европе </a:t>
            </a:r>
            <a:endParaRPr lang="en-US" sz="2400" dirty="0"/>
          </a:p>
          <a:p>
            <a:r>
              <a:rPr lang="en-US" sz="2400" b="1" dirty="0"/>
              <a:t>11 </a:t>
            </a:r>
            <a:r>
              <a:rPr lang="ru-RU" sz="2400" b="1" dirty="0"/>
              <a:t>млн</a:t>
            </a:r>
            <a:r>
              <a:rPr lang="en-US" sz="2400" b="1" dirty="0"/>
              <a:t> </a:t>
            </a:r>
            <a:r>
              <a:rPr lang="ru-RU" sz="2400" dirty="0"/>
              <a:t>учителей и других работников образования </a:t>
            </a:r>
            <a:r>
              <a:rPr lang="en-US" sz="2400" dirty="0"/>
              <a:t>(</a:t>
            </a:r>
            <a:r>
              <a:rPr lang="ru-RU" sz="2400" dirty="0"/>
              <a:t>дошкольное, начальное, общее и среднее образование, а также профессионально-техническое образование и научно-исследовательскую деятельность и профессиональное развитие</a:t>
            </a:r>
            <a:r>
              <a:rPr lang="en-US" sz="2400" dirty="0"/>
              <a:t>)</a:t>
            </a:r>
          </a:p>
          <a:p>
            <a:r>
              <a:rPr lang="ru-RU" sz="2400" dirty="0"/>
              <a:t>Основан в </a:t>
            </a:r>
            <a:r>
              <a:rPr lang="en-US" sz="2400" b="1" dirty="0"/>
              <a:t>1975</a:t>
            </a:r>
            <a:r>
              <a:rPr lang="ru-RU" sz="2400" b="1" dirty="0"/>
              <a:t> г.</a:t>
            </a:r>
            <a:endParaRPr lang="en-US" sz="2400" dirty="0"/>
          </a:p>
          <a:p>
            <a:r>
              <a:rPr lang="en-GB" sz="2400" b="1" dirty="0"/>
              <a:t>1 </a:t>
            </a:r>
            <a:r>
              <a:rPr lang="ru-RU" sz="2400" b="1" dirty="0"/>
              <a:t>из </a:t>
            </a:r>
            <a:r>
              <a:rPr lang="en-GB" sz="2400" b="1" dirty="0"/>
              <a:t>5 </a:t>
            </a:r>
            <a:r>
              <a:rPr lang="ru-RU" sz="2400" dirty="0"/>
              <a:t>регионов</a:t>
            </a:r>
            <a:r>
              <a:rPr lang="en-GB" sz="2400" dirty="0"/>
              <a:t> </a:t>
            </a:r>
            <a:r>
              <a:rPr lang="ru-RU" sz="2400" dirty="0"/>
              <a:t>Интернационала Образования </a:t>
            </a:r>
            <a:endParaRPr lang="en-GB" dirty="0"/>
          </a:p>
        </p:txBody>
      </p:sp>
      <p:pic>
        <p:nvPicPr>
          <p:cNvPr id="5" name="Picture 2" descr="U:\etuce\Administration\ETUCE logos\etuce_log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83699"/>
            <a:ext cx="2977598" cy="288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U:\etuce\Administration\ETUCE logos\e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423" y="3615947"/>
            <a:ext cx="14287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68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Представительство организации</a:t>
            </a:r>
            <a:endParaRPr lang="en-GB" dirty="0"/>
          </a:p>
        </p:txBody>
      </p:sp>
      <p:pic>
        <p:nvPicPr>
          <p:cNvPr id="4" name="Picture 2" descr="http://www.etuc.org/IMG/jpg/LOGO_ETUC_RV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83" y="1340768"/>
            <a:ext cx="1831706" cy="90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U:\etuce\Administration\ETUCE logos\e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06" y="2431356"/>
            <a:ext cx="993802" cy="98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etuce.homestead.com/Logos/SocialDialogue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75" y="3573016"/>
            <a:ext cx="1417340" cy="141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emc-imc.org/uploads/pics/European_Commission_LogoFINAL_0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41" y="5093497"/>
            <a:ext cx="1604208" cy="104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8"/>
          <p:cNvSpPr>
            <a:spLocks noGrp="1"/>
          </p:cNvSpPr>
          <p:nvPr>
            <p:ph idx="1"/>
          </p:nvPr>
        </p:nvSpPr>
        <p:spPr>
          <a:xfrm>
            <a:off x="3409854" y="1340768"/>
            <a:ext cx="7305037" cy="4700524"/>
          </a:xfrm>
        </p:spPr>
        <p:txBody>
          <a:bodyPr>
            <a:normAutofit/>
          </a:bodyPr>
          <a:lstStyle/>
          <a:p>
            <a:pPr marL="0" indent="0">
              <a:buSzPct val="90000"/>
              <a:buNone/>
              <a:defRPr/>
            </a:pPr>
            <a:endParaRPr lang="en-US" sz="2000" dirty="0"/>
          </a:p>
          <a:p>
            <a:pPr>
              <a:buSzPct val="90000"/>
              <a:defRPr/>
            </a:pPr>
            <a:r>
              <a:rPr lang="ru-RU" sz="2000" dirty="0"/>
              <a:t>Европейская федерация профсоюзов образования</a:t>
            </a:r>
            <a:r>
              <a:rPr lang="en-US" sz="2000" dirty="0"/>
              <a:t> </a:t>
            </a:r>
          </a:p>
          <a:p>
            <a:pPr>
              <a:buSzPct val="90000"/>
              <a:buFont typeface="Arial" pitchFamily="34" charset="0"/>
              <a:buChar char="•"/>
              <a:defRPr/>
            </a:pPr>
            <a:endParaRPr lang="en-GB" sz="2000" dirty="0"/>
          </a:p>
          <a:p>
            <a:pPr>
              <a:buSzPct val="90000"/>
              <a:buFont typeface="Arial" pitchFamily="34" charset="0"/>
              <a:buChar char="•"/>
              <a:defRPr/>
            </a:pPr>
            <a:r>
              <a:rPr lang="ru-RU" sz="2000" dirty="0"/>
              <a:t>Европейский регион Интернационала Образования</a:t>
            </a:r>
            <a:r>
              <a:rPr lang="en-GB" sz="2000" dirty="0"/>
              <a:t> </a:t>
            </a:r>
          </a:p>
          <a:p>
            <a:pPr>
              <a:buSzPct val="90000"/>
              <a:buFont typeface="Arial" pitchFamily="34" charset="0"/>
              <a:buChar char="•"/>
              <a:defRPr/>
            </a:pPr>
            <a:endParaRPr lang="en-GB" sz="2000" dirty="0"/>
          </a:p>
          <a:p>
            <a:pPr>
              <a:buSzPct val="90000"/>
              <a:buFont typeface="Arial" pitchFamily="34" charset="0"/>
              <a:buChar char="•"/>
              <a:defRPr/>
            </a:pPr>
            <a:r>
              <a:rPr lang="ru-RU" sz="2000" dirty="0"/>
              <a:t>Европейский Социальный партнер в области образования на уровне ЕС</a:t>
            </a:r>
            <a:endParaRPr lang="en-GB" sz="2000" dirty="0"/>
          </a:p>
          <a:p>
            <a:pPr>
              <a:buSzPct val="90000"/>
              <a:defRPr/>
            </a:pPr>
            <a:r>
              <a:rPr lang="ru-RU" sz="2000" dirty="0"/>
              <a:t>Член рабочих групп по образованию в Европейской </a:t>
            </a:r>
            <a:r>
              <a:rPr lang="en-GB" sz="2000" dirty="0"/>
              <a:t> </a:t>
            </a:r>
            <a:r>
              <a:rPr lang="ru-RU" sz="2000" dirty="0"/>
              <a:t>Комиссии</a:t>
            </a:r>
            <a:endParaRPr lang="en-GB" sz="2000" dirty="0"/>
          </a:p>
          <a:p>
            <a:pPr>
              <a:buSzPct val="90000"/>
              <a:defRPr/>
            </a:pPr>
            <a:r>
              <a:rPr lang="ru-RU" sz="2000" dirty="0"/>
              <a:t>Представлен в различных рабочих группах</a:t>
            </a:r>
            <a:r>
              <a:rPr lang="en-GB" sz="2000" dirty="0"/>
              <a:t> </a:t>
            </a:r>
            <a:r>
              <a:rPr lang="ru-RU" sz="2000" dirty="0"/>
              <a:t>Наблюдательной группы по Болонскому процессу</a:t>
            </a:r>
            <a:endParaRPr lang="en-GB" sz="2000" dirty="0"/>
          </a:p>
          <a:p>
            <a:pPr>
              <a:buSzPct val="90000"/>
              <a:buFont typeface="Arial" pitchFamily="34" charset="0"/>
              <a:buChar char="•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643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ETUCE – </a:t>
            </a:r>
            <a:r>
              <a:rPr lang="ru-RU" dirty="0"/>
              <a:t>Кто мы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92582E-2210-4FBE-B4F4-69EAC1DFB6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85" t="22222" r="11096" b="7826"/>
          <a:stretch/>
        </p:blipFill>
        <p:spPr>
          <a:xfrm>
            <a:off x="1716156" y="1027906"/>
            <a:ext cx="8759687" cy="508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Центральная и Восточно - Европейская Cеть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397" y="1690688"/>
            <a:ext cx="2365453" cy="1292464"/>
          </a:xfrm>
          <a:prstGeom prst="rect">
            <a:avLst/>
          </a:prstGeom>
        </p:spPr>
      </p:pic>
      <p:sp>
        <p:nvSpPr>
          <p:cNvPr id="6" name="Text Placeholder 8"/>
          <p:cNvSpPr>
            <a:spLocks noGrp="1"/>
          </p:cNvSpPr>
          <p:nvPr>
            <p:ph sz="quarter" idx="1"/>
          </p:nvPr>
        </p:nvSpPr>
        <p:spPr>
          <a:xfrm>
            <a:off x="4108986" y="1690688"/>
            <a:ext cx="6400969" cy="446175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Поощрять более тесные взаимоотношения между EI/ETUCE в странах Центральной и Восточной Европы </a:t>
            </a:r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Налаживать контакты, обмен информацией, а также обмен опытом </a:t>
            </a:r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Поощрять совместную работу среди членских организаций</a:t>
            </a:r>
            <a:endParaRPr lang="en-US" sz="1600" dirty="0"/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Продвигать демократические изменения и структуры, наращивая потенциал организаций</a:t>
            </a:r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Содействовать более эффективной коммуникации и делать все возможное для того, чтобы новости и темы, представляющие общий интерес, обсуждались и выносились на рассмотрение как организаций, так и EI/ETUCE.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275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Деятельность </a:t>
            </a:r>
            <a:r>
              <a:rPr lang="fr-BE" dirty="0"/>
              <a:t>ETUCE</a:t>
            </a:r>
            <a:endParaRPr lang="en-GB" dirty="0"/>
          </a:p>
        </p:txBody>
      </p:sp>
      <p:pic>
        <p:nvPicPr>
          <p:cNvPr id="4" name="Picture 2" descr="http://learningworksforkids.com/wp-content/uploads/to-do-list-list-notepa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83" y="1344357"/>
            <a:ext cx="2583795" cy="180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8"/>
          <p:cNvSpPr>
            <a:spLocks noGrp="1"/>
          </p:cNvSpPr>
          <p:nvPr>
            <p:ph sz="quarter" idx="1"/>
          </p:nvPr>
        </p:nvSpPr>
        <p:spPr>
          <a:xfrm>
            <a:off x="3735161" y="1027905"/>
            <a:ext cx="7160797" cy="528258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Проведение консультаций с </a:t>
            </a:r>
            <a:r>
              <a:rPr lang="en-US" sz="1600" dirty="0"/>
              <a:t> </a:t>
            </a:r>
            <a:r>
              <a:rPr lang="ru-RU" sz="1600" dirty="0"/>
              <a:t>профсоюзами образования по инициативам ЕС</a:t>
            </a:r>
            <a:r>
              <a:rPr lang="en-US" sz="1600" dirty="0"/>
              <a:t> </a:t>
            </a:r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Представительство перед Комиссией ЕС</a:t>
            </a:r>
            <a:r>
              <a:rPr lang="en-US" sz="1600" dirty="0"/>
              <a:t>, </a:t>
            </a:r>
            <a:r>
              <a:rPr lang="ru-RU" sz="1600" dirty="0"/>
              <a:t>Советом Европейского союза и Европейским парламентом</a:t>
            </a:r>
            <a:r>
              <a:rPr lang="en-US" sz="1600" dirty="0"/>
              <a:t> </a:t>
            </a:r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Член нескольких тематических рабочих групп ЕС в рамках</a:t>
            </a:r>
            <a:r>
              <a:rPr lang="en-US" sz="1600" dirty="0"/>
              <a:t> </a:t>
            </a:r>
            <a:r>
              <a:rPr lang="ru-RU" sz="1600" dirty="0"/>
              <a:t> Открытого метода координации</a:t>
            </a:r>
            <a:r>
              <a:rPr lang="en-US" sz="1600" dirty="0"/>
              <a:t> </a:t>
            </a:r>
          </a:p>
          <a:p>
            <a:pPr eaLnBrk="1" hangingPunct="1">
              <a:lnSpc>
                <a:spcPct val="120000"/>
              </a:lnSpc>
              <a:buSzPct val="90000"/>
              <a:buFont typeface="Arial" pitchFamily="34" charset="0"/>
              <a:buChar char="•"/>
              <a:defRPr/>
            </a:pPr>
            <a:r>
              <a:rPr lang="ru-RU" sz="1600" dirty="0"/>
              <a:t>Член делегации</a:t>
            </a:r>
            <a:r>
              <a:rPr lang="en-US" sz="1600" dirty="0"/>
              <a:t> ETUC </a:t>
            </a:r>
            <a:r>
              <a:rPr lang="ru-RU" sz="1600" dirty="0"/>
              <a:t>в составе консультации Европейских социальных партнеров по социальным и экономическим вопросам, а также по вопросам, связанныс с рынком труда</a:t>
            </a:r>
            <a:endParaRPr lang="en-US" sz="1600" dirty="0"/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Представительство перед Советом Европейского союза</a:t>
            </a:r>
            <a:endParaRPr lang="en-US" sz="1600" dirty="0"/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Курирование финансовых проектов, полученных от Европейской Комиссии</a:t>
            </a:r>
            <a:endParaRPr lang="en-US" sz="1600" dirty="0"/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Совместное продвижение национальных</a:t>
            </a:r>
            <a:r>
              <a:rPr lang="en-US" sz="1600" dirty="0"/>
              <a:t> </a:t>
            </a:r>
            <a:r>
              <a:rPr lang="ru-RU" sz="1600" dirty="0"/>
              <a:t>наблюдательных структур для реализации европейских образовательных стратегий</a:t>
            </a:r>
            <a:r>
              <a:rPr lang="en-US" sz="1600" dirty="0"/>
              <a:t> </a:t>
            </a:r>
          </a:p>
          <a:p>
            <a:pPr>
              <a:lnSpc>
                <a:spcPct val="120000"/>
              </a:lnSpc>
              <a:buSzPct val="90000"/>
              <a:defRPr/>
            </a:pPr>
            <a:r>
              <a:rPr lang="ru-RU" sz="1600" dirty="0"/>
              <a:t>Обмен информацией по европейским образовательным стратегиям посредством информационных бюллетеней</a:t>
            </a:r>
            <a:r>
              <a:rPr lang="en-US" sz="1600" dirty="0"/>
              <a:t> ETUCE, </a:t>
            </a:r>
            <a:r>
              <a:rPr lang="ru-RU" sz="1600" dirty="0"/>
              <a:t>веб-сайта</a:t>
            </a:r>
            <a:r>
              <a:rPr lang="en-US" sz="1600" dirty="0"/>
              <a:t>, </a:t>
            </a:r>
            <a:r>
              <a:rPr lang="ru-RU" sz="1600" dirty="0"/>
              <a:t>социальных сетей и т.д.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9105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258"/>
            <a:ext cx="10518422" cy="1145711"/>
          </a:xfrm>
        </p:spPr>
        <p:txBody>
          <a:bodyPr/>
          <a:lstStyle/>
          <a:p>
            <a:r>
              <a:rPr lang="ru-RU" sz="4000" dirty="0"/>
              <a:t>Европейский социальный отраслевой диалог в образовании </a:t>
            </a:r>
            <a:endParaRPr lang="en-GB" sz="4000" dirty="0"/>
          </a:p>
        </p:txBody>
      </p:sp>
      <p:sp>
        <p:nvSpPr>
          <p:cNvPr id="4" name="Text Placeholder 8"/>
          <p:cNvSpPr>
            <a:spLocks noGrp="1"/>
          </p:cNvSpPr>
          <p:nvPr>
            <p:ph idx="1"/>
          </p:nvPr>
        </p:nvSpPr>
        <p:spPr>
          <a:xfrm>
            <a:off x="838200" y="1476969"/>
            <a:ext cx="8937978" cy="4400550"/>
          </a:xfrm>
        </p:spPr>
        <p:txBody>
          <a:bodyPr>
            <a:normAutofit/>
          </a:bodyPr>
          <a:lstStyle/>
          <a:p>
            <a:pPr>
              <a:buSzPct val="90000"/>
              <a:defRPr/>
            </a:pPr>
            <a:r>
              <a:rPr lang="ru-RU" sz="2400" dirty="0"/>
              <a:t>Успехи</a:t>
            </a:r>
            <a:r>
              <a:rPr lang="en-GB" sz="2400" dirty="0"/>
              <a:t> ETUCE: </a:t>
            </a:r>
            <a:r>
              <a:rPr lang="ru-RU" sz="2400" dirty="0"/>
              <a:t>создание</a:t>
            </a:r>
            <a:r>
              <a:rPr lang="en-GB" sz="2400" dirty="0"/>
              <a:t> </a:t>
            </a:r>
            <a:r>
              <a:rPr lang="ru-RU" sz="2400" dirty="0"/>
              <a:t> Комитета  отраслевого социального диалога в сфере образования</a:t>
            </a:r>
            <a:r>
              <a:rPr lang="en-GB" sz="2400" dirty="0"/>
              <a:t>(2010)</a:t>
            </a:r>
          </a:p>
          <a:p>
            <a:pPr lvl="1">
              <a:defRPr/>
            </a:pPr>
            <a:r>
              <a:rPr lang="ru-RU" sz="2100" dirty="0"/>
              <a:t>В соответствии со статьями </a:t>
            </a:r>
            <a:r>
              <a:rPr lang="en-GB" sz="2100" dirty="0"/>
              <a:t>138-139 </a:t>
            </a:r>
            <a:r>
              <a:rPr lang="ru-RU" sz="2100" dirty="0"/>
              <a:t>Договора об основании ЕС</a:t>
            </a:r>
            <a:endParaRPr lang="en-GB" sz="2100" dirty="0"/>
          </a:p>
          <a:p>
            <a:pPr lvl="1">
              <a:defRPr/>
            </a:pPr>
            <a:r>
              <a:rPr lang="ru-RU" sz="2100" dirty="0"/>
              <a:t>Межотраслевой социальный диалог</a:t>
            </a:r>
          </a:p>
          <a:p>
            <a:pPr lvl="1">
              <a:defRPr/>
            </a:pPr>
            <a:r>
              <a:rPr lang="ru-RU" sz="2100" dirty="0"/>
              <a:t>Отраслевой социальный диалог</a:t>
            </a:r>
            <a:r>
              <a:rPr lang="en-GB" sz="2100" dirty="0"/>
              <a:t> </a:t>
            </a:r>
          </a:p>
          <a:p>
            <a:pPr lvl="1">
              <a:defRPr/>
            </a:pPr>
            <a:r>
              <a:rPr lang="ru-RU" sz="2100" dirty="0"/>
              <a:t>Создание в секторе образования было поддержано Комиссией</a:t>
            </a:r>
            <a:endParaRPr lang="en-GB" sz="2100" dirty="0"/>
          </a:p>
          <a:p>
            <a:pPr>
              <a:buSzPct val="90000"/>
              <a:buFont typeface="Arial" pitchFamily="34" charset="0"/>
              <a:buChar char="•"/>
              <a:defRPr/>
            </a:pPr>
            <a:r>
              <a:rPr lang="ru-RU" sz="2400" dirty="0"/>
              <a:t>Все секторы образования включены</a:t>
            </a:r>
            <a:endParaRPr lang="en-GB" sz="2400" dirty="0"/>
          </a:p>
          <a:p>
            <a:pPr>
              <a:buSzPct val="90000"/>
              <a:defRPr/>
            </a:pPr>
            <a:r>
              <a:rPr lang="ru-RU" sz="2400" dirty="0"/>
              <a:t>Заседания</a:t>
            </a:r>
            <a:r>
              <a:rPr lang="en-GB" sz="2400" dirty="0"/>
              <a:t>: 1 </a:t>
            </a:r>
            <a:r>
              <a:rPr lang="ru-RU" sz="2400" dirty="0"/>
              <a:t>Руководящий комитет</a:t>
            </a:r>
            <a:endParaRPr lang="en-GB" sz="2400" dirty="0"/>
          </a:p>
          <a:p>
            <a:pPr marL="0" lvl="5" indent="0">
              <a:spcBef>
                <a:spcPts val="600"/>
              </a:spcBef>
              <a:buClr>
                <a:schemeClr val="accent1"/>
              </a:buClr>
              <a:buSzPct val="90000"/>
              <a:buNone/>
              <a:defRPr/>
            </a:pPr>
            <a:r>
              <a:rPr lang="en-GB" sz="2400" dirty="0"/>
              <a:t>	          2 </a:t>
            </a:r>
            <a:r>
              <a:rPr lang="ru-RU" sz="2400" dirty="0"/>
              <a:t>Рабочие группы</a:t>
            </a:r>
            <a:r>
              <a:rPr lang="en-GB" sz="2400" dirty="0"/>
              <a:t>: </a:t>
            </a:r>
            <a:r>
              <a:rPr lang="ru-RU" sz="2400" dirty="0"/>
              <a:t>высшее образование</a:t>
            </a:r>
            <a:r>
              <a:rPr lang="en-GB" sz="2400" dirty="0"/>
              <a:t>; </a:t>
            </a:r>
            <a:r>
              <a:rPr lang="ru-RU" sz="2400" dirty="0"/>
              <a:t>ПТО и ИКТ</a:t>
            </a:r>
            <a:endParaRPr lang="en-GB" sz="2400" dirty="0"/>
          </a:p>
          <a:p>
            <a:pPr marL="0" lvl="5" indent="0">
              <a:spcBef>
                <a:spcPts val="600"/>
              </a:spcBef>
              <a:buClr>
                <a:schemeClr val="accent1"/>
              </a:buClr>
              <a:buSzPct val="90000"/>
              <a:buNone/>
              <a:defRPr/>
            </a:pPr>
            <a:r>
              <a:rPr lang="en-GB" sz="2400" dirty="0"/>
              <a:t>	          1 </a:t>
            </a:r>
            <a:r>
              <a:rPr lang="ru-RU" sz="2400" dirty="0"/>
              <a:t>Пленарное заседание </a:t>
            </a:r>
            <a:endParaRPr lang="en-GB" sz="2400" dirty="0"/>
          </a:p>
          <a:p>
            <a:pPr lvl="5">
              <a:buSzPct val="90000"/>
              <a:buFont typeface="Arial" pitchFamily="34" charset="0"/>
              <a:buChar char="•"/>
              <a:defRPr/>
            </a:pPr>
            <a:endParaRPr lang="en-GB" sz="1400" dirty="0"/>
          </a:p>
          <a:p>
            <a:pPr>
              <a:buSzPct val="90000"/>
              <a:buFont typeface="Wingdings" pitchFamily="2" charset="2"/>
              <a:buNone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5215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Европейский Комитет отраслевого социального диалога в сфере образования</a:t>
            </a:r>
            <a:endParaRPr lang="en-GB" sz="3200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403" y="2109411"/>
            <a:ext cx="2974131" cy="2974131"/>
          </a:xfrm>
        </p:spPr>
      </p:pic>
      <p:sp>
        <p:nvSpPr>
          <p:cNvPr id="5" name="Content Placeholder 3"/>
          <p:cNvSpPr txBox="1">
            <a:spLocks/>
          </p:cNvSpPr>
          <p:nvPr/>
        </p:nvSpPr>
        <p:spPr>
          <a:xfrm>
            <a:off x="6032047" y="1533347"/>
            <a:ext cx="3801083" cy="46691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None/>
              <a:defRPr/>
            </a:pPr>
            <a:endParaRPr lang="en-GB" dirty="0"/>
          </a:p>
          <a:p>
            <a:pPr marL="0" indent="0" algn="ctr">
              <a:buSzPct val="90000"/>
              <a:buNone/>
              <a:defRPr/>
            </a:pPr>
            <a:r>
              <a:rPr lang="ru-RU" sz="1800" b="1" dirty="0"/>
              <a:t>Двухлетняя Рабочая программа</a:t>
            </a:r>
            <a:r>
              <a:rPr lang="en-GB" sz="1800" b="1" dirty="0"/>
              <a:t> ESSDE</a:t>
            </a:r>
          </a:p>
          <a:p>
            <a:pPr>
              <a:buSzPct val="90000"/>
              <a:defRPr/>
            </a:pPr>
            <a:r>
              <a:rPr lang="ru-RU" sz="1600" dirty="0"/>
              <a:t>Развитие государственного/частного образования</a:t>
            </a:r>
            <a:endParaRPr lang="en-GB" sz="1600" dirty="0"/>
          </a:p>
          <a:p>
            <a:pPr>
              <a:buSzPct val="90000"/>
              <a:defRPr/>
            </a:pPr>
            <a:r>
              <a:rPr lang="ru-RU" sz="1600" dirty="0"/>
              <a:t>Постоянное продвижение социального диалога</a:t>
            </a:r>
            <a:endParaRPr lang="en-GB" sz="1600" dirty="0"/>
          </a:p>
          <a:p>
            <a:pPr>
              <a:buSzPct val="90000"/>
              <a:defRPr/>
            </a:pPr>
            <a:r>
              <a:rPr lang="ru-RU" sz="1600" dirty="0"/>
              <a:t>Поддержка учителей, педагогов и руководителей школ</a:t>
            </a:r>
          </a:p>
          <a:p>
            <a:pPr>
              <a:buSzPct val="90000"/>
              <a:defRPr/>
            </a:pPr>
            <a:r>
              <a:rPr lang="ru-RU" sz="1600" dirty="0"/>
              <a:t>Профессиональный стресс </a:t>
            </a:r>
            <a:r>
              <a:rPr lang="en-GB" sz="1600" dirty="0"/>
              <a:t>, </a:t>
            </a:r>
            <a:r>
              <a:rPr lang="ru-RU" sz="1600" dirty="0"/>
              <a:t>насилие и преследование</a:t>
            </a:r>
            <a:endParaRPr lang="en-GB" sz="1600" dirty="0"/>
          </a:p>
          <a:p>
            <a:pPr>
              <a:buSzPct val="90000"/>
              <a:defRPr/>
            </a:pPr>
            <a:r>
              <a:rPr lang="ru-RU" sz="1600" dirty="0"/>
              <a:t> Интеграция мигрантов и беженцев</a:t>
            </a:r>
          </a:p>
          <a:p>
            <a:pPr>
              <a:buSzPct val="90000"/>
              <a:defRPr/>
            </a:pPr>
            <a:r>
              <a:rPr lang="ru-RU" sz="1600" dirty="0"/>
              <a:t>Выявление проблем систем образования</a:t>
            </a:r>
            <a:endParaRPr lang="en-GB" sz="3200" dirty="0"/>
          </a:p>
          <a:p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963523" y="1677362"/>
            <a:ext cx="4074792" cy="4282735"/>
          </a:xfrm>
          <a:prstGeom prst="wedgeRoundRectCallout">
            <a:avLst>
              <a:gd name="adj1" fmla="val -67007"/>
              <a:gd name="adj2" fmla="val -22646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852571" y="4667436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C00000"/>
                </a:solidFill>
              </a:rPr>
              <a:t>Представители профсоюзов образования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4328" y="279019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tx2"/>
                </a:solidFill>
              </a:rPr>
              <a:t>Представители работодателей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7803" y="5313767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ru-RU" dirty="0"/>
              <a:t>Представитель </a:t>
            </a:r>
            <a:r>
              <a:rPr lang="en-US" dirty="0"/>
              <a:t>EPSU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387445" y="3765595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ru-RU" dirty="0"/>
              <a:t>Представитель </a:t>
            </a:r>
            <a:r>
              <a:rPr lang="en-US" dirty="0"/>
              <a:t>CEEP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39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Решения Социального Диалога</a:t>
            </a:r>
            <a:endParaRPr lang="en-GB" dirty="0"/>
          </a:p>
        </p:txBody>
      </p:sp>
      <p:sp>
        <p:nvSpPr>
          <p:cNvPr id="5" name="Up Arrow 3"/>
          <p:cNvSpPr/>
          <p:nvPr/>
        </p:nvSpPr>
        <p:spPr>
          <a:xfrm>
            <a:off x="2060745" y="2405257"/>
            <a:ext cx="648072" cy="3240360"/>
          </a:xfrm>
          <a:prstGeom prst="upArrow">
            <a:avLst/>
          </a:prstGeom>
          <a:solidFill>
            <a:srgbClr val="2A94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O</a:t>
            </a:r>
            <a:r>
              <a:rPr lang="ru-RU" sz="1200" dirty="0">
                <a:solidFill>
                  <a:schemeClr val="bg1"/>
                </a:solidFill>
              </a:rPr>
              <a:t>больше обязанностей</a:t>
            </a:r>
            <a:endParaRPr lang="en-GB" sz="1200" dirty="0">
              <a:solidFill>
                <a:schemeClr val="bg1"/>
              </a:solidFill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04771"/>
              </p:ext>
            </p:extLst>
          </p:nvPr>
        </p:nvGraphicFramePr>
        <p:xfrm>
          <a:off x="3259433" y="1294279"/>
          <a:ext cx="7374701" cy="4711411"/>
        </p:xfrm>
        <a:graphic>
          <a:graphicData uri="http://schemas.openxmlformats.org/drawingml/2006/table">
            <a:tbl>
              <a:tblPr firstRow="1" firstCol="1" bandRow="1"/>
              <a:tblGrid>
                <a:gridCol w="1843488">
                  <a:extLst>
                    <a:ext uri="{9D8B030D-6E8A-4147-A177-3AD203B41FA5}">
                      <a16:colId xmlns:a16="http://schemas.microsoft.com/office/drawing/2014/main" val="3740510873"/>
                    </a:ext>
                  </a:extLst>
                </a:gridCol>
                <a:gridCol w="1843488">
                  <a:extLst>
                    <a:ext uri="{9D8B030D-6E8A-4147-A177-3AD203B41FA5}">
                      <a16:colId xmlns:a16="http://schemas.microsoft.com/office/drawing/2014/main" val="3828510926"/>
                    </a:ext>
                  </a:extLst>
                </a:gridCol>
                <a:gridCol w="1843488">
                  <a:extLst>
                    <a:ext uri="{9D8B030D-6E8A-4147-A177-3AD203B41FA5}">
                      <a16:colId xmlns:a16="http://schemas.microsoft.com/office/drawing/2014/main" val="2964754029"/>
                    </a:ext>
                  </a:extLst>
                </a:gridCol>
                <a:gridCol w="1844237">
                  <a:extLst>
                    <a:ext uri="{9D8B030D-6E8A-4147-A177-3AD203B41FA5}">
                      <a16:colId xmlns:a16="http://schemas.microsoft.com/office/drawing/2014/main" val="1818405282"/>
                    </a:ext>
                  </a:extLst>
                </a:gridCol>
              </a:tblGrid>
              <a:tr h="4339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Документы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Задачи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Целевые группы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П</a:t>
                      </a:r>
                      <a:r>
                        <a:rPr lang="pt-PT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оследующи</a:t>
                      </a:r>
                      <a:r>
                        <a:rPr lang="ru-RU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pt-PT" sz="1300" b="1" kern="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мер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006850"/>
                  </a:ext>
                </a:extLst>
              </a:tr>
              <a:tr h="92988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Соглашения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Нормы применяются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 во всех странах ЕС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Национальны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 организации/ государства-члены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Европейские директивы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 или автономная национальная реализация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680574"/>
                  </a:ext>
                </a:extLst>
              </a:tr>
              <a:tr h="55793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Рекомендации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Влияние на национальную политику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Национальны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 организации/ 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Г</a:t>
                      </a: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осударства-Члены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Автономная национальная реализация</a:t>
                      </a:r>
                      <a:endParaRPr lang="en-US" sz="11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240116"/>
                  </a:ext>
                </a:extLst>
              </a:tr>
              <a:tr h="13018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Cовместные позици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и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твет на консультацию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; комментарий об Европейской инициативе; просьба к Комиссии о принятии мер 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Европейские учреждения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Европейские социальные партнеры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048763"/>
                  </a:ext>
                </a:extLst>
              </a:tr>
              <a:tr h="148781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Cовместные декларации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Влияние на национальную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 и европейскую политику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Европейские социальные партнеры, </a:t>
                      </a: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Национальны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pt-PT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 организации</a:t>
                      </a:r>
                      <a:r>
                        <a:rPr lang="ru-RU" sz="1100" kern="5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, Государства-Члены и/или Европейские учреждения</a:t>
                      </a:r>
                      <a:endParaRPr lang="en-US" sz="11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kern="5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Р</a:t>
                      </a:r>
                      <a:r>
                        <a:rPr lang="pt-PT" sz="1100" kern="5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ешается в каждом случае отдельно</a:t>
                      </a:r>
                      <a:endParaRPr lang="en-US" sz="11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411" marR="64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7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7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F329DDD-0011-41DA-A5FC-D4EF6645C5B1}" vid="{C7F56690-45FE-451D-96F9-5C4212E6A9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91F7E66A30AB488976608564878BFA" ma:contentTypeVersion="2" ma:contentTypeDescription="Create a new document." ma:contentTypeScope="" ma:versionID="52d4f59bf31e283bd798f697792079df">
  <xsd:schema xmlns:xsd="http://www.w3.org/2001/XMLSchema" xmlns:xs="http://www.w3.org/2001/XMLSchema" xmlns:p="http://schemas.microsoft.com/office/2006/metadata/properties" xmlns:ns2="ba816189-2e29-4dc3-bead-760dde0c40f8" targetNamespace="http://schemas.microsoft.com/office/2006/metadata/properties" ma:root="true" ma:fieldsID="a7ee5db19980bd83992d9e93427a5a1a" ns2:_="">
    <xsd:import namespace="ba816189-2e29-4dc3-bead-760dde0c40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16189-2e29-4dc3-bead-760dde0c40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0472E1-9B45-47C2-A4A9-CF6553612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816189-2e29-4dc3-bead-760dde0c40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8896BB-5FD3-4A88-8153-D679F710E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6DABE-4D8B-488B-AFB9-F1D1890807E1}">
  <ds:schemaRefs>
    <ds:schemaRef ds:uri="http://schemas.microsoft.com/office/2006/documentManagement/types"/>
    <ds:schemaRef ds:uri="http://purl.org/dc/terms/"/>
    <ds:schemaRef ds:uri="http://purl.org/dc/elements/1.1/"/>
    <ds:schemaRef ds:uri="ba816189-2e29-4dc3-bead-760dde0c40f8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PPP_</Template>
  <TotalTime>0</TotalTime>
  <Words>1299</Words>
  <Application>Microsoft Office PowerPoint</Application>
  <PresentationFormat>Widescreen</PresentationFormat>
  <Paragraphs>152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Times New Roman</vt:lpstr>
      <vt:lpstr>Wingdings</vt:lpstr>
      <vt:lpstr>Wingdings 3</vt:lpstr>
      <vt:lpstr>Office Theme</vt:lpstr>
      <vt:lpstr>Европейский комитет профсоюзов образования</vt:lpstr>
      <vt:lpstr>ETUCE в цифрах</vt:lpstr>
      <vt:lpstr>Представительство организации</vt:lpstr>
      <vt:lpstr>ETUCE – Кто мы</vt:lpstr>
      <vt:lpstr>Центральная и Восточно - Европейская Cеть </vt:lpstr>
      <vt:lpstr>Деятельность ETUCE</vt:lpstr>
      <vt:lpstr>Европейский социальный отраслевой диалог в образовании </vt:lpstr>
      <vt:lpstr>Европейский Комитет отраслевого социального диалога в сфере образования</vt:lpstr>
      <vt:lpstr>Решения Социального Диалога</vt:lpstr>
      <vt:lpstr>Рабочая программа ETUCE на 2017-2020 гг., Белград, 2016</vt:lpstr>
      <vt:lpstr>Резолюции ETUCE, Белград, 2016</vt:lpstr>
      <vt:lpstr>Солидарность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Conference</dc:title>
  <dc:creator>Victor Belaud</dc:creator>
  <cp:lastModifiedBy>Valeryia Despaihne</cp:lastModifiedBy>
  <cp:revision>42</cp:revision>
  <dcterms:created xsi:type="dcterms:W3CDTF">2017-05-19T09:42:02Z</dcterms:created>
  <dcterms:modified xsi:type="dcterms:W3CDTF">2017-09-18T13:38:19Z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0x010100FD91F7E66A30AB488976608564878BFA</vt:lpwstr>
  </property>
</Properties>
</file>