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1" r:id="rId3"/>
    <p:sldId id="267" r:id="rId4"/>
    <p:sldId id="260" r:id="rId5"/>
    <p:sldId id="265" r:id="rId6"/>
    <p:sldId id="269" r:id="rId7"/>
    <p:sldId id="266" r:id="rId8"/>
    <p:sldId id="256" r:id="rId9"/>
    <p:sldId id="257" r:id="rId10"/>
    <p:sldId id="259" r:id="rId11"/>
    <p:sldId id="270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14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5B7C6-E72E-4762-B290-52819DE0B59F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66C99-4DDE-4FF6-8530-A329137B5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490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5B7C6-E72E-4762-B290-52819DE0B59F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66C99-4DDE-4FF6-8530-A329137B5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230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5B7C6-E72E-4762-B290-52819DE0B59F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66C99-4DDE-4FF6-8530-A329137B5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267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5B7C6-E72E-4762-B290-52819DE0B59F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66C99-4DDE-4FF6-8530-A329137B5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741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5B7C6-E72E-4762-B290-52819DE0B59F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66C99-4DDE-4FF6-8530-A329137B5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552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5B7C6-E72E-4762-B290-52819DE0B59F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66C99-4DDE-4FF6-8530-A329137B5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553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5B7C6-E72E-4762-B290-52819DE0B59F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66C99-4DDE-4FF6-8530-A329137B5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344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5B7C6-E72E-4762-B290-52819DE0B59F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66C99-4DDE-4FF6-8530-A329137B5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039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5B7C6-E72E-4762-B290-52819DE0B59F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66C99-4DDE-4FF6-8530-A329137B5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489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5B7C6-E72E-4762-B290-52819DE0B59F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66C99-4DDE-4FF6-8530-A329137B5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588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5B7C6-E72E-4762-B290-52819DE0B59F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66C99-4DDE-4FF6-8530-A329137B5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182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25B7C6-E72E-4762-B290-52819DE0B59F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66C99-4DDE-4FF6-8530-A329137B5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432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45" t="3499" r="1926" b="2091"/>
          <a:stretch/>
        </p:blipFill>
        <p:spPr>
          <a:xfrm>
            <a:off x="1" y="-45571"/>
            <a:ext cx="12191999" cy="690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2462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1405" y="914401"/>
            <a:ext cx="112693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latin typeface="+mj-lt"/>
              </a:rPr>
              <a:t>Структура</a:t>
            </a:r>
            <a:r>
              <a:rPr lang="ru-RU" sz="3600" b="1" dirty="0" smtClean="0">
                <a:latin typeface="+mj-lt"/>
              </a:rPr>
              <a:t> = ввод новых знаний + усвоение + рефлексия </a:t>
            </a:r>
          </a:p>
          <a:p>
            <a:endParaRPr lang="ru-RU" b="1" dirty="0">
              <a:latin typeface="+mj-lt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473838"/>
              </p:ext>
            </p:extLst>
          </p:nvPr>
        </p:nvGraphicFramePr>
        <p:xfrm>
          <a:off x="1383957" y="2290118"/>
          <a:ext cx="9695936" cy="3413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72712"/>
                <a:gridCol w="3509321"/>
                <a:gridCol w="3113903"/>
              </a:tblGrid>
              <a:tr h="455177">
                <a:tc>
                  <a:txBody>
                    <a:bodyPr/>
                    <a:lstStyle/>
                    <a:p>
                      <a:pPr algn="ctr"/>
                      <a:r>
                        <a:rPr lang="ru-RU" sz="2800" b="1" baseline="0" dirty="0" smtClean="0">
                          <a:latin typeface="+mj-lt"/>
                        </a:rPr>
                        <a:t>Этапы работы</a:t>
                      </a:r>
                      <a:endParaRPr lang="ru-RU" sz="2800" b="1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baseline="0" dirty="0" smtClean="0">
                          <a:latin typeface="+mj-lt"/>
                        </a:rPr>
                        <a:t>Содержание этапа</a:t>
                      </a:r>
                      <a:endParaRPr lang="ru-RU" sz="2800" b="1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baseline="0" dirty="0" smtClean="0">
                          <a:latin typeface="+mj-lt"/>
                        </a:rPr>
                        <a:t>Деятельность участников</a:t>
                      </a:r>
                      <a:endParaRPr lang="ru-RU" sz="2800" b="1" baseline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1390"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latin typeface="+mj-lt"/>
                        </a:rPr>
                        <a:t>1. Подготовительно-организационный</a:t>
                      </a:r>
                      <a:endParaRPr lang="ru-RU" sz="2400" b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i="1" dirty="0" smtClean="0">
                          <a:solidFill>
                            <a:srgbClr val="FF0000"/>
                          </a:solidFill>
                          <a:latin typeface="+mj-lt"/>
                        </a:rPr>
                        <a:t>Приветствие, вступительное слово,</a:t>
                      </a:r>
                      <a:r>
                        <a:rPr lang="ru-RU" sz="2400" b="1" i="1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 необычное начало</a:t>
                      </a:r>
                      <a:endParaRPr lang="ru-RU" sz="2400" b="1" i="1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i="1" dirty="0" smtClean="0">
                          <a:solidFill>
                            <a:srgbClr val="FF0000"/>
                          </a:solidFill>
                          <a:latin typeface="+mj-lt"/>
                        </a:rPr>
                        <a:t>Диалог</a:t>
                      </a:r>
                      <a:endParaRPr lang="ru-RU" sz="2400" b="1" i="1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609"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latin typeface="+mj-lt"/>
                        </a:rPr>
                        <a:t>2. Основной</a:t>
                      </a:r>
                      <a:endParaRPr lang="ru-RU" sz="2400" b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i="1" dirty="0" smtClean="0">
                          <a:solidFill>
                            <a:srgbClr val="FF0000"/>
                          </a:solidFill>
                          <a:latin typeface="+mj-lt"/>
                        </a:rPr>
                        <a:t>Рекомендации, показ приемов</a:t>
                      </a:r>
                      <a:endParaRPr lang="ru-RU" sz="2400" b="1" i="1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i="1" dirty="0" smtClean="0">
                          <a:solidFill>
                            <a:srgbClr val="FF0000"/>
                          </a:solidFill>
                          <a:latin typeface="+mj-lt"/>
                        </a:rPr>
                        <a:t>Выполнение. Афиширование</a:t>
                      </a:r>
                      <a:endParaRPr lang="ru-RU" sz="2400" b="1" i="1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01"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latin typeface="+mj-lt"/>
                        </a:rPr>
                        <a:t>3. Заключительный</a:t>
                      </a:r>
                      <a:endParaRPr lang="ru-RU" sz="2400" b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i="1" dirty="0" smtClean="0">
                          <a:solidFill>
                            <a:srgbClr val="FF0000"/>
                          </a:solidFill>
                          <a:latin typeface="+mj-lt"/>
                        </a:rPr>
                        <a:t>Обмен мнениями</a:t>
                      </a:r>
                      <a:endParaRPr lang="ru-RU" sz="2400" b="1" i="1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i="1" dirty="0" smtClean="0">
                          <a:solidFill>
                            <a:srgbClr val="FF0000"/>
                          </a:solidFill>
                          <a:latin typeface="+mj-lt"/>
                        </a:rPr>
                        <a:t>Рефлексия</a:t>
                      </a:r>
                      <a:endParaRPr lang="ru-RU" sz="2400" b="1" i="1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266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14" y="938694"/>
            <a:ext cx="4860325" cy="48603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1" b="17748"/>
          <a:stretch/>
        </p:blipFill>
        <p:spPr>
          <a:xfrm>
            <a:off x="5609140" y="938694"/>
            <a:ext cx="6434829" cy="486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700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957" y="425599"/>
            <a:ext cx="8807684" cy="607817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96742" y="505327"/>
            <a:ext cx="67467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Конкурс - это…</a:t>
            </a:r>
            <a:endParaRPr lang="ru-RU" sz="5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571999" y="4288750"/>
            <a:ext cx="2040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общение</a:t>
            </a:r>
            <a:endParaRPr lang="ru-RU" i="1" dirty="0"/>
          </a:p>
        </p:txBody>
      </p:sp>
      <p:sp>
        <p:nvSpPr>
          <p:cNvPr id="5" name="TextBox 4"/>
          <p:cNvSpPr txBox="1"/>
          <p:nvPr/>
        </p:nvSpPr>
        <p:spPr>
          <a:xfrm>
            <a:off x="9049441" y="505353"/>
            <a:ext cx="2733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профессиональный рост</a:t>
            </a:r>
            <a:endParaRPr lang="ru-RU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060734" y="4658082"/>
            <a:ext cx="1405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опыт</a:t>
            </a:r>
            <a:endParaRPr lang="ru-RU" i="1" dirty="0"/>
          </a:p>
        </p:txBody>
      </p:sp>
      <p:sp>
        <p:nvSpPr>
          <p:cNvPr id="7" name="TextBox 6"/>
          <p:cNvSpPr txBox="1"/>
          <p:nvPr/>
        </p:nvSpPr>
        <p:spPr>
          <a:xfrm>
            <a:off x="7084193" y="2810391"/>
            <a:ext cx="2040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/>
              <a:t>н</a:t>
            </a:r>
            <a:r>
              <a:rPr lang="ru-RU" i="1" dirty="0" smtClean="0"/>
              <a:t>овые технологии</a:t>
            </a:r>
            <a:endParaRPr lang="ru-RU" i="1" dirty="0"/>
          </a:p>
        </p:txBody>
      </p:sp>
      <p:sp>
        <p:nvSpPr>
          <p:cNvPr id="8" name="TextBox 7"/>
          <p:cNvSpPr txBox="1"/>
          <p:nvPr/>
        </p:nvSpPr>
        <p:spPr>
          <a:xfrm>
            <a:off x="3311089" y="5135772"/>
            <a:ext cx="22811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эмоции</a:t>
            </a:r>
            <a:endParaRPr lang="ru-RU" i="1" dirty="0"/>
          </a:p>
        </p:txBody>
      </p:sp>
      <p:sp>
        <p:nvSpPr>
          <p:cNvPr id="9" name="TextBox 8"/>
          <p:cNvSpPr txBox="1"/>
          <p:nvPr/>
        </p:nvSpPr>
        <p:spPr>
          <a:xfrm>
            <a:off x="7873465" y="1155032"/>
            <a:ext cx="2926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/>
              <a:t>л</a:t>
            </a:r>
            <a:r>
              <a:rPr lang="ru-RU" i="1" dirty="0" smtClean="0"/>
              <a:t>ичностное развитие</a:t>
            </a:r>
            <a:endParaRPr lang="ru-RU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7757961" y="1934858"/>
            <a:ext cx="2166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стремления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664061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066325" y="1818545"/>
            <a:ext cx="31962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Что видят люди </a:t>
            </a:r>
            <a:endParaRPr lang="ru-RU" sz="32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138983" y="3853934"/>
            <a:ext cx="32209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004673" y="3343394"/>
            <a:ext cx="3879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Что </a:t>
            </a:r>
            <a:r>
              <a:rPr lang="ru-RU" sz="3200" b="1" dirty="0" smtClean="0"/>
              <a:t>люди не видят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469204" y="5765533"/>
            <a:ext cx="2906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разочарования</a:t>
            </a:r>
            <a:endParaRPr lang="ru-RU" i="1" dirty="0"/>
          </a:p>
        </p:txBody>
      </p:sp>
      <p:sp>
        <p:nvSpPr>
          <p:cNvPr id="8" name="TextBox 7"/>
          <p:cNvSpPr txBox="1"/>
          <p:nvPr/>
        </p:nvSpPr>
        <p:spPr>
          <a:xfrm>
            <a:off x="7600594" y="5019030"/>
            <a:ext cx="2839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труд</a:t>
            </a:r>
            <a:endParaRPr lang="ru-RU" i="1" dirty="0"/>
          </a:p>
        </p:txBody>
      </p:sp>
      <p:sp>
        <p:nvSpPr>
          <p:cNvPr id="9" name="TextBox 8"/>
          <p:cNvSpPr txBox="1"/>
          <p:nvPr/>
        </p:nvSpPr>
        <p:spPr>
          <a:xfrm>
            <a:off x="8589635" y="4581625"/>
            <a:ext cx="2358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/>
              <a:t>п</a:t>
            </a:r>
            <a:r>
              <a:rPr lang="ru-RU" i="1" dirty="0" smtClean="0"/>
              <a:t>реданность делу</a:t>
            </a:r>
            <a:endParaRPr lang="ru-RU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25642" y="4223266"/>
            <a:ext cx="2993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/>
              <a:t>б</a:t>
            </a:r>
            <a:r>
              <a:rPr lang="ru-RU" i="1" dirty="0" smtClean="0"/>
              <a:t>ессонные ночи</a:t>
            </a:r>
            <a:endParaRPr lang="ru-RU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2122370" y="4766291"/>
            <a:ext cx="1968367" cy="383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критика</a:t>
            </a:r>
            <a:endParaRPr lang="ru-RU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2444817" y="3776990"/>
            <a:ext cx="1732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упорство</a:t>
            </a:r>
            <a:endParaRPr lang="ru-RU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1289785" y="5460991"/>
            <a:ext cx="25218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неудачи</a:t>
            </a:r>
            <a:endParaRPr lang="ru-RU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2714324" y="5950199"/>
            <a:ext cx="2088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настойчивость</a:t>
            </a:r>
            <a:endParaRPr lang="ru-RU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3311090" y="5255394"/>
            <a:ext cx="1235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споры</a:t>
            </a:r>
            <a:endParaRPr lang="ru-RU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5295345" y="619036"/>
            <a:ext cx="1264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УСПЕХ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11090" y="4407932"/>
            <a:ext cx="1155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слезы</a:t>
            </a:r>
            <a:endParaRPr lang="ru-RU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7706824" y="4073091"/>
            <a:ext cx="1313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паника</a:t>
            </a:r>
            <a:endParaRPr lang="ru-RU" i="1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35" b="100000" l="0" r="99802">
                        <a14:foregroundMark x1="36535" y1="7747" x2="36535" y2="7747"/>
                        <a14:foregroundMark x1="34455" y1="25968" x2="34455" y2="25968"/>
                        <a14:foregroundMark x1="34455" y1="22525" x2="34455" y2="22525"/>
                        <a14:foregroundMark x1="36238" y1="12195" x2="36238" y2="12195"/>
                        <a14:foregroundMark x1="53069" y1="74462" x2="53069" y2="74462"/>
                        <a14:foregroundMark x1="61188" y1="69010" x2="61188" y2="69010"/>
                        <a14:foregroundMark x1="75446" y1="55811" x2="75446" y2="55811"/>
                        <a14:foregroundMark x1="34455" y1="81349" x2="34455" y2="81349"/>
                        <a14:foregroundMark x1="17921" y1="90674" x2="17921" y2="90674"/>
                        <a14:foregroundMark x1="10099" y1="91535" x2="10099" y2="91535"/>
                        <a14:foregroundMark x1="32772" y1="78336" x2="32772" y2="78336"/>
                        <a14:foregroundMark x1="49010" y1="67575" x2="49010" y2="67575"/>
                        <a14:foregroundMark x1="36535" y1="16643" x2="36535" y2="166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581" y="1098190"/>
            <a:ext cx="2845869" cy="1963931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9567512" y="5388362"/>
            <a:ext cx="2156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надежда</a:t>
            </a:r>
            <a:endParaRPr lang="ru-RU" i="1" dirty="0"/>
          </a:p>
        </p:txBody>
      </p:sp>
      <p:sp>
        <p:nvSpPr>
          <p:cNvPr id="24" name="TextBox 23"/>
          <p:cNvSpPr txBox="1"/>
          <p:nvPr/>
        </p:nvSpPr>
        <p:spPr>
          <a:xfrm>
            <a:off x="8807116" y="6107079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срывы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85838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129" r="225"/>
          <a:stretch/>
        </p:blipFill>
        <p:spPr>
          <a:xfrm>
            <a:off x="0" y="-8615"/>
            <a:ext cx="12192001" cy="6939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65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4" t="6007" r="774" b="14197"/>
          <a:stretch/>
        </p:blipFill>
        <p:spPr>
          <a:xfrm>
            <a:off x="1935892" y="-285"/>
            <a:ext cx="8610780" cy="6870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73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33" b="10235"/>
          <a:stretch/>
        </p:blipFill>
        <p:spPr>
          <a:xfrm>
            <a:off x="736847" y="158"/>
            <a:ext cx="10546672" cy="685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5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" t="16188" r="1163" b="27202"/>
          <a:stretch/>
        </p:blipFill>
        <p:spPr>
          <a:xfrm>
            <a:off x="-10791" y="0"/>
            <a:ext cx="12202791" cy="6870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50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23"/>
            <a:ext cx="12192000" cy="6875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90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141" y="294417"/>
            <a:ext cx="112575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latin typeface="+mj-lt"/>
              </a:rPr>
              <a:t>Мастер-класс</a:t>
            </a:r>
            <a:r>
              <a:rPr lang="en-US" sz="3200" b="1" dirty="0" smtClean="0">
                <a:latin typeface="+mj-lt"/>
              </a:rPr>
              <a:t> </a:t>
            </a:r>
            <a:r>
              <a:rPr lang="ru-RU" sz="3200" b="1" dirty="0" smtClean="0">
                <a:latin typeface="+mj-lt"/>
              </a:rPr>
              <a:t>(</a:t>
            </a:r>
            <a:r>
              <a:rPr lang="en-US" sz="3600" b="1" dirty="0" smtClean="0">
                <a:latin typeface="+mj-lt"/>
              </a:rPr>
              <a:t>masterclass</a:t>
            </a:r>
            <a:r>
              <a:rPr lang="ru-RU" sz="3600" b="1" dirty="0" smtClean="0">
                <a:latin typeface="+mj-lt"/>
              </a:rPr>
              <a:t>):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3600" b="1" dirty="0" smtClean="0">
                <a:latin typeface="+mj-lt"/>
              </a:rPr>
              <a:t>master – </a:t>
            </a:r>
            <a:r>
              <a:rPr lang="ru-RU" sz="3600" b="1" dirty="0" smtClean="0">
                <a:latin typeface="+mj-lt"/>
              </a:rPr>
              <a:t>лучший в какой-либо отрасли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3600" b="1" dirty="0" smtClean="0">
                <a:latin typeface="+mj-lt"/>
              </a:rPr>
              <a:t>class - </a:t>
            </a:r>
            <a:r>
              <a:rPr lang="ru-RU" sz="3600" b="1" dirty="0" smtClean="0">
                <a:latin typeface="+mj-lt"/>
              </a:rPr>
              <a:t>занятие </a:t>
            </a:r>
            <a:endParaRPr lang="ru-RU" sz="3600" b="1" dirty="0"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06582" y="2639579"/>
            <a:ext cx="10758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+mj-lt"/>
              </a:rPr>
              <a:t>« Я знаю, как это сделать, и я научу вас»</a:t>
            </a:r>
            <a:endParaRPr lang="ru-RU" sz="3600" b="1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8565" y="4556429"/>
            <a:ext cx="112580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+mj-lt"/>
              </a:rPr>
              <a:t>т</a:t>
            </a:r>
            <a:r>
              <a:rPr lang="ru-RU" sz="3600" b="1" dirty="0" smtClean="0">
                <a:latin typeface="+mj-lt"/>
              </a:rPr>
              <a:t>ехнология + специалист + доступность + интерактивность </a:t>
            </a:r>
          </a:p>
          <a:p>
            <a:r>
              <a:rPr lang="ru-RU" sz="3600" b="1" dirty="0" smtClean="0">
                <a:latin typeface="+mj-lt"/>
              </a:rPr>
              <a:t>                                      = мастер-класс</a:t>
            </a:r>
            <a:endParaRPr lang="ru-RU" sz="3600" b="1" dirty="0">
              <a:latin typeface="+mj-lt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1961">
            <a:off x="-268448" y="2475107"/>
            <a:ext cx="13372052" cy="4823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50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116</Words>
  <Application>Microsoft Office PowerPoint</Application>
  <PresentationFormat>Широкоэкранный</PresentationFormat>
  <Paragraphs>44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Учитесь у всех, не подражайте никому.                                        (М. Горький)</dc:title>
  <dc:creator>Smalev</dc:creator>
  <cp:lastModifiedBy>Smalev</cp:lastModifiedBy>
  <cp:revision>27</cp:revision>
  <dcterms:created xsi:type="dcterms:W3CDTF">2018-02-26T20:25:43Z</dcterms:created>
  <dcterms:modified xsi:type="dcterms:W3CDTF">2018-05-17T20:31:05Z</dcterms:modified>
</cp:coreProperties>
</file>